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304" r:id="rId3"/>
    <p:sldId id="262" r:id="rId4"/>
    <p:sldId id="264" r:id="rId5"/>
    <p:sldId id="265" r:id="rId6"/>
    <p:sldId id="263" r:id="rId7"/>
    <p:sldId id="266" r:id="rId8"/>
    <p:sldId id="305" r:id="rId9"/>
    <p:sldId id="268" r:id="rId10"/>
    <p:sldId id="306" r:id="rId11"/>
    <p:sldId id="307" r:id="rId12"/>
    <p:sldId id="300" r:id="rId13"/>
    <p:sldId id="308" r:id="rId14"/>
    <p:sldId id="269" r:id="rId15"/>
    <p:sldId id="270" r:id="rId16"/>
    <p:sldId id="271" r:id="rId17"/>
    <p:sldId id="272" r:id="rId18"/>
    <p:sldId id="273" r:id="rId19"/>
    <p:sldId id="274" r:id="rId20"/>
    <p:sldId id="275" r:id="rId21"/>
    <p:sldId id="297" r:id="rId22"/>
    <p:sldId id="276" r:id="rId23"/>
    <p:sldId id="277" r:id="rId24"/>
    <p:sldId id="278" r:id="rId25"/>
    <p:sldId id="293" r:id="rId26"/>
    <p:sldId id="288" r:id="rId27"/>
    <p:sldId id="289" r:id="rId28"/>
    <p:sldId id="290" r:id="rId29"/>
    <p:sldId id="291" r:id="rId30"/>
    <p:sldId id="298" r:id="rId31"/>
    <p:sldId id="309" r:id="rId32"/>
    <p:sldId id="296" r:id="rId33"/>
    <p:sldId id="310"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4F4F4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79286" autoAdjust="0"/>
  </p:normalViewPr>
  <p:slideViewPr>
    <p:cSldViewPr snapToGrid="0" snapToObjects="1">
      <p:cViewPr>
        <p:scale>
          <a:sx n="66" d="100"/>
          <a:sy n="66" d="100"/>
        </p:scale>
        <p:origin x="-1770" y="-162"/>
      </p:cViewPr>
      <p:guideLst>
        <p:guide orient="horz" pos="827"/>
        <p:guide pos="361"/>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F2E03-5A52-4877-9FEB-68DCCED84E47}"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US"/>
        </a:p>
      </dgm:t>
    </dgm:pt>
    <dgm:pt modelId="{8F22043B-0F10-4781-B8FF-1A9994B19D77}">
      <dgm:prSet phldrT="[Text]"/>
      <dgm:spPr/>
      <dgm:t>
        <a:bodyPr/>
        <a:lstStyle/>
        <a:p>
          <a:r>
            <a:rPr lang="en-US" dirty="0" smtClean="0"/>
            <a:t>Early Adopter </a:t>
          </a:r>
        </a:p>
        <a:p>
          <a:r>
            <a:rPr lang="en-US" dirty="0" smtClean="0"/>
            <a:t>(August-September 2011)</a:t>
          </a:r>
          <a:endParaRPr lang="en-US" dirty="0"/>
        </a:p>
      </dgm:t>
    </dgm:pt>
    <dgm:pt modelId="{F0AD9B9E-02F7-4E43-BDD9-826165DF3CF6}" type="parTrans" cxnId="{1EC8D495-A71B-4979-A8EF-766478D56BD0}">
      <dgm:prSet/>
      <dgm:spPr/>
      <dgm:t>
        <a:bodyPr/>
        <a:lstStyle/>
        <a:p>
          <a:endParaRPr lang="en-US"/>
        </a:p>
      </dgm:t>
    </dgm:pt>
    <dgm:pt modelId="{37726683-2CBA-4A2E-9AD4-1B48059FC57B}" type="sibTrans" cxnId="{1EC8D495-A71B-4979-A8EF-766478D56BD0}">
      <dgm:prSet/>
      <dgm:spPr/>
      <dgm:t>
        <a:bodyPr/>
        <a:lstStyle/>
        <a:p>
          <a:endParaRPr lang="en-US"/>
        </a:p>
      </dgm:t>
    </dgm:pt>
    <dgm:pt modelId="{A550D0FA-FB0B-455A-8D17-50CF76CAB654}">
      <dgm:prSet phldrT="[Text]"/>
      <dgm:spPr/>
      <dgm:t>
        <a:bodyPr/>
        <a:lstStyle/>
        <a:p>
          <a:r>
            <a:rPr lang="en-US" dirty="0" smtClean="0"/>
            <a:t>Announced Explore 2011</a:t>
          </a:r>
        </a:p>
        <a:p>
          <a:r>
            <a:rPr lang="en-US" dirty="0" smtClean="0"/>
            <a:t>(including technical session)</a:t>
          </a:r>
          <a:endParaRPr lang="en-US" dirty="0"/>
        </a:p>
      </dgm:t>
    </dgm:pt>
    <dgm:pt modelId="{B20EED02-60E7-4895-92FA-6DBA873BC00E}" type="parTrans" cxnId="{FB3E2FD2-ACAB-491A-8142-2160C9C34216}">
      <dgm:prSet/>
      <dgm:spPr/>
      <dgm:t>
        <a:bodyPr/>
        <a:lstStyle/>
        <a:p>
          <a:endParaRPr lang="en-US"/>
        </a:p>
      </dgm:t>
    </dgm:pt>
    <dgm:pt modelId="{977EC5E7-5351-4C5B-BC39-9AFD967DFB0F}" type="sibTrans" cxnId="{FB3E2FD2-ACAB-491A-8142-2160C9C34216}">
      <dgm:prSet/>
      <dgm:spPr/>
      <dgm:t>
        <a:bodyPr/>
        <a:lstStyle/>
        <a:p>
          <a:endParaRPr lang="en-US"/>
        </a:p>
      </dgm:t>
    </dgm:pt>
    <dgm:pt modelId="{2C61CC23-56F6-4507-907F-ABAA3326F908}">
      <dgm:prSet phldrT="[Text]"/>
      <dgm:spPr/>
      <dgm:t>
        <a:bodyPr/>
        <a:lstStyle/>
        <a:p>
          <a:r>
            <a:rPr lang="en-US" dirty="0" smtClean="0"/>
            <a:t>Generally Available </a:t>
          </a:r>
        </a:p>
        <a:p>
          <a:r>
            <a:rPr lang="en-US" dirty="0" smtClean="0"/>
            <a:t>(Goal: October 2011)</a:t>
          </a:r>
          <a:endParaRPr lang="en-US" dirty="0"/>
        </a:p>
      </dgm:t>
    </dgm:pt>
    <dgm:pt modelId="{77D1427E-1F4A-4BDA-86E7-7BFF55A3F791}" type="parTrans" cxnId="{FD4C1DAA-8735-458E-B763-6D14C84A03B6}">
      <dgm:prSet/>
      <dgm:spPr/>
      <dgm:t>
        <a:bodyPr/>
        <a:lstStyle/>
        <a:p>
          <a:endParaRPr lang="en-US"/>
        </a:p>
      </dgm:t>
    </dgm:pt>
    <dgm:pt modelId="{6F0B64F3-C2B8-41EC-93D3-5DA20B437C5B}" type="sibTrans" cxnId="{FD4C1DAA-8735-458E-B763-6D14C84A03B6}">
      <dgm:prSet/>
      <dgm:spPr/>
      <dgm:t>
        <a:bodyPr/>
        <a:lstStyle/>
        <a:p>
          <a:endParaRPr lang="en-US"/>
        </a:p>
      </dgm:t>
    </dgm:pt>
    <dgm:pt modelId="{79B5421B-BC11-4F80-91C7-CF1FFC60DD62}" type="pres">
      <dgm:prSet presAssocID="{F35F2E03-5A52-4877-9FEB-68DCCED84E47}" presName="outerComposite" presStyleCnt="0">
        <dgm:presLayoutVars>
          <dgm:chMax val="5"/>
          <dgm:dir/>
          <dgm:resizeHandles val="exact"/>
        </dgm:presLayoutVars>
      </dgm:prSet>
      <dgm:spPr/>
      <dgm:t>
        <a:bodyPr/>
        <a:lstStyle/>
        <a:p>
          <a:endParaRPr lang="en-US"/>
        </a:p>
      </dgm:t>
    </dgm:pt>
    <dgm:pt modelId="{280D5646-A6A5-4562-B5C5-CBE076CF7565}" type="pres">
      <dgm:prSet presAssocID="{F35F2E03-5A52-4877-9FEB-68DCCED84E47}" presName="dummyMaxCanvas" presStyleCnt="0">
        <dgm:presLayoutVars/>
      </dgm:prSet>
      <dgm:spPr/>
    </dgm:pt>
    <dgm:pt modelId="{91F60F6C-9C9B-477D-AAEB-D86BD394CF88}" type="pres">
      <dgm:prSet presAssocID="{F35F2E03-5A52-4877-9FEB-68DCCED84E47}" presName="ThreeNodes_1" presStyleLbl="node1" presStyleIdx="0" presStyleCnt="3" custLinFactY="20796" custLinFactNeighborX="7606" custLinFactNeighborY="100000">
        <dgm:presLayoutVars>
          <dgm:bulletEnabled val="1"/>
        </dgm:presLayoutVars>
      </dgm:prSet>
      <dgm:spPr/>
      <dgm:t>
        <a:bodyPr/>
        <a:lstStyle/>
        <a:p>
          <a:endParaRPr lang="en-US"/>
        </a:p>
      </dgm:t>
    </dgm:pt>
    <dgm:pt modelId="{0A5CDFC2-0422-42D2-B54F-7D594B52E05C}" type="pres">
      <dgm:prSet presAssocID="{F35F2E03-5A52-4877-9FEB-68DCCED84E47}" presName="ThreeNodes_2" presStyleLbl="node1" presStyleIdx="1" presStyleCnt="3" custLinFactY="-8052" custLinFactNeighborX="-8824" custLinFactNeighborY="-100000">
        <dgm:presLayoutVars>
          <dgm:bulletEnabled val="1"/>
        </dgm:presLayoutVars>
      </dgm:prSet>
      <dgm:spPr/>
      <dgm:t>
        <a:bodyPr/>
        <a:lstStyle/>
        <a:p>
          <a:endParaRPr lang="en-US"/>
        </a:p>
      </dgm:t>
    </dgm:pt>
    <dgm:pt modelId="{BF59FDB2-D5C3-49D6-9361-9E01A8F83E14}" type="pres">
      <dgm:prSet presAssocID="{F35F2E03-5A52-4877-9FEB-68DCCED84E47}" presName="ThreeNodes_3" presStyleLbl="node1" presStyleIdx="2" presStyleCnt="3">
        <dgm:presLayoutVars>
          <dgm:bulletEnabled val="1"/>
        </dgm:presLayoutVars>
      </dgm:prSet>
      <dgm:spPr/>
      <dgm:t>
        <a:bodyPr/>
        <a:lstStyle/>
        <a:p>
          <a:endParaRPr lang="en-US"/>
        </a:p>
      </dgm:t>
    </dgm:pt>
    <dgm:pt modelId="{B1AF4786-0782-4005-85EC-C17E9FF567B0}" type="pres">
      <dgm:prSet presAssocID="{F35F2E03-5A52-4877-9FEB-68DCCED84E47}" presName="ThreeConn_1-2" presStyleLbl="fgAccFollowNode1" presStyleIdx="0" presStyleCnt="2">
        <dgm:presLayoutVars>
          <dgm:bulletEnabled val="1"/>
        </dgm:presLayoutVars>
      </dgm:prSet>
      <dgm:spPr/>
      <dgm:t>
        <a:bodyPr/>
        <a:lstStyle/>
        <a:p>
          <a:endParaRPr lang="en-US"/>
        </a:p>
      </dgm:t>
    </dgm:pt>
    <dgm:pt modelId="{66EC7478-B5B8-4EE8-B10F-00088E80D296}" type="pres">
      <dgm:prSet presAssocID="{F35F2E03-5A52-4877-9FEB-68DCCED84E47}" presName="ThreeConn_2-3" presStyleLbl="fgAccFollowNode1" presStyleIdx="1" presStyleCnt="2">
        <dgm:presLayoutVars>
          <dgm:bulletEnabled val="1"/>
        </dgm:presLayoutVars>
      </dgm:prSet>
      <dgm:spPr/>
      <dgm:t>
        <a:bodyPr/>
        <a:lstStyle/>
        <a:p>
          <a:endParaRPr lang="en-US"/>
        </a:p>
      </dgm:t>
    </dgm:pt>
    <dgm:pt modelId="{5CEE9992-C1B2-4A7B-8A19-8C05AA2BAE89}" type="pres">
      <dgm:prSet presAssocID="{F35F2E03-5A52-4877-9FEB-68DCCED84E47}" presName="ThreeNodes_1_text" presStyleLbl="node1" presStyleIdx="2" presStyleCnt="3">
        <dgm:presLayoutVars>
          <dgm:bulletEnabled val="1"/>
        </dgm:presLayoutVars>
      </dgm:prSet>
      <dgm:spPr/>
      <dgm:t>
        <a:bodyPr/>
        <a:lstStyle/>
        <a:p>
          <a:endParaRPr lang="en-US"/>
        </a:p>
      </dgm:t>
    </dgm:pt>
    <dgm:pt modelId="{5EB6BFE5-3B45-498B-88CF-F34EE446304E}" type="pres">
      <dgm:prSet presAssocID="{F35F2E03-5A52-4877-9FEB-68DCCED84E47}" presName="ThreeNodes_2_text" presStyleLbl="node1" presStyleIdx="2" presStyleCnt="3">
        <dgm:presLayoutVars>
          <dgm:bulletEnabled val="1"/>
        </dgm:presLayoutVars>
      </dgm:prSet>
      <dgm:spPr/>
      <dgm:t>
        <a:bodyPr/>
        <a:lstStyle/>
        <a:p>
          <a:endParaRPr lang="en-US"/>
        </a:p>
      </dgm:t>
    </dgm:pt>
    <dgm:pt modelId="{502778AE-8614-4C97-9E1B-29B8DEE18BA6}" type="pres">
      <dgm:prSet presAssocID="{F35F2E03-5A52-4877-9FEB-68DCCED84E47}" presName="ThreeNodes_3_text" presStyleLbl="node1" presStyleIdx="2" presStyleCnt="3">
        <dgm:presLayoutVars>
          <dgm:bulletEnabled val="1"/>
        </dgm:presLayoutVars>
      </dgm:prSet>
      <dgm:spPr/>
      <dgm:t>
        <a:bodyPr/>
        <a:lstStyle/>
        <a:p>
          <a:endParaRPr lang="en-US"/>
        </a:p>
      </dgm:t>
    </dgm:pt>
  </dgm:ptLst>
  <dgm:cxnLst>
    <dgm:cxn modelId="{FB3E2FD2-ACAB-491A-8142-2160C9C34216}" srcId="{F35F2E03-5A52-4877-9FEB-68DCCED84E47}" destId="{A550D0FA-FB0B-455A-8D17-50CF76CAB654}" srcOrd="1" destOrd="0" parTransId="{B20EED02-60E7-4895-92FA-6DBA873BC00E}" sibTransId="{977EC5E7-5351-4C5B-BC39-9AFD967DFB0F}"/>
    <dgm:cxn modelId="{12B74424-91D4-4A8A-B53D-AF7ECA843E2F}" type="presOf" srcId="{2C61CC23-56F6-4507-907F-ABAA3326F908}" destId="{BF59FDB2-D5C3-49D6-9361-9E01A8F83E14}" srcOrd="0" destOrd="0" presId="urn:microsoft.com/office/officeart/2005/8/layout/vProcess5"/>
    <dgm:cxn modelId="{29DA0885-4BD4-4447-8955-AC4E4F552B14}" type="presOf" srcId="{2C61CC23-56F6-4507-907F-ABAA3326F908}" destId="{502778AE-8614-4C97-9E1B-29B8DEE18BA6}" srcOrd="1" destOrd="0" presId="urn:microsoft.com/office/officeart/2005/8/layout/vProcess5"/>
    <dgm:cxn modelId="{8918AA2B-F788-4C35-8153-D29F41715598}" type="presOf" srcId="{8F22043B-0F10-4781-B8FF-1A9994B19D77}" destId="{91F60F6C-9C9B-477D-AAEB-D86BD394CF88}" srcOrd="0" destOrd="0" presId="urn:microsoft.com/office/officeart/2005/8/layout/vProcess5"/>
    <dgm:cxn modelId="{5BE6A5FD-84A0-47AB-8140-B2C1CF580440}" type="presOf" srcId="{A550D0FA-FB0B-455A-8D17-50CF76CAB654}" destId="{0A5CDFC2-0422-42D2-B54F-7D594B52E05C}" srcOrd="0" destOrd="0" presId="urn:microsoft.com/office/officeart/2005/8/layout/vProcess5"/>
    <dgm:cxn modelId="{336B764C-171E-4147-AD43-25001F568405}" type="presOf" srcId="{F35F2E03-5A52-4877-9FEB-68DCCED84E47}" destId="{79B5421B-BC11-4F80-91C7-CF1FFC60DD62}" srcOrd="0" destOrd="0" presId="urn:microsoft.com/office/officeart/2005/8/layout/vProcess5"/>
    <dgm:cxn modelId="{91381D68-3CA4-4D26-ABEB-9DB90EFC220A}" type="presOf" srcId="{37726683-2CBA-4A2E-9AD4-1B48059FC57B}" destId="{B1AF4786-0782-4005-85EC-C17E9FF567B0}" srcOrd="0" destOrd="0" presId="urn:microsoft.com/office/officeart/2005/8/layout/vProcess5"/>
    <dgm:cxn modelId="{1EC8D495-A71B-4979-A8EF-766478D56BD0}" srcId="{F35F2E03-5A52-4877-9FEB-68DCCED84E47}" destId="{8F22043B-0F10-4781-B8FF-1A9994B19D77}" srcOrd="0" destOrd="0" parTransId="{F0AD9B9E-02F7-4E43-BDD9-826165DF3CF6}" sibTransId="{37726683-2CBA-4A2E-9AD4-1B48059FC57B}"/>
    <dgm:cxn modelId="{E04CC603-22FA-4FB3-80FA-B3B6220988B5}" type="presOf" srcId="{8F22043B-0F10-4781-B8FF-1A9994B19D77}" destId="{5CEE9992-C1B2-4A7B-8A19-8C05AA2BAE89}" srcOrd="1" destOrd="0" presId="urn:microsoft.com/office/officeart/2005/8/layout/vProcess5"/>
    <dgm:cxn modelId="{FDDF782C-CF65-4B37-A2CD-30AC272A97CB}" type="presOf" srcId="{977EC5E7-5351-4C5B-BC39-9AFD967DFB0F}" destId="{66EC7478-B5B8-4EE8-B10F-00088E80D296}" srcOrd="0" destOrd="0" presId="urn:microsoft.com/office/officeart/2005/8/layout/vProcess5"/>
    <dgm:cxn modelId="{FD4C1DAA-8735-458E-B763-6D14C84A03B6}" srcId="{F35F2E03-5A52-4877-9FEB-68DCCED84E47}" destId="{2C61CC23-56F6-4507-907F-ABAA3326F908}" srcOrd="2" destOrd="0" parTransId="{77D1427E-1F4A-4BDA-86E7-7BFF55A3F791}" sibTransId="{6F0B64F3-C2B8-41EC-93D3-5DA20B437C5B}"/>
    <dgm:cxn modelId="{5F5405FB-35D8-4E9E-BF98-7604DFCC5E93}" type="presOf" srcId="{A550D0FA-FB0B-455A-8D17-50CF76CAB654}" destId="{5EB6BFE5-3B45-498B-88CF-F34EE446304E}" srcOrd="1" destOrd="0" presId="urn:microsoft.com/office/officeart/2005/8/layout/vProcess5"/>
    <dgm:cxn modelId="{B3220394-F4CF-4142-ACBF-A95006F8E168}" type="presParOf" srcId="{79B5421B-BC11-4F80-91C7-CF1FFC60DD62}" destId="{280D5646-A6A5-4562-B5C5-CBE076CF7565}" srcOrd="0" destOrd="0" presId="urn:microsoft.com/office/officeart/2005/8/layout/vProcess5"/>
    <dgm:cxn modelId="{BDD47339-40A3-4CB1-84F7-0E5DA512B9B6}" type="presParOf" srcId="{79B5421B-BC11-4F80-91C7-CF1FFC60DD62}" destId="{91F60F6C-9C9B-477D-AAEB-D86BD394CF88}" srcOrd="1" destOrd="0" presId="urn:microsoft.com/office/officeart/2005/8/layout/vProcess5"/>
    <dgm:cxn modelId="{30429663-C6AF-4873-997E-C1C55503D5DC}" type="presParOf" srcId="{79B5421B-BC11-4F80-91C7-CF1FFC60DD62}" destId="{0A5CDFC2-0422-42D2-B54F-7D594B52E05C}" srcOrd="2" destOrd="0" presId="urn:microsoft.com/office/officeart/2005/8/layout/vProcess5"/>
    <dgm:cxn modelId="{1DE2FDC8-82D4-42E2-9E49-CC137A4E1191}" type="presParOf" srcId="{79B5421B-BC11-4F80-91C7-CF1FFC60DD62}" destId="{BF59FDB2-D5C3-49D6-9361-9E01A8F83E14}" srcOrd="3" destOrd="0" presId="urn:microsoft.com/office/officeart/2005/8/layout/vProcess5"/>
    <dgm:cxn modelId="{CB3FC245-F796-42C5-AAF9-3EB24183BF04}" type="presParOf" srcId="{79B5421B-BC11-4F80-91C7-CF1FFC60DD62}" destId="{B1AF4786-0782-4005-85EC-C17E9FF567B0}" srcOrd="4" destOrd="0" presId="urn:microsoft.com/office/officeart/2005/8/layout/vProcess5"/>
    <dgm:cxn modelId="{EC2D90DD-EFF3-48FA-AE02-9E1C5235C2B8}" type="presParOf" srcId="{79B5421B-BC11-4F80-91C7-CF1FFC60DD62}" destId="{66EC7478-B5B8-4EE8-B10F-00088E80D296}" srcOrd="5" destOrd="0" presId="urn:microsoft.com/office/officeart/2005/8/layout/vProcess5"/>
    <dgm:cxn modelId="{9926EC69-0DC1-4A92-BBE0-90EFDFA7BB5E}" type="presParOf" srcId="{79B5421B-BC11-4F80-91C7-CF1FFC60DD62}" destId="{5CEE9992-C1B2-4A7B-8A19-8C05AA2BAE89}" srcOrd="6" destOrd="0" presId="urn:microsoft.com/office/officeart/2005/8/layout/vProcess5"/>
    <dgm:cxn modelId="{274365A8-24D9-4396-96AE-4ECC32C01C76}" type="presParOf" srcId="{79B5421B-BC11-4F80-91C7-CF1FFC60DD62}" destId="{5EB6BFE5-3B45-498B-88CF-F34EE446304E}" srcOrd="7" destOrd="0" presId="urn:microsoft.com/office/officeart/2005/8/layout/vProcess5"/>
    <dgm:cxn modelId="{19A73FB5-011C-4754-B135-855DED0F5900}" type="presParOf" srcId="{79B5421B-BC11-4F80-91C7-CF1FFC60DD62}" destId="{502778AE-8614-4C97-9E1B-29B8DEE18BA6}"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F60F6C-9C9B-477D-AAEB-D86BD394CF88}">
      <dsp:nvSpPr>
        <dsp:cNvPr id="0" name=""/>
        <dsp:cNvSpPr/>
      </dsp:nvSpPr>
      <dsp:spPr>
        <a:xfrm>
          <a:off x="532051" y="1812166"/>
          <a:ext cx="6995160" cy="150018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Early Adopter </a:t>
          </a:r>
        </a:p>
        <a:p>
          <a:pPr lvl="0" algn="l" defTabSz="1289050">
            <a:lnSpc>
              <a:spcPct val="90000"/>
            </a:lnSpc>
            <a:spcBef>
              <a:spcPct val="0"/>
            </a:spcBef>
            <a:spcAft>
              <a:spcPct val="35000"/>
            </a:spcAft>
          </a:pPr>
          <a:r>
            <a:rPr lang="en-US" sz="2900" kern="1200" dirty="0" smtClean="0"/>
            <a:t>(August-September 2011)</a:t>
          </a:r>
          <a:endParaRPr lang="en-US" sz="2900" kern="1200" dirty="0"/>
        </a:p>
      </dsp:txBody>
      <dsp:txXfrm>
        <a:off x="532051" y="1812166"/>
        <a:ext cx="5464218" cy="1500187"/>
      </dsp:txXfrm>
    </dsp:sp>
    <dsp:sp modelId="{0A5CDFC2-0422-42D2-B54F-7D594B52E05C}">
      <dsp:nvSpPr>
        <dsp:cNvPr id="0" name=""/>
        <dsp:cNvSpPr/>
      </dsp:nvSpPr>
      <dsp:spPr>
        <a:xfrm>
          <a:off x="0" y="129236"/>
          <a:ext cx="6995160" cy="150018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Announced Explore 2011</a:t>
          </a:r>
        </a:p>
        <a:p>
          <a:pPr lvl="0" algn="l" defTabSz="1289050">
            <a:lnSpc>
              <a:spcPct val="90000"/>
            </a:lnSpc>
            <a:spcBef>
              <a:spcPct val="0"/>
            </a:spcBef>
            <a:spcAft>
              <a:spcPct val="35000"/>
            </a:spcAft>
          </a:pPr>
          <a:r>
            <a:rPr lang="en-US" sz="2900" kern="1200" dirty="0" smtClean="0"/>
            <a:t>(including technical session)</a:t>
          </a:r>
          <a:endParaRPr lang="en-US" sz="2900" kern="1200" dirty="0"/>
        </a:p>
      </dsp:txBody>
      <dsp:txXfrm>
        <a:off x="0" y="129236"/>
        <a:ext cx="5402818" cy="1500187"/>
      </dsp:txXfrm>
    </dsp:sp>
    <dsp:sp modelId="{BF59FDB2-D5C3-49D6-9361-9E01A8F83E14}">
      <dsp:nvSpPr>
        <dsp:cNvPr id="0" name=""/>
        <dsp:cNvSpPr/>
      </dsp:nvSpPr>
      <dsp:spPr>
        <a:xfrm>
          <a:off x="1234439" y="3500437"/>
          <a:ext cx="6995160" cy="150018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Generally Available </a:t>
          </a:r>
        </a:p>
        <a:p>
          <a:pPr lvl="0" algn="l" defTabSz="1289050">
            <a:lnSpc>
              <a:spcPct val="90000"/>
            </a:lnSpc>
            <a:spcBef>
              <a:spcPct val="0"/>
            </a:spcBef>
            <a:spcAft>
              <a:spcPct val="35000"/>
            </a:spcAft>
          </a:pPr>
          <a:r>
            <a:rPr lang="en-US" sz="2900" kern="1200" dirty="0" smtClean="0"/>
            <a:t>(Goal: October 2011)</a:t>
          </a:r>
          <a:endParaRPr lang="en-US" sz="2900" kern="1200" dirty="0"/>
        </a:p>
      </dsp:txBody>
      <dsp:txXfrm>
        <a:off x="1234439" y="3500437"/>
        <a:ext cx="5402818" cy="1500187"/>
      </dsp:txXfrm>
    </dsp:sp>
    <dsp:sp modelId="{B1AF4786-0782-4005-85EC-C17E9FF567B0}">
      <dsp:nvSpPr>
        <dsp:cNvPr id="0" name=""/>
        <dsp:cNvSpPr/>
      </dsp:nvSpPr>
      <dsp:spPr>
        <a:xfrm>
          <a:off x="6020038" y="1137642"/>
          <a:ext cx="975121" cy="975121"/>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20038" y="1137642"/>
        <a:ext cx="975121" cy="975121"/>
      </dsp:txXfrm>
    </dsp:sp>
    <dsp:sp modelId="{66EC7478-B5B8-4EE8-B10F-00088E80D296}">
      <dsp:nvSpPr>
        <dsp:cNvPr id="0" name=""/>
        <dsp:cNvSpPr/>
      </dsp:nvSpPr>
      <dsp:spPr>
        <a:xfrm>
          <a:off x="6637258" y="2877859"/>
          <a:ext cx="975121" cy="975121"/>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637258" y="2877859"/>
        <a:ext cx="975121" cy="97512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072C07E-1AA0-4AA6-842B-BC6CE9322B9D}" type="datetimeFigureOut">
              <a:rPr lang="en-US"/>
              <a:pPr>
                <a:defRPr/>
              </a:pPr>
              <a:t>9/26/2011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E1F7BAD-078A-4984-A540-78019FC4FA45}"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2E31373-6AB3-45E3-B7B2-FF840DD4382C}" type="datetimeFigureOut">
              <a:rPr lang="en-US"/>
              <a:pPr>
                <a:defRPr/>
              </a:pPr>
              <a:t>9/26/2011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DDAB549-D95D-42D8-913F-08EAA74163B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2DE0B8-BE0E-4C71-BBBA-D78A592E4C7F}"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CC345A-B5A9-4636-9A04-901B82730BD4}" type="slidenum">
              <a:rPr lang="en-US"/>
              <a:pPr fontAlgn="base">
                <a:spcBef>
                  <a:spcPct val="0"/>
                </a:spcBef>
                <a:spcAft>
                  <a:spcPct val="0"/>
                </a:spcAft>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CAC53987-AA29-46F7-98CA-2B0CDA40369B}" type="slidenum">
              <a:rPr lang="en-US"/>
              <a:pPr/>
              <a:t>13</a:t>
            </a:fld>
            <a:endParaRPr lang="en-US" dirty="0"/>
          </a:p>
        </p:txBody>
      </p:sp>
      <p:sp>
        <p:nvSpPr>
          <p:cNvPr id="18433" name="Rectangle 1"/>
          <p:cNvSpPr>
            <a:spLocks noGrp="1" noRot="1" noChangeAspect="1" noChangeArrowheads="1"/>
          </p:cNvSpPr>
          <p:nvPr>
            <p:ph type="sldImg"/>
          </p:nvPr>
        </p:nvSpPr>
        <p:spPr>
          <a:ln/>
        </p:spPr>
      </p:sp>
      <p:sp>
        <p:nvSpPr>
          <p:cNvPr id="18434" name="Rectangle 2"/>
          <p:cNvSpPr>
            <a:spLocks noGrp="1" noChangeArrowheads="1"/>
          </p:cNvSpPr>
          <p:nvPr>
            <p:ph type="body" idx="1"/>
          </p:nvPr>
        </p:nvSpPr>
        <p:spPr/>
        <p:txBody>
          <a:bodyPr lIns="0" tIns="0" rIns="0" bIns="0"/>
          <a:lstStyle/>
          <a:p>
            <a:endParaRPr lang="en-US" sz="1600" dirty="0">
              <a:solidFill>
                <a:srgbClr val="000000"/>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A9A194-ADAE-4F40-AC93-184B341CD435}" type="slidenum">
              <a:rPr lang="en-US"/>
              <a:pPr fontAlgn="base">
                <a:spcBef>
                  <a:spcPct val="0"/>
                </a:spcBef>
                <a:spcAft>
                  <a:spcPct val="0"/>
                </a:spcAft>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457663-412B-4D05-8359-9B0847664121}" type="slidenum">
              <a:rPr lang="en-US"/>
              <a:pPr fontAlgn="base">
                <a:spcBef>
                  <a:spcPct val="0"/>
                </a:spcBef>
                <a:spcAft>
                  <a:spcPct val="0"/>
                </a:spcAft>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13C768-8DB9-4735-9F53-E9E890FEC65E}" type="slidenum">
              <a:rPr lang="en-US"/>
              <a:pPr fontAlgn="base">
                <a:spcBef>
                  <a:spcPct val="0"/>
                </a:spcBef>
                <a:spcAft>
                  <a:spcPct val="0"/>
                </a:spcAft>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3252"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a:p>
            <a:pPr fontAlgn="base">
              <a:spcBef>
                <a:spcPct val="0"/>
              </a:spcBef>
              <a:spcAft>
                <a:spcPct val="0"/>
              </a:spcAft>
            </a:pPr>
            <a:endParaRPr lang="en-US" smtClean="0"/>
          </a:p>
          <a:p>
            <a:pPr fontAlgn="base">
              <a:spcBef>
                <a:spcPct val="0"/>
              </a:spcBef>
              <a:spcAft>
                <a:spcPct val="0"/>
              </a:spcAft>
            </a:pPr>
            <a:endParaRPr lang="en-US" smtClean="0"/>
          </a:p>
          <a:p>
            <a:pPr fontAlgn="base">
              <a:spcBef>
                <a:spcPct val="0"/>
              </a:spcBef>
              <a:spcAft>
                <a:spcPct val="0"/>
              </a:spcAft>
            </a:pPr>
            <a:r>
              <a:rPr lang="en-US" smtClean="0"/>
              <a:t>CRM-Sales Management 			</a:t>
            </a:r>
          </a:p>
        </p:txBody>
      </p:sp>
      <p:sp>
        <p:nvSpPr>
          <p:cNvPr id="53253"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Page </a:t>
            </a:r>
            <a:fld id="{D7A13768-E745-421D-A5D1-1E2E00EC7E09}"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21BA45-1926-4F25-9EE0-A71A5445A638}" type="slidenum">
              <a:rPr lang="en-US"/>
              <a:pPr fontAlgn="base">
                <a:spcBef>
                  <a:spcPct val="0"/>
                </a:spcBef>
                <a:spcAft>
                  <a:spcPct val="0"/>
                </a:spcAft>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AED5BC-0A5B-4C51-9520-8114D8382E87}" type="slidenum">
              <a:rPr lang="en-US"/>
              <a:pPr fontAlgn="base">
                <a:spcBef>
                  <a:spcPct val="0"/>
                </a:spcBef>
                <a:spcAft>
                  <a:spcPct val="0"/>
                </a:spcAft>
              </a:pPr>
              <a:t>9</a:t>
            </a:fld>
            <a:endParaRPr lang="en-US"/>
          </a:p>
        </p:txBody>
      </p:sp>
      <p:sp>
        <p:nvSpPr>
          <p:cNvPr id="59395"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2"/>
          <p:cNvSpPr>
            <a:spLocks noGrp="1" noChangeArrowheads="1"/>
          </p:cNvSpPr>
          <p:nvPr>
            <p:ph type="body" idx="1"/>
          </p:nvPr>
        </p:nvSpPr>
        <p:spPr bwMode="auto">
          <a:noFill/>
        </p:spPr>
        <p:txBody>
          <a:bodyPr wrap="square" lIns="0" tIns="0" rIns="0" bIns="0" numCol="1" anchor="t" anchorCtr="0" compatLnSpc="1">
            <a:prstTxWarp prst="textNoShape">
              <a:avLst/>
            </a:prstTxWarp>
          </a:bodyPr>
          <a:lstStyle/>
          <a:p>
            <a:pPr>
              <a:spcBef>
                <a:spcPct val="0"/>
              </a:spcBef>
            </a:pPr>
            <a:endParaRPr lang="en-US" sz="1600" dirty="0" smtClean="0">
              <a:solidFill>
                <a:srgbClr val="000000"/>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7"/>
          <p:cNvPicPr>
            <a:picLocks noChangeAspect="1" noChangeArrowheads="1"/>
          </p:cNvPicPr>
          <p:nvPr userDrawn="1"/>
        </p:nvPicPr>
        <p:blipFill>
          <a:blip r:embed="rId2"/>
          <a:srcRect/>
          <a:stretch>
            <a:fillRect/>
          </a:stretch>
        </p:blipFill>
        <p:spPr bwMode="auto">
          <a:xfrm>
            <a:off x="0" y="3227388"/>
            <a:ext cx="9142413" cy="3657600"/>
          </a:xfrm>
          <a:prstGeom prst="rect">
            <a:avLst/>
          </a:prstGeom>
          <a:noFill/>
          <a:ln w="9525">
            <a:noFill/>
            <a:miter lim="800000"/>
            <a:headEnd/>
            <a:tailEnd/>
          </a:ln>
        </p:spPr>
      </p:pic>
      <p:sp>
        <p:nvSpPr>
          <p:cNvPr id="9" name="Title Placeholder 1"/>
          <p:cNvSpPr>
            <a:spLocks noGrp="1"/>
          </p:cNvSpPr>
          <p:nvPr>
            <p:ph type="title"/>
          </p:nvPr>
        </p:nvSpPr>
        <p:spPr>
          <a:xfrm>
            <a:off x="457200" y="607452"/>
            <a:ext cx="8229600" cy="705411"/>
          </a:xfrm>
          <a:prstGeom prst="rect">
            <a:avLst/>
          </a:prstGeom>
        </p:spPr>
        <p:txBody>
          <a:bodyPr rtlCol="0">
            <a:normAutofit/>
          </a:bodyPr>
          <a:lstStyle/>
          <a:p>
            <a:r>
              <a:rPr lang="en-US" smtClean="0"/>
              <a:t>Click to edit Master title style</a:t>
            </a:r>
            <a:endParaRPr lang="en-US" dirty="0"/>
          </a:p>
        </p:txBody>
      </p:sp>
      <p:sp>
        <p:nvSpPr>
          <p:cNvPr id="14" name="Text Placeholder 13"/>
          <p:cNvSpPr>
            <a:spLocks noGrp="1"/>
          </p:cNvSpPr>
          <p:nvPr>
            <p:ph type="body" sz="quarter" idx="10"/>
          </p:nvPr>
        </p:nvSpPr>
        <p:spPr>
          <a:xfrm>
            <a:off x="457200" y="1417638"/>
            <a:ext cx="8229600" cy="349250"/>
          </a:xfrm>
        </p:spPr>
        <p:txBody>
          <a:bodyPr>
            <a:noAutofit/>
          </a:bodyPr>
          <a:lstStyle>
            <a:lvl1pPr marL="0" indent="0">
              <a:buFontTx/>
              <a:buNone/>
              <a:defRPr sz="2000" b="1">
                <a:solidFill>
                  <a:schemeClr val="tx1">
                    <a:lumMod val="75000"/>
                    <a:lumOff val="25000"/>
                  </a:schemeClr>
                </a:solidFill>
              </a:defRPr>
            </a:lvl1pPr>
          </a:lstStyle>
          <a:p>
            <a:pPr lvl="0"/>
            <a:r>
              <a:rPr lang="en-US" smtClean="0"/>
              <a:t>Click to edit Master text styles</a:t>
            </a:r>
          </a:p>
        </p:txBody>
      </p:sp>
      <p:sp>
        <p:nvSpPr>
          <p:cNvPr id="16" name="Text Placeholder 15"/>
          <p:cNvSpPr>
            <a:spLocks noGrp="1"/>
          </p:cNvSpPr>
          <p:nvPr>
            <p:ph type="body" sz="quarter" idx="1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98488"/>
            <a:ext cx="8229600" cy="7175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16038"/>
            <a:ext cx="8229600" cy="4991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E457FB8E-C61E-4022-8810-EA7B1747E1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6182"/>
            <a:ext cx="8229600" cy="4999951"/>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607452"/>
            <a:ext cx="8229600" cy="70873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16" name="Text Placeholder 15"/>
          <p:cNvSpPr>
            <a:spLocks noGrp="1"/>
          </p:cNvSpPr>
          <p:nvPr>
            <p:ph type="body" sz="quarter" idx="1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smtClean="0"/>
              <a:t>Click to edit Master text styles</a:t>
            </a:r>
          </a:p>
        </p:txBody>
      </p:sp>
      <p:sp>
        <p:nvSpPr>
          <p:cNvPr id="5" name="Slide Number Placeholder 5"/>
          <p:cNvSpPr>
            <a:spLocks noGrp="1"/>
          </p:cNvSpPr>
          <p:nvPr>
            <p:ph type="sldNum" sz="quarter" idx="12"/>
          </p:nvPr>
        </p:nvSpPr>
        <p:spPr/>
        <p:txBody>
          <a:bodyPr/>
          <a:lstStyle>
            <a:lvl1pPr>
              <a:defRPr/>
            </a:lvl1pPr>
          </a:lstStyle>
          <a:p>
            <a:pPr>
              <a:defRPr/>
            </a:pPr>
            <a:fld id="{4B468F11-F294-4C2D-8412-1705B90218D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ext Placeholder 13"/>
          <p:cNvSpPr>
            <a:spLocks noGrp="1"/>
          </p:cNvSpPr>
          <p:nvPr>
            <p:ph type="body" sz="quarter" idx="10"/>
          </p:nvPr>
        </p:nvSpPr>
        <p:spPr>
          <a:xfrm>
            <a:off x="455243" y="3428408"/>
            <a:ext cx="8229600" cy="349250"/>
          </a:xfrm>
        </p:spPr>
        <p:txBody>
          <a:bodyPr>
            <a:noAutofit/>
          </a:bodyPr>
          <a:lstStyle>
            <a:lvl1pPr marL="0" indent="0">
              <a:buFontTx/>
              <a:buNone/>
              <a:defRPr sz="2000" b="1">
                <a:solidFill>
                  <a:schemeClr val="tx1">
                    <a:lumMod val="75000"/>
                    <a:lumOff val="25000"/>
                  </a:schemeClr>
                </a:solidFill>
              </a:defRPr>
            </a:lvl1pPr>
          </a:lstStyle>
          <a:p>
            <a:pPr lvl="0"/>
            <a:r>
              <a:rPr lang="en-US" smtClean="0"/>
              <a:t>Click to edit Master text styles</a:t>
            </a:r>
          </a:p>
        </p:txBody>
      </p:sp>
      <p:sp>
        <p:nvSpPr>
          <p:cNvPr id="7" name="Title Placeholder 1"/>
          <p:cNvSpPr>
            <a:spLocks noGrp="1"/>
          </p:cNvSpPr>
          <p:nvPr>
            <p:ph type="title"/>
          </p:nvPr>
        </p:nvSpPr>
        <p:spPr>
          <a:xfrm>
            <a:off x="455243" y="2618222"/>
            <a:ext cx="8229600" cy="810186"/>
          </a:xfrm>
          <a:prstGeom prst="rect">
            <a:avLst/>
          </a:prstGeom>
        </p:spPr>
        <p:txBody>
          <a:bodyPr rtlCol="0">
            <a:normAutofit/>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9" name="Text Placeholder 15"/>
          <p:cNvSpPr>
            <a:spLocks noGrp="1"/>
          </p:cNvSpPr>
          <p:nvPr>
            <p:ph type="body" sz="quarter" idx="11"/>
          </p:nvPr>
        </p:nvSpPr>
        <p:spPr>
          <a:xfrm>
            <a:off x="455243" y="2190158"/>
            <a:ext cx="8229600" cy="428625"/>
          </a:xfrm>
        </p:spPr>
        <p:txBody>
          <a:bodyPr anchor="b">
            <a:noAutofit/>
          </a:bodyPr>
          <a:lstStyle>
            <a:lvl1pPr marL="0" indent="0">
              <a:buFontTx/>
              <a:buNone/>
              <a:defRPr sz="2000" b="1">
                <a:solidFill>
                  <a:srgbClr val="4F81BD"/>
                </a:solidFill>
              </a:defRPr>
            </a:lvl1pPr>
          </a:lstStyle>
          <a:p>
            <a:pPr lvl="0"/>
            <a:r>
              <a:rPr lang="en-US" smtClean="0"/>
              <a:t>Click to edit Master text styles</a:t>
            </a:r>
          </a:p>
        </p:txBody>
      </p:sp>
      <p:sp>
        <p:nvSpPr>
          <p:cNvPr id="5" name="Slide Number Placeholder 5"/>
          <p:cNvSpPr>
            <a:spLocks noGrp="1"/>
          </p:cNvSpPr>
          <p:nvPr>
            <p:ph type="sldNum" sz="quarter" idx="12"/>
          </p:nvPr>
        </p:nvSpPr>
        <p:spPr/>
        <p:txBody>
          <a:bodyPr/>
          <a:lstStyle>
            <a:lvl1pPr>
              <a:defRPr/>
            </a:lvl1pPr>
          </a:lstStyle>
          <a:p>
            <a:pPr>
              <a:defRPr/>
            </a:pPr>
            <a:fld id="{34ABC349-14D3-46BC-8A1F-738D78DF0F2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17638"/>
            <a:ext cx="4038600" cy="4898495"/>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7638"/>
            <a:ext cx="4038600" cy="4898495"/>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8" name="Text Placeholder 15"/>
          <p:cNvSpPr>
            <a:spLocks noGrp="1"/>
          </p:cNvSpPr>
          <p:nvPr>
            <p:ph type="body" sz="quarter" idx="13"/>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smtClean="0"/>
              <a:t>Click to edit Master text styles</a:t>
            </a:r>
          </a:p>
        </p:txBody>
      </p:sp>
      <p:sp>
        <p:nvSpPr>
          <p:cNvPr id="6" name="Slide Number Placeholder 5"/>
          <p:cNvSpPr>
            <a:spLocks noGrp="1"/>
          </p:cNvSpPr>
          <p:nvPr>
            <p:ph type="sldNum" sz="quarter" idx="14"/>
          </p:nvPr>
        </p:nvSpPr>
        <p:spPr/>
        <p:txBody>
          <a:bodyPr/>
          <a:lstStyle>
            <a:lvl1pPr>
              <a:defRPr/>
            </a:lvl1pPr>
          </a:lstStyle>
          <a:p>
            <a:pPr>
              <a:defRPr/>
            </a:pPr>
            <a:fld id="{9B77C0EB-4949-4BB3-9A77-973D9BD875A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5" y="2064444"/>
            <a:ext cx="4041775" cy="4234755"/>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24683"/>
            <a:ext cx="4041775" cy="639762"/>
          </a:xfrm>
        </p:spPr>
        <p:txBody>
          <a:bodyPr anchor="ctr"/>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64444"/>
            <a:ext cx="4040188" cy="4234755"/>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1"/>
          </p:nvPr>
        </p:nvSpPr>
        <p:spPr>
          <a:xfrm>
            <a:off x="457200" y="1424683"/>
            <a:ext cx="4040188" cy="639762"/>
          </a:xfrm>
        </p:spPr>
        <p:txBody>
          <a:bodyPr anchor="ctr"/>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10" name="Text Placeholder 15"/>
          <p:cNvSpPr>
            <a:spLocks noGrp="1"/>
          </p:cNvSpPr>
          <p:nvPr>
            <p:ph type="body" sz="quarter" idx="13"/>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smtClean="0"/>
              <a:t>Click to edit Master text styles</a:t>
            </a:r>
          </a:p>
        </p:txBody>
      </p:sp>
      <p:sp>
        <p:nvSpPr>
          <p:cNvPr id="8" name="Slide Number Placeholder 5"/>
          <p:cNvSpPr>
            <a:spLocks noGrp="1"/>
          </p:cNvSpPr>
          <p:nvPr>
            <p:ph type="sldNum" sz="quarter" idx="14"/>
          </p:nvPr>
        </p:nvSpPr>
        <p:spPr/>
        <p:txBody>
          <a:bodyPr/>
          <a:lstStyle>
            <a:lvl1pPr>
              <a:defRPr/>
            </a:lvl1pPr>
          </a:lstStyle>
          <a:p>
            <a:pPr>
              <a:defRPr/>
            </a:pPr>
            <a:fld id="{66341F8B-5265-441B-803D-B9223054F1A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Text Placeholder 15"/>
          <p:cNvSpPr>
            <a:spLocks noGrp="1"/>
          </p:cNvSpPr>
          <p:nvPr>
            <p:ph type="body" sz="quarter" idx="13"/>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smtClean="0"/>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599444B3-F27B-403C-8434-E370E6134A3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 of Items/Names">
    <p:spTree>
      <p:nvGrpSpPr>
        <p:cNvPr id="1" name=""/>
        <p:cNvGrpSpPr/>
        <p:nvPr/>
      </p:nvGrpSpPr>
      <p:grpSpPr>
        <a:xfrm>
          <a:off x="0" y="0"/>
          <a:ext cx="0" cy="0"/>
          <a:chOff x="0" y="0"/>
          <a:chExt cx="0" cy="0"/>
        </a:xfrm>
      </p:grpSpPr>
      <p:sp>
        <p:nvSpPr>
          <p:cNvPr id="8" name="Content Placeholder 3"/>
          <p:cNvSpPr>
            <a:spLocks noGrp="1"/>
          </p:cNvSpPr>
          <p:nvPr>
            <p:ph sz="half" idx="16"/>
          </p:nvPr>
        </p:nvSpPr>
        <p:spPr>
          <a:xfrm>
            <a:off x="5886173" y="1420041"/>
            <a:ext cx="2800627" cy="4819523"/>
          </a:xfrm>
          <a:prstGeom prst="rect">
            <a:avLst/>
          </a:prstGeom>
        </p:spPr>
        <p:txBody>
          <a:bodyPr>
            <a:normAutofit/>
          </a:bodyPr>
          <a:lstStyle>
            <a:lvl1pPr marL="0" indent="0">
              <a:spcBef>
                <a:spcPts val="0"/>
              </a:spcBef>
              <a:buClr>
                <a:schemeClr val="accent6"/>
              </a:buClr>
              <a:buFontTx/>
              <a:buNone/>
              <a:defRPr sz="2000" baseline="0">
                <a:solidFill>
                  <a:schemeClr val="tx1">
                    <a:lumMod val="75000"/>
                    <a:lumOff val="25000"/>
                  </a:schemeClr>
                </a:solidFill>
                <a:latin typeface="Century Gothic" pitchFamily="34" charset="0"/>
              </a:defRPr>
            </a:lvl1pPr>
            <a:lvl2pPr marL="266700" indent="0">
              <a:spcBef>
                <a:spcPts val="0"/>
              </a:spcBef>
              <a:buClr>
                <a:schemeClr val="accent6"/>
              </a:buClr>
              <a:buFontTx/>
              <a:buNone/>
              <a:defRPr sz="1800">
                <a:solidFill>
                  <a:schemeClr val="tx1">
                    <a:lumMod val="75000"/>
                    <a:lumOff val="25000"/>
                  </a:schemeClr>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9" name="Content Placeholder 3"/>
          <p:cNvSpPr>
            <a:spLocks noGrp="1"/>
          </p:cNvSpPr>
          <p:nvPr>
            <p:ph sz="half" idx="17"/>
          </p:nvPr>
        </p:nvSpPr>
        <p:spPr>
          <a:xfrm>
            <a:off x="3235738" y="1420041"/>
            <a:ext cx="2650435" cy="4819523"/>
          </a:xfrm>
          <a:prstGeom prst="rect">
            <a:avLst/>
          </a:prstGeom>
        </p:spPr>
        <p:txBody>
          <a:bodyPr>
            <a:normAutofit/>
          </a:bodyPr>
          <a:lstStyle>
            <a:lvl1pPr marL="0" indent="0">
              <a:spcBef>
                <a:spcPts val="0"/>
              </a:spcBef>
              <a:buClr>
                <a:schemeClr val="accent6"/>
              </a:buClr>
              <a:buFontTx/>
              <a:buNone/>
              <a:defRPr sz="2000" baseline="0">
                <a:solidFill>
                  <a:schemeClr val="tx1">
                    <a:lumMod val="75000"/>
                    <a:lumOff val="25000"/>
                  </a:schemeClr>
                </a:solidFill>
                <a:latin typeface="Century Gothic" pitchFamily="34" charset="0"/>
              </a:defRPr>
            </a:lvl1pPr>
            <a:lvl2pPr marL="266700" indent="0">
              <a:spcBef>
                <a:spcPts val="0"/>
              </a:spcBef>
              <a:buClr>
                <a:schemeClr val="accent6"/>
              </a:buClr>
              <a:buFontTx/>
              <a:buNone/>
              <a:defRPr sz="1800">
                <a:solidFill>
                  <a:schemeClr val="tx1">
                    <a:lumMod val="75000"/>
                    <a:lumOff val="25000"/>
                  </a:schemeClr>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7" name="Content Placeholder 3"/>
          <p:cNvSpPr>
            <a:spLocks noGrp="1"/>
          </p:cNvSpPr>
          <p:nvPr>
            <p:ph sz="half" idx="15"/>
          </p:nvPr>
        </p:nvSpPr>
        <p:spPr>
          <a:xfrm>
            <a:off x="456655" y="1420041"/>
            <a:ext cx="2779084" cy="4819523"/>
          </a:xfrm>
          <a:prstGeom prst="rect">
            <a:avLst/>
          </a:prstGeom>
        </p:spPr>
        <p:txBody>
          <a:bodyPr>
            <a:normAutofit/>
          </a:bodyPr>
          <a:lstStyle>
            <a:lvl1pPr marL="0" indent="0">
              <a:spcBef>
                <a:spcPts val="0"/>
              </a:spcBef>
              <a:buClr>
                <a:schemeClr val="accent6"/>
              </a:buClr>
              <a:buFontTx/>
              <a:buNone/>
              <a:defRPr sz="2000" baseline="0">
                <a:solidFill>
                  <a:schemeClr val="tx1">
                    <a:lumMod val="75000"/>
                    <a:lumOff val="25000"/>
                  </a:schemeClr>
                </a:solidFill>
                <a:latin typeface="Century Gothic" pitchFamily="34" charset="0"/>
              </a:defRPr>
            </a:lvl1pPr>
            <a:lvl2pPr marL="266700" indent="0">
              <a:spcBef>
                <a:spcPts val="0"/>
              </a:spcBef>
              <a:buClr>
                <a:schemeClr val="accent6"/>
              </a:buClr>
              <a:buFontTx/>
              <a:buNone/>
              <a:defRPr sz="1800">
                <a:solidFill>
                  <a:schemeClr val="tx1">
                    <a:lumMod val="75000"/>
                    <a:lumOff val="25000"/>
                  </a:schemeClr>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Text Placeholder 15"/>
          <p:cNvSpPr>
            <a:spLocks noGrp="1"/>
          </p:cNvSpPr>
          <p:nvPr>
            <p:ph type="body" sz="quarter" idx="13"/>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smtClean="0"/>
              <a:t>Click to edit Master text styles</a:t>
            </a:r>
          </a:p>
        </p:txBody>
      </p:sp>
      <p:sp>
        <p:nvSpPr>
          <p:cNvPr id="10" name="Slide Number Placeholder 5"/>
          <p:cNvSpPr>
            <a:spLocks noGrp="1"/>
          </p:cNvSpPr>
          <p:nvPr>
            <p:ph type="sldNum" sz="quarter" idx="18"/>
          </p:nvPr>
        </p:nvSpPr>
        <p:spPr/>
        <p:txBody>
          <a:bodyPr/>
          <a:lstStyle>
            <a:lvl1pPr>
              <a:defRPr/>
            </a:lvl1pPr>
          </a:lstStyle>
          <a:p>
            <a:pPr>
              <a:defRPr/>
            </a:pPr>
            <a:fld id="{258AE0F0-5A68-4E19-AE0B-7222C684EE8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A4FB555-02BA-48EE-A306-1714D8C0F83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4" name="Text Placeholder 15"/>
          <p:cNvSpPr>
            <a:spLocks noGrp="1"/>
          </p:cNvSpPr>
          <p:nvPr>
            <p:ph type="body" sz="quarter" idx="13"/>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smtClean="0"/>
              <a:t>Click to edit Master text styles</a:t>
            </a:r>
          </a:p>
        </p:txBody>
      </p:sp>
      <p:sp>
        <p:nvSpPr>
          <p:cNvPr id="5" name="Picture Placeholder 2"/>
          <p:cNvSpPr>
            <a:spLocks noGrp="1"/>
          </p:cNvSpPr>
          <p:nvPr>
            <p:ph type="pic" idx="1"/>
          </p:nvPr>
        </p:nvSpPr>
        <p:spPr>
          <a:xfrm>
            <a:off x="457200" y="1417637"/>
            <a:ext cx="8229600" cy="4864629"/>
          </a:xfrm>
        </p:spPr>
        <p:txBody>
          <a:bodyPr rtlCol="0">
            <a:normAutofit/>
          </a:bodyPr>
          <a:lstStyle>
            <a:lvl1pPr marL="0" indent="0">
              <a:buNone/>
              <a:defRPr sz="28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6" name="Slide Number Placeholder 5"/>
          <p:cNvSpPr>
            <a:spLocks noGrp="1"/>
          </p:cNvSpPr>
          <p:nvPr>
            <p:ph type="sldNum" sz="quarter" idx="14"/>
          </p:nvPr>
        </p:nvSpPr>
        <p:spPr/>
        <p:txBody>
          <a:bodyPr/>
          <a:lstStyle>
            <a:lvl1pPr>
              <a:defRPr/>
            </a:lvl1pPr>
          </a:lstStyle>
          <a:p>
            <a:pPr>
              <a:defRPr/>
            </a:pPr>
            <a:fld id="{087BCF9A-12C3-495F-AC01-24DC5CE3458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12"/>
          <a:srcRect/>
          <a:stretch>
            <a:fillRect/>
          </a:stretch>
        </p:blipFill>
        <p:spPr bwMode="auto">
          <a:xfrm>
            <a:off x="0" y="6021388"/>
            <a:ext cx="9144000" cy="838200"/>
          </a:xfrm>
          <a:prstGeom prst="rect">
            <a:avLst/>
          </a:prstGeom>
          <a:noFill/>
          <a:ln w="9525">
            <a:noFill/>
            <a:miter lim="800000"/>
            <a:headEnd/>
            <a:tailEnd/>
          </a:ln>
        </p:spPr>
      </p:pic>
      <p:sp>
        <p:nvSpPr>
          <p:cNvPr id="2051" name="Title Placeholder 1"/>
          <p:cNvSpPr>
            <a:spLocks noGrp="1"/>
          </p:cNvSpPr>
          <p:nvPr>
            <p:ph type="title"/>
          </p:nvPr>
        </p:nvSpPr>
        <p:spPr bwMode="auto">
          <a:xfrm>
            <a:off x="457200" y="598488"/>
            <a:ext cx="8229600"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316038"/>
            <a:ext cx="8229600" cy="4991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923088" y="6459538"/>
            <a:ext cx="2133600" cy="365125"/>
          </a:xfrm>
          <a:prstGeom prst="rect">
            <a:avLst/>
          </a:prstGeom>
        </p:spPr>
        <p:txBody>
          <a:bodyPr vert="horz" lIns="91440" tIns="45720" rIns="91440" bIns="45720" rtlCol="0" anchor="ctr"/>
          <a:lstStyle>
            <a:lvl1pPr algn="r" fontAlgn="auto">
              <a:spcBef>
                <a:spcPts val="0"/>
              </a:spcBef>
              <a:spcAft>
                <a:spcPts val="0"/>
              </a:spcAft>
              <a:defRPr sz="2000" b="0" smtClean="0">
                <a:solidFill>
                  <a:schemeClr val="bg1"/>
                </a:solidFill>
                <a:latin typeface="Century Gothic"/>
                <a:cs typeface="Century Gothic"/>
              </a:defRPr>
            </a:lvl1pPr>
          </a:lstStyle>
          <a:p>
            <a:pPr>
              <a:defRPr/>
            </a:pPr>
            <a:fld id="{38E0C7BA-E00C-41CC-93B9-8A2CB63AD27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7" r:id="rId10"/>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rgbClr val="4F4F4F"/>
          </a:solidFill>
          <a:latin typeface="Century Gothic"/>
          <a:ea typeface="Century Gothic" pitchFamily="34" charset="0"/>
          <a:cs typeface="Century Gothic"/>
        </a:defRPr>
      </a:lvl1pPr>
      <a:lvl2pPr algn="l" defTabSz="457200" rtl="0" fontAlgn="base">
        <a:spcBef>
          <a:spcPct val="0"/>
        </a:spcBef>
        <a:spcAft>
          <a:spcPct val="0"/>
        </a:spcAft>
        <a:defRPr sz="3200" b="1">
          <a:solidFill>
            <a:srgbClr val="4F4F4F"/>
          </a:solidFill>
          <a:latin typeface="Century Gothic" pitchFamily="34" charset="0"/>
          <a:ea typeface="Century Gothic" pitchFamily="34" charset="0"/>
          <a:cs typeface="Century Gothic" pitchFamily="34" charset="0"/>
        </a:defRPr>
      </a:lvl2pPr>
      <a:lvl3pPr algn="l" defTabSz="457200" rtl="0" fontAlgn="base">
        <a:spcBef>
          <a:spcPct val="0"/>
        </a:spcBef>
        <a:spcAft>
          <a:spcPct val="0"/>
        </a:spcAft>
        <a:defRPr sz="3200" b="1">
          <a:solidFill>
            <a:srgbClr val="4F4F4F"/>
          </a:solidFill>
          <a:latin typeface="Century Gothic" pitchFamily="34" charset="0"/>
          <a:ea typeface="Century Gothic" pitchFamily="34" charset="0"/>
          <a:cs typeface="Century Gothic" pitchFamily="34" charset="0"/>
        </a:defRPr>
      </a:lvl3pPr>
      <a:lvl4pPr algn="l" defTabSz="457200" rtl="0" fontAlgn="base">
        <a:spcBef>
          <a:spcPct val="0"/>
        </a:spcBef>
        <a:spcAft>
          <a:spcPct val="0"/>
        </a:spcAft>
        <a:defRPr sz="3200" b="1">
          <a:solidFill>
            <a:srgbClr val="4F4F4F"/>
          </a:solidFill>
          <a:latin typeface="Century Gothic" pitchFamily="34" charset="0"/>
          <a:ea typeface="Century Gothic" pitchFamily="34" charset="0"/>
          <a:cs typeface="Century Gothic" pitchFamily="34" charset="0"/>
        </a:defRPr>
      </a:lvl4pPr>
      <a:lvl5pPr algn="l" defTabSz="457200" rtl="0" fontAlgn="base">
        <a:spcBef>
          <a:spcPct val="0"/>
        </a:spcBef>
        <a:spcAft>
          <a:spcPct val="0"/>
        </a:spcAft>
        <a:defRPr sz="3200" b="1">
          <a:solidFill>
            <a:srgbClr val="4F4F4F"/>
          </a:solidFill>
          <a:latin typeface="Century Gothic" pitchFamily="34" charset="0"/>
          <a:ea typeface="Century Gothic" pitchFamily="34" charset="0"/>
          <a:cs typeface="Century Gothic" pitchFamily="34" charset="0"/>
        </a:defRPr>
      </a:lvl5pPr>
      <a:lvl6pPr marL="457200" algn="l" defTabSz="457200" rtl="0" fontAlgn="base">
        <a:spcBef>
          <a:spcPct val="0"/>
        </a:spcBef>
        <a:spcAft>
          <a:spcPct val="0"/>
        </a:spcAft>
        <a:defRPr sz="3200" b="1">
          <a:solidFill>
            <a:srgbClr val="4F4F4F"/>
          </a:solidFill>
          <a:latin typeface="Century Gothic" pitchFamily="34" charset="0"/>
          <a:ea typeface="Century Gothic" pitchFamily="34" charset="0"/>
          <a:cs typeface="Century Gothic" pitchFamily="34" charset="0"/>
        </a:defRPr>
      </a:lvl6pPr>
      <a:lvl7pPr marL="914400" algn="l" defTabSz="457200" rtl="0" fontAlgn="base">
        <a:spcBef>
          <a:spcPct val="0"/>
        </a:spcBef>
        <a:spcAft>
          <a:spcPct val="0"/>
        </a:spcAft>
        <a:defRPr sz="3200" b="1">
          <a:solidFill>
            <a:srgbClr val="4F4F4F"/>
          </a:solidFill>
          <a:latin typeface="Century Gothic" pitchFamily="34" charset="0"/>
          <a:ea typeface="Century Gothic" pitchFamily="34" charset="0"/>
          <a:cs typeface="Century Gothic" pitchFamily="34" charset="0"/>
        </a:defRPr>
      </a:lvl7pPr>
      <a:lvl8pPr marL="1371600" algn="l" defTabSz="457200" rtl="0" fontAlgn="base">
        <a:spcBef>
          <a:spcPct val="0"/>
        </a:spcBef>
        <a:spcAft>
          <a:spcPct val="0"/>
        </a:spcAft>
        <a:defRPr sz="3200" b="1">
          <a:solidFill>
            <a:srgbClr val="4F4F4F"/>
          </a:solidFill>
          <a:latin typeface="Century Gothic" pitchFamily="34" charset="0"/>
          <a:ea typeface="Century Gothic" pitchFamily="34" charset="0"/>
          <a:cs typeface="Century Gothic" pitchFamily="34" charset="0"/>
        </a:defRPr>
      </a:lvl8pPr>
      <a:lvl9pPr marL="1828800" algn="l" defTabSz="457200" rtl="0" fontAlgn="base">
        <a:spcBef>
          <a:spcPct val="0"/>
        </a:spcBef>
        <a:spcAft>
          <a:spcPct val="0"/>
        </a:spcAft>
        <a:defRPr sz="3200" b="1">
          <a:solidFill>
            <a:srgbClr val="4F4F4F"/>
          </a:solidFill>
          <a:latin typeface="Century Gothic" pitchFamily="34" charset="0"/>
          <a:ea typeface="Century Gothic" pitchFamily="34" charset="0"/>
          <a:cs typeface="Century Gothic" pitchFamily="34" charset="0"/>
        </a:defRPr>
      </a:lvl9pPr>
    </p:titleStyle>
    <p:bodyStyle>
      <a:lvl1pPr marL="342900" indent="-342900" algn="l" defTabSz="457200" rtl="0" fontAlgn="base">
        <a:spcBef>
          <a:spcPct val="20000"/>
        </a:spcBef>
        <a:spcAft>
          <a:spcPct val="0"/>
        </a:spcAft>
        <a:buClr>
          <a:srgbClr val="F79646"/>
        </a:buClr>
        <a:buFont typeface="Arial" pitchFamily="34" charset="0"/>
        <a:buChar char="•"/>
        <a:defRPr sz="2800" kern="1200">
          <a:solidFill>
            <a:srgbClr val="4F4F4F"/>
          </a:solidFill>
          <a:latin typeface="Century Gothic"/>
          <a:ea typeface="Century Gothic" pitchFamily="34" charset="0"/>
          <a:cs typeface="Century Gothic"/>
        </a:defRPr>
      </a:lvl1pPr>
      <a:lvl2pPr marL="742950" indent="-285750" algn="l" defTabSz="457200" rtl="0" fontAlgn="base">
        <a:spcBef>
          <a:spcPct val="20000"/>
        </a:spcBef>
        <a:spcAft>
          <a:spcPct val="0"/>
        </a:spcAft>
        <a:buClr>
          <a:srgbClr val="F79646"/>
        </a:buClr>
        <a:buFont typeface="Lucida Grande"/>
        <a:buChar char="-"/>
        <a:defRPr sz="2400" kern="1200">
          <a:solidFill>
            <a:srgbClr val="4F4F4F"/>
          </a:solidFill>
          <a:latin typeface="Century Gothic"/>
          <a:ea typeface="Century Gothic" pitchFamily="34" charset="0"/>
          <a:cs typeface="Century Gothic"/>
        </a:defRPr>
      </a:lvl2pPr>
      <a:lvl3pPr marL="1143000" indent="-228600" algn="l" defTabSz="457200" rtl="0" fontAlgn="base">
        <a:spcBef>
          <a:spcPct val="20000"/>
        </a:spcBef>
        <a:spcAft>
          <a:spcPct val="0"/>
        </a:spcAft>
        <a:buClr>
          <a:srgbClr val="F79646"/>
        </a:buClr>
        <a:buFont typeface="Arial" pitchFamily="34" charset="0"/>
        <a:buChar char="•"/>
        <a:defRPr sz="2000" kern="1200">
          <a:solidFill>
            <a:srgbClr val="4F4F4F"/>
          </a:solidFill>
          <a:latin typeface="Century Gothic"/>
          <a:ea typeface="Century Gothic" pitchFamily="34" charset="0"/>
          <a:cs typeface="Century Gothic"/>
        </a:defRPr>
      </a:lvl3pPr>
      <a:lvl4pPr marL="1600200" indent="-228600" algn="l" defTabSz="457200" rtl="0" fontAlgn="base">
        <a:spcBef>
          <a:spcPct val="20000"/>
        </a:spcBef>
        <a:spcAft>
          <a:spcPct val="0"/>
        </a:spcAft>
        <a:buClr>
          <a:srgbClr val="F79646"/>
        </a:buClr>
        <a:buFont typeface="Lucida Grande"/>
        <a:buChar char="-"/>
        <a:defRPr kern="1200">
          <a:solidFill>
            <a:srgbClr val="4F4F4F"/>
          </a:solidFill>
          <a:latin typeface="Century Gothic"/>
          <a:ea typeface="Century Gothic" pitchFamily="34" charset="0"/>
          <a:cs typeface="Century Gothic"/>
        </a:defRPr>
      </a:lvl4pPr>
      <a:lvl5pPr marL="2057400" indent="-228600" algn="l" defTabSz="457200" rtl="0" fontAlgn="base">
        <a:spcBef>
          <a:spcPct val="20000"/>
        </a:spcBef>
        <a:spcAft>
          <a:spcPct val="0"/>
        </a:spcAft>
        <a:buClr>
          <a:srgbClr val="F79646"/>
        </a:buClr>
        <a:buFont typeface="Arial" pitchFamily="34" charset="0"/>
        <a:buChar char="•"/>
        <a:defRPr kern="1200">
          <a:solidFill>
            <a:srgbClr val="4F4F4F"/>
          </a:solidFill>
          <a:latin typeface="Century Gothic"/>
          <a:ea typeface="Century Gothic"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hyperlink" Target="http://www.qad.com/erp/"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mailto:wdsbbv@qad.com" TargetMode="External"/><Relationship Id="rId3" Type="http://schemas.openxmlformats.org/officeDocument/2006/relationships/notesSlide" Target="../notesSlides/notesSlide30.xml"/><Relationship Id="rId7" Type="http://schemas.openxmlformats.org/officeDocument/2006/relationships/hyperlink" Target="mailto:wds@qad.com"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hyperlink" Target="mailto:dbb@qad.com" TargetMode="External"/><Relationship Id="rId11" Type="http://schemas.openxmlformats.org/officeDocument/2006/relationships/oleObject" Target="../embeddings/oleObject2.bin"/><Relationship Id="rId5" Type="http://schemas.openxmlformats.org/officeDocument/2006/relationships/hyperlink" Target="mailto:pln@qad.com" TargetMode="External"/><Relationship Id="rId10" Type="http://schemas.openxmlformats.org/officeDocument/2006/relationships/image" Target="../media/image31.jpeg"/><Relationship Id="rId4" Type="http://schemas.openxmlformats.org/officeDocument/2006/relationships/hyperlink" Target="mailto:tww@qad.com" TargetMode="External"/><Relationship Id="rId9"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hyperlink" Target="http://www.qad.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608013"/>
            <a:ext cx="8229600" cy="704850"/>
          </a:xfrm>
        </p:spPr>
        <p:txBody>
          <a:bodyPr/>
          <a:lstStyle/>
          <a:p>
            <a:r>
              <a:rPr lang="en-US" dirty="0" smtClean="0">
                <a:latin typeface="Century Gothic" pitchFamily="34" charset="0"/>
                <a:cs typeface="Century Gothic" pitchFamily="34" charset="0"/>
              </a:rPr>
              <a:t>QAD Monitoring Framework</a:t>
            </a:r>
          </a:p>
        </p:txBody>
      </p:sp>
      <p:sp>
        <p:nvSpPr>
          <p:cNvPr id="6147" name="Text Placeholder 2"/>
          <p:cNvSpPr>
            <a:spLocks noGrp="1"/>
          </p:cNvSpPr>
          <p:nvPr>
            <p:ph type="body" sz="quarter" idx="10"/>
          </p:nvPr>
        </p:nvSpPr>
        <p:spPr/>
        <p:txBody>
          <a:bodyPr/>
          <a:lstStyle/>
          <a:p>
            <a:r>
              <a:rPr lang="en-US" dirty="0" smtClean="0">
                <a:solidFill>
                  <a:srgbClr val="4F4F4F"/>
                </a:solidFill>
                <a:latin typeface="Century Gothic" pitchFamily="34" charset="0"/>
                <a:cs typeface="Century Gothic" pitchFamily="34" charset="0"/>
              </a:rPr>
              <a:t>Brett </a:t>
            </a:r>
            <a:r>
              <a:rPr lang="en-US" dirty="0" err="1" smtClean="0">
                <a:solidFill>
                  <a:srgbClr val="4F4F4F"/>
                </a:solidFill>
                <a:latin typeface="Century Gothic" pitchFamily="34" charset="0"/>
                <a:cs typeface="Century Gothic" pitchFamily="34" charset="0"/>
              </a:rPr>
              <a:t>Baumeister</a:t>
            </a:r>
            <a:r>
              <a:rPr lang="en-US" dirty="0" smtClean="0">
                <a:solidFill>
                  <a:srgbClr val="4F4F4F"/>
                </a:solidFill>
                <a:latin typeface="Century Gothic" pitchFamily="34" charset="0"/>
                <a:cs typeface="Century Gothic" pitchFamily="34" charset="0"/>
              </a:rPr>
              <a:t> - Technical Solution Consultant, QAD</a:t>
            </a:r>
          </a:p>
          <a:p>
            <a:endParaRPr lang="en-US" dirty="0" smtClean="0">
              <a:solidFill>
                <a:srgbClr val="4F4F4F"/>
              </a:solidFill>
              <a:latin typeface="Century Gothic" pitchFamily="34" charset="0"/>
              <a:cs typeface="Century Gothic" pitchFamily="34" charset="0"/>
            </a:endParaRPr>
          </a:p>
        </p:txBody>
      </p:sp>
      <p:sp>
        <p:nvSpPr>
          <p:cNvPr id="6148" name="Text Placeholder 3"/>
          <p:cNvSpPr>
            <a:spLocks noGrp="1"/>
          </p:cNvSpPr>
          <p:nvPr>
            <p:ph type="body" sz="quarter" idx="11"/>
          </p:nvPr>
        </p:nvSpPr>
        <p:spPr/>
        <p:txBody>
          <a:bodyPr/>
          <a:lstStyle/>
          <a:p>
            <a:r>
              <a:rPr lang="en-US" dirty="0" smtClean="0">
                <a:latin typeface="Century Gothic" pitchFamily="34" charset="0"/>
                <a:cs typeface="Century Gothic" pitchFamily="34" charset="0"/>
              </a:rPr>
              <a:t>Systems Management for Effective QAD Operations</a:t>
            </a:r>
          </a:p>
        </p:txBody>
      </p:sp>
      <p:pic>
        <p:nvPicPr>
          <p:cNvPr id="5" name="Picture 4" descr="MidWest User Group Logo.PNG"/>
          <p:cNvPicPr>
            <a:picLocks noChangeAspect="1"/>
          </p:cNvPicPr>
          <p:nvPr/>
        </p:nvPicPr>
        <p:blipFill>
          <a:blip r:embed="rId3"/>
          <a:stretch>
            <a:fillRect/>
          </a:stretch>
        </p:blipFill>
        <p:spPr>
          <a:xfrm>
            <a:off x="457200" y="2214090"/>
            <a:ext cx="2362530" cy="9145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10</a:t>
            </a:fld>
            <a:endParaRPr lang="en-US" dirty="0"/>
          </a:p>
        </p:txBody>
      </p:sp>
      <p:sp>
        <p:nvSpPr>
          <p:cNvPr id="3" name="Content Placeholder 2"/>
          <p:cNvSpPr>
            <a:spLocks noGrp="1"/>
          </p:cNvSpPr>
          <p:nvPr>
            <p:ph idx="1"/>
          </p:nvPr>
        </p:nvSpPr>
        <p:spPr/>
        <p:txBody>
          <a:bodyPr>
            <a:normAutofit/>
          </a:bodyPr>
          <a:lstStyle/>
          <a:p>
            <a:pPr>
              <a:buClr>
                <a:srgbClr val="FF9900"/>
              </a:buClr>
            </a:pPr>
            <a:r>
              <a:rPr lang="en-US" dirty="0" smtClean="0"/>
              <a:t>Unless performance is actively managed and benchmarked, user performance expectations are hard to quantify.</a:t>
            </a:r>
          </a:p>
          <a:p>
            <a:pPr>
              <a:buClr>
                <a:srgbClr val="FF9900"/>
              </a:buClr>
              <a:buNone/>
            </a:pPr>
            <a:endParaRPr lang="en-US" dirty="0" smtClean="0"/>
          </a:p>
          <a:p>
            <a:pPr lvl="1">
              <a:buClr>
                <a:srgbClr val="FF9900"/>
              </a:buClr>
              <a:buNone/>
            </a:pPr>
            <a:r>
              <a:rPr lang="en-US" dirty="0" smtClean="0"/>
              <a:t>“The system is running slow.”</a:t>
            </a:r>
          </a:p>
          <a:p>
            <a:pPr lvl="1">
              <a:buClr>
                <a:srgbClr val="FF9900"/>
              </a:buClr>
              <a:buNone/>
            </a:pPr>
            <a:r>
              <a:rPr lang="en-US" dirty="0" smtClean="0"/>
              <a:t>“It takes too long to log in.”</a:t>
            </a:r>
          </a:p>
          <a:p>
            <a:pPr>
              <a:buClr>
                <a:srgbClr val="FF9900"/>
              </a:buClr>
              <a:buNone/>
            </a:pPr>
            <a:endParaRPr lang="en-US" dirty="0" smtClean="0"/>
          </a:p>
          <a:p>
            <a:pPr>
              <a:buClr>
                <a:srgbClr val="FF9900"/>
              </a:buClr>
              <a:buNone/>
            </a:pPr>
            <a:r>
              <a:rPr lang="en-US" dirty="0" smtClean="0"/>
              <a:t>	What do these mean?   Can we determine critical / objective requirements?</a:t>
            </a:r>
          </a:p>
          <a:p>
            <a:pPr>
              <a:buClr>
                <a:srgbClr val="FF9900"/>
              </a:buClr>
              <a:buNone/>
            </a:pPr>
            <a:r>
              <a:rPr lang="en-US" dirty="0" smtClean="0"/>
              <a:t>       </a:t>
            </a:r>
          </a:p>
          <a:p>
            <a:pPr>
              <a:buNone/>
            </a:pPr>
            <a:endParaRPr lang="en-US" dirty="0" smtClean="0"/>
          </a:p>
          <a:p>
            <a:endParaRPr lang="en-US" dirty="0" smtClean="0"/>
          </a:p>
        </p:txBody>
      </p:sp>
      <p:sp>
        <p:nvSpPr>
          <p:cNvPr id="4" name="Title 3"/>
          <p:cNvSpPr>
            <a:spLocks noGrp="1"/>
          </p:cNvSpPr>
          <p:nvPr>
            <p:ph type="title"/>
          </p:nvPr>
        </p:nvSpPr>
        <p:spPr/>
        <p:txBody>
          <a:bodyPr/>
          <a:lstStyle/>
          <a:p>
            <a:r>
              <a:rPr lang="en-US" dirty="0" smtClean="0"/>
              <a:t>Performance Objectives</a:t>
            </a:r>
            <a:endParaRPr lang="en-US" dirty="0"/>
          </a:p>
        </p:txBody>
      </p:sp>
      <p:sp>
        <p:nvSpPr>
          <p:cNvPr id="5" name="Text Placeholder 4"/>
          <p:cNvSpPr>
            <a:spLocks noGrp="1"/>
          </p:cNvSpPr>
          <p:nvPr>
            <p:ph type="body" sz="quarter" idx="11"/>
          </p:nvPr>
        </p:nvSpPr>
        <p:spPr/>
        <p:txBody>
          <a:bodyPr/>
          <a:lstStyle/>
          <a:p>
            <a:r>
              <a:rPr lang="en-US" dirty="0" smtClean="0"/>
              <a:t>Managing and Monitoring QAD Systems</a:t>
            </a:r>
            <a:endParaRPr lang="en-US" dirty="0"/>
          </a:p>
        </p:txBody>
      </p:sp>
    </p:spTree>
    <p:extLst>
      <p:ext uri="{BB962C8B-B14F-4D97-AF65-F5344CB8AC3E}">
        <p14:creationId xmlns:p14="http://schemas.microsoft.com/office/powerpoint/2010/main" xmlns="" val="2270817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11</a:t>
            </a:fld>
            <a:endParaRPr lang="en-US" dirty="0"/>
          </a:p>
        </p:txBody>
      </p:sp>
      <p:sp>
        <p:nvSpPr>
          <p:cNvPr id="3" name="Content Placeholder 2"/>
          <p:cNvSpPr>
            <a:spLocks noGrp="1"/>
          </p:cNvSpPr>
          <p:nvPr>
            <p:ph idx="1"/>
          </p:nvPr>
        </p:nvSpPr>
        <p:spPr/>
        <p:txBody>
          <a:bodyPr>
            <a:normAutofit/>
          </a:bodyPr>
          <a:lstStyle/>
          <a:p>
            <a:pPr>
              <a:buFont typeface="Arial" pitchFamily="34" charset="0"/>
              <a:buChar char="•"/>
              <a:defRPr/>
            </a:pPr>
            <a:r>
              <a:rPr lang="en-US" dirty="0" smtClean="0"/>
              <a:t>Using KPIs and performance requirements</a:t>
            </a:r>
          </a:p>
          <a:p>
            <a:pPr lvl="1">
              <a:buFont typeface="Arial" pitchFamily="34" charset="0"/>
              <a:buChar char="–"/>
              <a:defRPr/>
            </a:pPr>
            <a:r>
              <a:rPr lang="en-US" dirty="0" smtClean="0"/>
              <a:t>Create a set of baseline measurements</a:t>
            </a:r>
          </a:p>
          <a:p>
            <a:pPr lvl="1">
              <a:buFont typeface="Arial" pitchFamily="34" charset="0"/>
              <a:buChar char="–"/>
              <a:defRPr/>
            </a:pPr>
            <a:r>
              <a:rPr lang="en-US" dirty="0" smtClean="0"/>
              <a:t>Capacity requirements planning &amp;trending</a:t>
            </a:r>
          </a:p>
          <a:p>
            <a:pPr>
              <a:buFont typeface="Arial" pitchFamily="34" charset="0"/>
              <a:buChar char="•"/>
              <a:defRPr/>
            </a:pPr>
            <a:r>
              <a:rPr lang="en-US" dirty="0" smtClean="0"/>
              <a:t>Load testing tools may help with creating a baseline</a:t>
            </a:r>
          </a:p>
          <a:p>
            <a:pPr lvl="1">
              <a:buFont typeface="Arial" pitchFamily="34" charset="0"/>
              <a:buChar char="–"/>
              <a:defRPr/>
            </a:pPr>
            <a:r>
              <a:rPr lang="en-US" dirty="0" smtClean="0"/>
              <a:t>Apache Jmeter</a:t>
            </a:r>
          </a:p>
          <a:p>
            <a:pPr lvl="1">
              <a:buFont typeface="Arial" pitchFamily="34" charset="0"/>
              <a:buChar char="–"/>
              <a:defRPr/>
            </a:pPr>
            <a:r>
              <a:rPr lang="en-US" dirty="0" smtClean="0"/>
              <a:t>HP LoadRunner</a:t>
            </a:r>
            <a:endParaRPr lang="en-US" b="1" dirty="0" smtClean="0"/>
          </a:p>
          <a:p>
            <a:pPr>
              <a:buFont typeface="Arial" pitchFamily="34" charset="0"/>
              <a:buChar char="•"/>
              <a:defRPr/>
            </a:pPr>
            <a:r>
              <a:rPr lang="en-US" sz="3200" dirty="0" smtClean="0"/>
              <a:t>QAD Monitoring</a:t>
            </a:r>
            <a:endParaRPr lang="en-US" dirty="0" smtClean="0"/>
          </a:p>
        </p:txBody>
      </p:sp>
      <p:sp>
        <p:nvSpPr>
          <p:cNvPr id="4" name="Title 3"/>
          <p:cNvSpPr>
            <a:spLocks noGrp="1"/>
          </p:cNvSpPr>
          <p:nvPr>
            <p:ph type="title"/>
          </p:nvPr>
        </p:nvSpPr>
        <p:spPr/>
        <p:txBody>
          <a:bodyPr/>
          <a:lstStyle/>
          <a:p>
            <a:r>
              <a:rPr lang="en-US" dirty="0" smtClean="0"/>
              <a:t>Establish a Baseline</a:t>
            </a:r>
            <a:endParaRPr lang="en-US" dirty="0"/>
          </a:p>
        </p:txBody>
      </p:sp>
      <p:sp>
        <p:nvSpPr>
          <p:cNvPr id="5" name="Text Placeholder 4"/>
          <p:cNvSpPr>
            <a:spLocks noGrp="1"/>
          </p:cNvSpPr>
          <p:nvPr>
            <p:ph type="body" sz="quarter" idx="11"/>
          </p:nvPr>
        </p:nvSpPr>
        <p:spPr/>
        <p:txBody>
          <a:bodyPr/>
          <a:lstStyle/>
          <a:p>
            <a:r>
              <a:rPr lang="en-US" dirty="0" smtClean="0"/>
              <a:t>Managing and Monitoring QAD Systems</a:t>
            </a:r>
            <a:endParaRPr lang="en-US" dirty="0"/>
          </a:p>
        </p:txBody>
      </p:sp>
    </p:spTree>
    <p:extLst>
      <p:ext uri="{BB962C8B-B14F-4D97-AF65-F5344CB8AC3E}">
        <p14:creationId xmlns="" xmlns:p14="http://schemas.microsoft.com/office/powerpoint/2010/main" val="227081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5C68EB-0A4B-40D1-A4ED-0828FACFAF6C}" type="slidenum">
              <a:rPr lang="en-US">
                <a:latin typeface="Century Gothic" pitchFamily="34" charset="0"/>
                <a:ea typeface="Century Gothic" pitchFamily="34" charset="0"/>
                <a:cs typeface="Century Gothic" pitchFamily="34" charset="0"/>
              </a:rPr>
              <a:pPr fontAlgn="base">
                <a:spcBef>
                  <a:spcPct val="0"/>
                </a:spcBef>
                <a:spcAft>
                  <a:spcPct val="0"/>
                </a:spcAft>
              </a:pPr>
              <a:t>12</a:t>
            </a:fld>
            <a:endParaRPr lang="en-US">
              <a:latin typeface="Century Gothic" pitchFamily="34" charset="0"/>
              <a:ea typeface="Century Gothic" pitchFamily="34" charset="0"/>
              <a:cs typeface="Century Gothic" pitchFamily="34" charset="0"/>
            </a:endParaRPr>
          </a:p>
        </p:txBody>
      </p:sp>
      <p:sp>
        <p:nvSpPr>
          <p:cNvPr id="6" name="Title 5"/>
          <p:cNvSpPr>
            <a:spLocks noGrp="1"/>
          </p:cNvSpPr>
          <p:nvPr>
            <p:ph type="title"/>
          </p:nvPr>
        </p:nvSpPr>
        <p:spPr>
          <a:xfrm>
            <a:off x="457200" y="957263"/>
            <a:ext cx="8229600" cy="715962"/>
          </a:xfrm>
        </p:spPr>
        <p:txBody>
          <a:bodyPr rtlCol="0">
            <a:normAutofit fontScale="90000"/>
          </a:bodyPr>
          <a:lstStyle/>
          <a:p>
            <a:pPr fontAlgn="auto">
              <a:spcAft>
                <a:spcPts val="0"/>
              </a:spcAft>
              <a:defRPr/>
            </a:pPr>
            <a:r>
              <a:rPr lang="en-US" i="1" dirty="0" smtClean="0">
                <a:ea typeface="+mj-ea"/>
              </a:rPr>
              <a:t>Our vision … new approach to software management and delivery</a:t>
            </a:r>
            <a:endParaRPr lang="en-US" i="1" dirty="0">
              <a:ea typeface="+mj-ea"/>
            </a:endParaRPr>
          </a:p>
        </p:txBody>
      </p:sp>
      <p:sp>
        <p:nvSpPr>
          <p:cNvPr id="8196" name="Text Placeholder 6"/>
          <p:cNvSpPr>
            <a:spLocks noGrp="1"/>
          </p:cNvSpPr>
          <p:nvPr>
            <p:ph type="body" sz="quarter" idx="13"/>
          </p:nvPr>
        </p:nvSpPr>
        <p:spPr/>
        <p:txBody>
          <a:bodyPr/>
          <a:lstStyle/>
          <a:p>
            <a:r>
              <a:rPr lang="en-US" i="1" dirty="0" smtClean="0">
                <a:latin typeface="Century Gothic" pitchFamily="34" charset="0"/>
                <a:cs typeface="Century Gothic" pitchFamily="34" charset="0"/>
              </a:rPr>
              <a:t>Streamlining the delivery and management of software</a:t>
            </a:r>
            <a:endParaRPr lang="en-US" dirty="0" smtClean="0">
              <a:latin typeface="Century Gothic" pitchFamily="34" charset="0"/>
              <a:cs typeface="Century Gothic" pitchFamily="34" charset="0"/>
            </a:endParaRPr>
          </a:p>
        </p:txBody>
      </p:sp>
      <p:pic>
        <p:nvPicPr>
          <p:cNvPr id="8" name="Picture 8" descr="Untitled-1.png"/>
          <p:cNvPicPr>
            <a:picLocks noChangeAspect="1"/>
          </p:cNvPicPr>
          <p:nvPr/>
        </p:nvPicPr>
        <p:blipFill>
          <a:blip r:embed="rId3">
            <a:duotone>
              <a:schemeClr val="bg2">
                <a:shade val="45000"/>
                <a:satMod val="135000"/>
              </a:schemeClr>
              <a:prstClr val="white"/>
            </a:duotone>
          </a:blip>
          <a:srcRect/>
          <a:stretch>
            <a:fillRect/>
          </a:stretch>
        </p:blipFill>
        <p:spPr bwMode="auto">
          <a:xfrm>
            <a:off x="619584" y="1898936"/>
            <a:ext cx="7873139" cy="4461446"/>
          </a:xfrm>
          <a:prstGeom prst="rect">
            <a:avLst/>
          </a:prstGeom>
          <a:noFill/>
          <a:ln w="9525">
            <a:noFill/>
            <a:miter lim="800000"/>
            <a:headEnd/>
            <a:tailEnd/>
          </a:ln>
        </p:spPr>
      </p:pic>
      <p:sp>
        <p:nvSpPr>
          <p:cNvPr id="9" name="Rectangle 8"/>
          <p:cNvSpPr/>
          <p:nvPr/>
        </p:nvSpPr>
        <p:spPr>
          <a:xfrm>
            <a:off x="7140575" y="6030913"/>
            <a:ext cx="2003425" cy="827087"/>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GB"/>
          </a:p>
        </p:txBody>
      </p:sp>
      <p:grpSp>
        <p:nvGrpSpPr>
          <p:cNvPr id="8199" name="Group 33"/>
          <p:cNvGrpSpPr>
            <a:grpSpLocks/>
          </p:cNvGrpSpPr>
          <p:nvPr/>
        </p:nvGrpSpPr>
        <p:grpSpPr bwMode="auto">
          <a:xfrm>
            <a:off x="387350" y="3119438"/>
            <a:ext cx="8388350" cy="1128712"/>
            <a:chOff x="344727" y="3225085"/>
            <a:chExt cx="8388200" cy="1129650"/>
          </a:xfrm>
        </p:grpSpPr>
        <p:sp>
          <p:nvSpPr>
            <p:cNvPr id="28" name="Rounded Rectangle 27"/>
            <p:cNvSpPr/>
            <p:nvPr/>
          </p:nvSpPr>
          <p:spPr>
            <a:xfrm>
              <a:off x="344727" y="3225085"/>
              <a:ext cx="1140665" cy="1121625"/>
            </a:xfrm>
            <a:prstGeom prst="roundRect">
              <a:avLst/>
            </a:prstGeom>
            <a:gradFill flip="none" rotWithShape="1">
              <a:gsLst>
                <a:gs pos="0">
                  <a:schemeClr val="bg1">
                    <a:lumMod val="65000"/>
                  </a:schemeClr>
                </a:gs>
                <a:gs pos="36000">
                  <a:schemeClr val="bg1">
                    <a:lumMod val="85000"/>
                  </a:schemeClr>
                </a:gs>
                <a:gs pos="100000">
                  <a:schemeClr val="bg1">
                    <a:lumMod val="65000"/>
                  </a:schemeClr>
                </a:gs>
              </a:gsLst>
              <a:lin ang="2400000" scaled="0"/>
              <a:tileRect/>
            </a:gradFill>
            <a:ln>
              <a:noFill/>
            </a:ln>
            <a:scene3d>
              <a:camera prst="orthographicFront"/>
              <a:lightRig rig="threePt" dir="t"/>
            </a:scene3d>
            <a:sp3d>
              <a:bevelT w="127000" h="44450" prst="coolSlant"/>
            </a:sp3d>
          </p:spPr>
          <p:style>
            <a:lnRef idx="1">
              <a:schemeClr val="dk1"/>
            </a:lnRef>
            <a:fillRef idx="3">
              <a:schemeClr val="dk1"/>
            </a:fillRef>
            <a:effectRef idx="2">
              <a:schemeClr val="dk1"/>
            </a:effectRef>
            <a:fontRef idx="minor">
              <a:schemeClr val="lt1"/>
            </a:fontRef>
          </p:style>
          <p:txBody>
            <a:bodyPr lIns="0" tIns="648000" rIns="0" bIns="108000" anchor="ctr"/>
            <a:lstStyle/>
            <a:p>
              <a:pPr algn="ctr" fontAlgn="auto">
                <a:lnSpc>
                  <a:spcPct val="90000"/>
                </a:lnSpc>
                <a:spcBef>
                  <a:spcPts val="0"/>
                </a:spcBef>
                <a:spcAft>
                  <a:spcPts val="0"/>
                </a:spcAft>
                <a:defRPr/>
              </a:pPr>
              <a:r>
                <a:rPr lang="en-US" sz="1200" b="1" dirty="0">
                  <a:solidFill>
                    <a:schemeClr val="tx1">
                      <a:lumMod val="65000"/>
                      <a:lumOff val="35000"/>
                    </a:schemeClr>
                  </a:solidFill>
                  <a:cs typeface="Arial" charset="0"/>
                </a:rPr>
                <a:t>Development</a:t>
              </a:r>
            </a:p>
          </p:txBody>
        </p:sp>
        <p:pic>
          <p:nvPicPr>
            <p:cNvPr id="8203" name="Picture 28" descr="Man.png"/>
            <p:cNvPicPr>
              <a:picLocks noChangeAspect="1"/>
            </p:cNvPicPr>
            <p:nvPr/>
          </p:nvPicPr>
          <p:blipFill>
            <a:blip r:embed="rId4"/>
            <a:srcRect/>
            <a:stretch>
              <a:fillRect/>
            </a:stretch>
          </p:blipFill>
          <p:spPr bwMode="auto">
            <a:xfrm>
              <a:off x="572076" y="3382252"/>
              <a:ext cx="299160" cy="405173"/>
            </a:xfrm>
            <a:prstGeom prst="rect">
              <a:avLst/>
            </a:prstGeom>
            <a:noFill/>
            <a:ln w="9525">
              <a:noFill/>
              <a:miter lim="800000"/>
              <a:headEnd/>
              <a:tailEnd/>
            </a:ln>
          </p:spPr>
        </p:pic>
        <p:pic>
          <p:nvPicPr>
            <p:cNvPr id="8204" name="Picture 29" descr="Man.png"/>
            <p:cNvPicPr>
              <a:picLocks noChangeAspect="1"/>
            </p:cNvPicPr>
            <p:nvPr/>
          </p:nvPicPr>
          <p:blipFill>
            <a:blip r:embed="rId4"/>
            <a:srcRect/>
            <a:stretch>
              <a:fillRect/>
            </a:stretch>
          </p:blipFill>
          <p:spPr bwMode="auto">
            <a:xfrm>
              <a:off x="932699" y="3382252"/>
              <a:ext cx="299160" cy="405173"/>
            </a:xfrm>
            <a:prstGeom prst="rect">
              <a:avLst/>
            </a:prstGeom>
            <a:noFill/>
            <a:ln w="9525">
              <a:noFill/>
              <a:miter lim="800000"/>
              <a:headEnd/>
              <a:tailEnd/>
            </a:ln>
          </p:spPr>
        </p:pic>
        <p:sp>
          <p:nvSpPr>
            <p:cNvPr id="26" name="Rounded Rectangle 25"/>
            <p:cNvSpPr/>
            <p:nvPr/>
          </p:nvSpPr>
          <p:spPr>
            <a:xfrm>
              <a:off x="4709108" y="3233110"/>
              <a:ext cx="1140665" cy="1121625"/>
            </a:xfrm>
            <a:prstGeom prst="roundRect">
              <a:avLst/>
            </a:prstGeom>
            <a:gradFill flip="none" rotWithShape="1">
              <a:gsLst>
                <a:gs pos="0">
                  <a:schemeClr val="bg1">
                    <a:lumMod val="65000"/>
                  </a:schemeClr>
                </a:gs>
                <a:gs pos="36000">
                  <a:schemeClr val="bg1">
                    <a:lumMod val="85000"/>
                  </a:schemeClr>
                </a:gs>
                <a:gs pos="100000">
                  <a:schemeClr val="bg1">
                    <a:lumMod val="65000"/>
                  </a:schemeClr>
                </a:gs>
              </a:gsLst>
              <a:lin ang="2400000" scaled="0"/>
              <a:tileRect/>
            </a:gradFill>
            <a:ln>
              <a:noFill/>
            </a:ln>
            <a:scene3d>
              <a:camera prst="orthographicFront"/>
              <a:lightRig rig="threePt" dir="t"/>
            </a:scene3d>
            <a:sp3d>
              <a:bevelT w="127000" h="44450" prst="coolSlant"/>
            </a:sp3d>
          </p:spPr>
          <p:style>
            <a:lnRef idx="1">
              <a:schemeClr val="dk1"/>
            </a:lnRef>
            <a:fillRef idx="3">
              <a:schemeClr val="dk1"/>
            </a:fillRef>
            <a:effectRef idx="2">
              <a:schemeClr val="dk1"/>
            </a:effectRef>
            <a:fontRef idx="minor">
              <a:schemeClr val="lt1"/>
            </a:fontRef>
          </p:style>
          <p:txBody>
            <a:bodyPr lIns="0" tIns="648000" rIns="0" bIns="108000" anchor="ctr"/>
            <a:lstStyle/>
            <a:p>
              <a:pPr algn="ctr" fontAlgn="auto">
                <a:lnSpc>
                  <a:spcPct val="90000"/>
                </a:lnSpc>
                <a:spcBef>
                  <a:spcPts val="0"/>
                </a:spcBef>
                <a:spcAft>
                  <a:spcPts val="0"/>
                </a:spcAft>
                <a:defRPr/>
              </a:pPr>
              <a:r>
                <a:rPr lang="en-US" sz="1200" b="1" dirty="0">
                  <a:solidFill>
                    <a:schemeClr val="tx1">
                      <a:lumMod val="65000"/>
                      <a:lumOff val="35000"/>
                    </a:schemeClr>
                  </a:solidFill>
                  <a:cs typeface="Arial" charset="0"/>
                </a:rPr>
                <a:t>Fulfillment</a:t>
              </a:r>
            </a:p>
          </p:txBody>
        </p:sp>
        <p:pic>
          <p:nvPicPr>
            <p:cNvPr id="8208" name="Picture 26" descr="LifeCycle.png"/>
            <p:cNvPicPr>
              <a:picLocks noChangeAspect="1"/>
            </p:cNvPicPr>
            <p:nvPr/>
          </p:nvPicPr>
          <p:blipFill>
            <a:blip r:embed="rId5"/>
            <a:srcRect/>
            <a:stretch>
              <a:fillRect/>
            </a:stretch>
          </p:blipFill>
          <p:spPr bwMode="auto">
            <a:xfrm>
              <a:off x="5015686" y="3372069"/>
              <a:ext cx="499776" cy="492984"/>
            </a:xfrm>
            <a:prstGeom prst="rect">
              <a:avLst/>
            </a:prstGeom>
            <a:noFill/>
            <a:ln w="9525">
              <a:noFill/>
              <a:miter lim="800000"/>
              <a:headEnd/>
              <a:tailEnd/>
            </a:ln>
          </p:spPr>
        </p:pic>
        <p:sp>
          <p:nvSpPr>
            <p:cNvPr id="22" name="Rounded Rectangle 21"/>
            <p:cNvSpPr/>
            <p:nvPr/>
          </p:nvSpPr>
          <p:spPr>
            <a:xfrm>
              <a:off x="6163902" y="3233110"/>
              <a:ext cx="1140665" cy="1121625"/>
            </a:xfrm>
            <a:prstGeom prst="roundRect">
              <a:avLst/>
            </a:prstGeom>
            <a:gradFill flip="none" rotWithShape="1">
              <a:gsLst>
                <a:gs pos="0">
                  <a:schemeClr val="bg1">
                    <a:lumMod val="65000"/>
                  </a:schemeClr>
                </a:gs>
                <a:gs pos="36000">
                  <a:schemeClr val="bg1">
                    <a:lumMod val="85000"/>
                  </a:schemeClr>
                </a:gs>
                <a:gs pos="100000">
                  <a:schemeClr val="bg1">
                    <a:lumMod val="65000"/>
                  </a:schemeClr>
                </a:gs>
              </a:gsLst>
              <a:lin ang="2400000" scaled="0"/>
              <a:tileRect/>
            </a:gradFill>
            <a:ln>
              <a:noFill/>
            </a:ln>
            <a:scene3d>
              <a:camera prst="orthographicFront"/>
              <a:lightRig rig="threePt" dir="t"/>
            </a:scene3d>
            <a:sp3d>
              <a:bevelT w="127000" h="44450" prst="coolSlant"/>
            </a:sp3d>
          </p:spPr>
          <p:style>
            <a:lnRef idx="1">
              <a:schemeClr val="dk1"/>
            </a:lnRef>
            <a:fillRef idx="3">
              <a:schemeClr val="dk1"/>
            </a:fillRef>
            <a:effectRef idx="2">
              <a:schemeClr val="dk1"/>
            </a:effectRef>
            <a:fontRef idx="minor">
              <a:schemeClr val="lt1"/>
            </a:fontRef>
          </p:style>
          <p:txBody>
            <a:bodyPr lIns="0" tIns="648000" rIns="0" bIns="108000" anchor="ctr"/>
            <a:lstStyle/>
            <a:p>
              <a:pPr algn="ctr" fontAlgn="auto">
                <a:lnSpc>
                  <a:spcPct val="90000"/>
                </a:lnSpc>
                <a:spcBef>
                  <a:spcPts val="0"/>
                </a:spcBef>
                <a:spcAft>
                  <a:spcPts val="0"/>
                </a:spcAft>
                <a:defRPr/>
              </a:pPr>
              <a:r>
                <a:rPr lang="en-US" sz="1200" b="1" dirty="0">
                  <a:solidFill>
                    <a:schemeClr val="tx1">
                      <a:lumMod val="65000"/>
                      <a:lumOff val="35000"/>
                    </a:schemeClr>
                  </a:solidFill>
                  <a:cs typeface="Arial" charset="0"/>
                </a:rPr>
                <a:t>Installation &amp; Upgrade</a:t>
              </a:r>
            </a:p>
          </p:txBody>
        </p:sp>
        <p:sp>
          <p:nvSpPr>
            <p:cNvPr id="20" name="Rounded Rectangle 19"/>
            <p:cNvSpPr/>
            <p:nvPr/>
          </p:nvSpPr>
          <p:spPr>
            <a:xfrm>
              <a:off x="3254314" y="3233110"/>
              <a:ext cx="1140665" cy="1121625"/>
            </a:xfrm>
            <a:prstGeom prst="roundRect">
              <a:avLst/>
            </a:prstGeom>
            <a:gradFill flip="none" rotWithShape="1">
              <a:gsLst>
                <a:gs pos="0">
                  <a:schemeClr val="bg1">
                    <a:lumMod val="65000"/>
                  </a:schemeClr>
                </a:gs>
                <a:gs pos="36000">
                  <a:schemeClr val="bg1">
                    <a:lumMod val="85000"/>
                  </a:schemeClr>
                </a:gs>
                <a:gs pos="100000">
                  <a:schemeClr val="bg1">
                    <a:lumMod val="65000"/>
                  </a:schemeClr>
                </a:gs>
              </a:gsLst>
              <a:lin ang="2400000" scaled="0"/>
              <a:tileRect/>
            </a:gradFill>
            <a:ln>
              <a:noFill/>
            </a:ln>
            <a:scene3d>
              <a:camera prst="orthographicFront"/>
              <a:lightRig rig="threePt" dir="t"/>
            </a:scene3d>
            <a:sp3d>
              <a:bevelT w="127000" h="44450" prst="coolSlant"/>
            </a:sp3d>
          </p:spPr>
          <p:style>
            <a:lnRef idx="1">
              <a:schemeClr val="dk1"/>
            </a:lnRef>
            <a:fillRef idx="3">
              <a:schemeClr val="dk1"/>
            </a:fillRef>
            <a:effectRef idx="2">
              <a:schemeClr val="dk1"/>
            </a:effectRef>
            <a:fontRef idx="minor">
              <a:schemeClr val="lt1"/>
            </a:fontRef>
          </p:style>
          <p:txBody>
            <a:bodyPr lIns="0" tIns="648000" rIns="0" bIns="108000" anchor="ctr"/>
            <a:lstStyle/>
            <a:p>
              <a:pPr algn="ctr" fontAlgn="auto">
                <a:lnSpc>
                  <a:spcPct val="90000"/>
                </a:lnSpc>
                <a:spcBef>
                  <a:spcPts val="0"/>
                </a:spcBef>
                <a:spcAft>
                  <a:spcPts val="0"/>
                </a:spcAft>
                <a:defRPr/>
              </a:pPr>
              <a:r>
                <a:rPr lang="en-US" sz="1200" b="1" dirty="0">
                  <a:solidFill>
                    <a:schemeClr val="tx1">
                      <a:lumMod val="65000"/>
                      <a:lumOff val="35000"/>
                    </a:schemeClr>
                  </a:solidFill>
                  <a:cs typeface="Arial" charset="0"/>
                </a:rPr>
                <a:t>QAD Store</a:t>
              </a:r>
            </a:p>
          </p:txBody>
        </p:sp>
        <p:pic>
          <p:nvPicPr>
            <p:cNvPr id="8215" name="Picture 20" descr="PC_Keyboard.png"/>
            <p:cNvPicPr>
              <a:picLocks noChangeAspect="1"/>
            </p:cNvPicPr>
            <p:nvPr/>
          </p:nvPicPr>
          <p:blipFill>
            <a:blip r:embed="rId6"/>
            <a:srcRect/>
            <a:stretch>
              <a:fillRect/>
            </a:stretch>
          </p:blipFill>
          <p:spPr bwMode="auto">
            <a:xfrm>
              <a:off x="3492297" y="3384563"/>
              <a:ext cx="646769" cy="490277"/>
            </a:xfrm>
            <a:prstGeom prst="rect">
              <a:avLst/>
            </a:prstGeom>
            <a:noFill/>
            <a:ln w="9525">
              <a:noFill/>
              <a:miter lim="800000"/>
              <a:headEnd/>
              <a:tailEnd/>
            </a:ln>
          </p:spPr>
        </p:pic>
        <p:sp>
          <p:nvSpPr>
            <p:cNvPr id="17" name="Rounded Rectangle 16"/>
            <p:cNvSpPr/>
            <p:nvPr/>
          </p:nvSpPr>
          <p:spPr>
            <a:xfrm>
              <a:off x="1799520" y="3232832"/>
              <a:ext cx="1140665" cy="1121625"/>
            </a:xfrm>
            <a:prstGeom prst="roundRect">
              <a:avLst/>
            </a:prstGeom>
            <a:gradFill flip="none" rotWithShape="1">
              <a:gsLst>
                <a:gs pos="0">
                  <a:schemeClr val="bg1">
                    <a:lumMod val="65000"/>
                  </a:schemeClr>
                </a:gs>
                <a:gs pos="36000">
                  <a:schemeClr val="bg1">
                    <a:lumMod val="85000"/>
                  </a:schemeClr>
                </a:gs>
                <a:gs pos="100000">
                  <a:schemeClr val="bg1">
                    <a:lumMod val="65000"/>
                  </a:schemeClr>
                </a:gs>
              </a:gsLst>
              <a:lin ang="2400000" scaled="0"/>
              <a:tileRect/>
            </a:gradFill>
            <a:ln>
              <a:noFill/>
            </a:ln>
            <a:scene3d>
              <a:camera prst="orthographicFront"/>
              <a:lightRig rig="threePt" dir="t"/>
            </a:scene3d>
            <a:sp3d>
              <a:bevelT w="127000" h="44450" prst="coolSlant"/>
            </a:sp3d>
          </p:spPr>
          <p:style>
            <a:lnRef idx="1">
              <a:schemeClr val="dk1"/>
            </a:lnRef>
            <a:fillRef idx="3">
              <a:schemeClr val="dk1"/>
            </a:fillRef>
            <a:effectRef idx="2">
              <a:schemeClr val="dk1"/>
            </a:effectRef>
            <a:fontRef idx="minor">
              <a:schemeClr val="lt1"/>
            </a:fontRef>
          </p:style>
          <p:txBody>
            <a:bodyPr lIns="0" tIns="648000" rIns="0" bIns="108000" anchor="ctr"/>
            <a:lstStyle/>
            <a:p>
              <a:pPr algn="ctr" fontAlgn="auto">
                <a:lnSpc>
                  <a:spcPct val="90000"/>
                </a:lnSpc>
                <a:spcBef>
                  <a:spcPts val="0"/>
                </a:spcBef>
                <a:spcAft>
                  <a:spcPts val="0"/>
                </a:spcAft>
                <a:defRPr/>
              </a:pPr>
              <a:r>
                <a:rPr lang="en-US" sz="1200" b="1" dirty="0">
                  <a:solidFill>
                    <a:schemeClr val="tx1">
                      <a:lumMod val="65000"/>
                      <a:lumOff val="35000"/>
                    </a:schemeClr>
                  </a:solidFill>
                  <a:cs typeface="Arial" charset="0"/>
                </a:rPr>
                <a:t>Packaging</a:t>
              </a:r>
            </a:p>
          </p:txBody>
        </p:sp>
        <p:pic>
          <p:nvPicPr>
            <p:cNvPr id="8219" name="Picture 24" descr="Customization.png"/>
            <p:cNvPicPr>
              <a:picLocks noChangeAspect="1"/>
            </p:cNvPicPr>
            <p:nvPr/>
          </p:nvPicPr>
          <p:blipFill>
            <a:blip r:embed="rId7"/>
            <a:srcRect/>
            <a:stretch>
              <a:fillRect/>
            </a:stretch>
          </p:blipFill>
          <p:spPr bwMode="auto">
            <a:xfrm>
              <a:off x="6398200" y="3475218"/>
              <a:ext cx="441207" cy="350061"/>
            </a:xfrm>
            <a:prstGeom prst="rect">
              <a:avLst/>
            </a:prstGeom>
            <a:noFill/>
            <a:ln w="9525">
              <a:noFill/>
              <a:miter lim="800000"/>
              <a:headEnd/>
              <a:tailEnd/>
            </a:ln>
          </p:spPr>
        </p:pic>
        <p:pic>
          <p:nvPicPr>
            <p:cNvPr id="2051" name="Picture 3"/>
            <p:cNvPicPr>
              <a:picLocks noChangeAspect="1" noChangeArrowheads="1"/>
            </p:cNvPicPr>
            <p:nvPr/>
          </p:nvPicPr>
          <p:blipFill>
            <a:blip r:embed="rId8">
              <a:clrChange>
                <a:clrFrom>
                  <a:srgbClr val="FEFEFE"/>
                </a:clrFrom>
                <a:clrTo>
                  <a:srgbClr val="FEFEFE">
                    <a:alpha val="0"/>
                  </a:srgbClr>
                </a:clrTo>
              </a:clrChange>
              <a:duotone>
                <a:schemeClr val="accent5">
                  <a:shade val="45000"/>
                  <a:satMod val="135000"/>
                </a:schemeClr>
                <a:prstClr val="white"/>
              </a:duotone>
            </a:blip>
            <a:srcRect/>
            <a:stretch>
              <a:fillRect/>
            </a:stretch>
          </p:blipFill>
          <p:spPr bwMode="auto">
            <a:xfrm>
              <a:off x="1977120" y="3381559"/>
              <a:ext cx="817975" cy="512323"/>
            </a:xfrm>
            <a:prstGeom prst="rect">
              <a:avLst/>
            </a:prstGeom>
            <a:noFill/>
            <a:ln w="9525">
              <a:noFill/>
              <a:miter lim="800000"/>
              <a:headEnd/>
              <a:tailEnd/>
            </a:ln>
          </p:spPr>
        </p:pic>
        <p:sp>
          <p:nvSpPr>
            <p:cNvPr id="31" name="Rounded Rectangle 30"/>
            <p:cNvSpPr/>
            <p:nvPr/>
          </p:nvSpPr>
          <p:spPr>
            <a:xfrm>
              <a:off x="7592262" y="3226015"/>
              <a:ext cx="1140665" cy="1121625"/>
            </a:xfrm>
            <a:prstGeom prst="roundRect">
              <a:avLst/>
            </a:prstGeom>
            <a:gradFill flip="none" rotWithShape="1">
              <a:gsLst>
                <a:gs pos="0">
                  <a:schemeClr val="bg1">
                    <a:lumMod val="65000"/>
                  </a:schemeClr>
                </a:gs>
                <a:gs pos="36000">
                  <a:schemeClr val="bg1">
                    <a:lumMod val="85000"/>
                  </a:schemeClr>
                </a:gs>
                <a:gs pos="100000">
                  <a:schemeClr val="bg1">
                    <a:lumMod val="65000"/>
                  </a:schemeClr>
                </a:gs>
              </a:gsLst>
              <a:lin ang="2400000" scaled="0"/>
              <a:tileRect/>
            </a:gradFill>
            <a:ln>
              <a:noFill/>
            </a:ln>
            <a:scene3d>
              <a:camera prst="orthographicFront"/>
              <a:lightRig rig="threePt" dir="t"/>
            </a:scene3d>
            <a:sp3d>
              <a:bevelT w="127000" h="44450" prst="coolSlant"/>
            </a:sp3d>
          </p:spPr>
          <p:style>
            <a:lnRef idx="1">
              <a:schemeClr val="dk1"/>
            </a:lnRef>
            <a:fillRef idx="3">
              <a:schemeClr val="dk1"/>
            </a:fillRef>
            <a:effectRef idx="2">
              <a:schemeClr val="dk1"/>
            </a:effectRef>
            <a:fontRef idx="minor">
              <a:schemeClr val="lt1"/>
            </a:fontRef>
          </p:style>
          <p:txBody>
            <a:bodyPr lIns="0" tIns="648000" rIns="0" bIns="108000" anchor="ctr"/>
            <a:lstStyle/>
            <a:p>
              <a:pPr algn="ctr" fontAlgn="auto">
                <a:lnSpc>
                  <a:spcPct val="90000"/>
                </a:lnSpc>
                <a:spcBef>
                  <a:spcPts val="0"/>
                </a:spcBef>
                <a:spcAft>
                  <a:spcPts val="0"/>
                </a:spcAft>
                <a:defRPr/>
              </a:pPr>
              <a:r>
                <a:rPr lang="en-US" sz="1200" b="1" dirty="0">
                  <a:solidFill>
                    <a:schemeClr val="tx1">
                      <a:lumMod val="65000"/>
                      <a:lumOff val="35000"/>
                    </a:schemeClr>
                  </a:solidFill>
                  <a:cs typeface="Arial" charset="0"/>
                </a:rPr>
                <a:t>Monitoring &amp; Management</a:t>
              </a:r>
            </a:p>
          </p:txBody>
        </p:sp>
        <p:pic>
          <p:nvPicPr>
            <p:cNvPr id="8224" name="Picture 17" descr="Server.png"/>
            <p:cNvPicPr>
              <a:picLocks noChangeAspect="1"/>
            </p:cNvPicPr>
            <p:nvPr/>
          </p:nvPicPr>
          <p:blipFill>
            <a:blip r:embed="rId9"/>
            <a:srcRect/>
            <a:stretch>
              <a:fillRect/>
            </a:stretch>
          </p:blipFill>
          <p:spPr bwMode="auto">
            <a:xfrm>
              <a:off x="6652472" y="3371146"/>
              <a:ext cx="334438" cy="467267"/>
            </a:xfrm>
            <a:prstGeom prst="rect">
              <a:avLst/>
            </a:prstGeom>
            <a:noFill/>
            <a:ln w="9525">
              <a:noFill/>
              <a:miter lim="800000"/>
              <a:headEnd/>
              <a:tailEnd/>
            </a:ln>
          </p:spPr>
        </p:pic>
        <p:pic>
          <p:nvPicPr>
            <p:cNvPr id="27655" name="Picture 7" descr="http://www.christian-wallpaper.com/backgrounds/thumbs/heart-beat-on-monitor.jpg"/>
            <p:cNvPicPr>
              <a:picLocks noChangeAspect="1" noChangeArrowheads="1"/>
            </p:cNvPicPr>
            <p:nvPr/>
          </p:nvPicPr>
          <p:blipFill>
            <a:blip r:embed="rId10">
              <a:clrChange>
                <a:clrFrom>
                  <a:srgbClr val="FDFDFD"/>
                </a:clrFrom>
                <a:clrTo>
                  <a:srgbClr val="FDFDFD">
                    <a:alpha val="0"/>
                  </a:srgbClr>
                </a:clrTo>
              </a:clrChange>
              <a:duotone>
                <a:schemeClr val="accent4">
                  <a:shade val="45000"/>
                  <a:satMod val="135000"/>
                </a:schemeClr>
                <a:prstClr val="white"/>
              </a:duotone>
            </a:blip>
            <a:srcRect/>
            <a:stretch>
              <a:fillRect/>
            </a:stretch>
          </p:blipFill>
          <p:spPr bwMode="auto">
            <a:xfrm>
              <a:off x="7783034" y="3358059"/>
              <a:ext cx="707110" cy="456587"/>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r>
              <a:rPr lang="en-US" sz="2600" dirty="0" smtClean="0"/>
              <a:t>Ad Hoc Monitoring lacks transparency and can lead to emergency performance escalations</a:t>
            </a:r>
            <a:r>
              <a:rPr lang="en-US" dirty="0" smtClean="0"/>
              <a:t/>
            </a:r>
            <a:br>
              <a:rPr lang="en-US" dirty="0" smtClean="0"/>
            </a:br>
            <a:endParaRPr lang="en-US" dirty="0" smtClean="0"/>
          </a:p>
          <a:p>
            <a:r>
              <a:rPr lang="en-US" dirty="0" smtClean="0"/>
              <a:t>Continuous monitoring allows</a:t>
            </a:r>
          </a:p>
          <a:p>
            <a:pPr lvl="1"/>
            <a:r>
              <a:rPr lang="en-US" dirty="0" smtClean="0"/>
              <a:t>Advanced notice of developing problems</a:t>
            </a:r>
          </a:p>
          <a:p>
            <a:pPr lvl="1"/>
            <a:r>
              <a:rPr lang="en-US" dirty="0" smtClean="0"/>
              <a:t>Trending against the baseline</a:t>
            </a:r>
          </a:p>
          <a:p>
            <a:pPr lvl="1"/>
            <a:r>
              <a:rPr lang="en-US" dirty="0" smtClean="0"/>
              <a:t>Extra information to aid in problem solving</a:t>
            </a:r>
          </a:p>
          <a:p>
            <a:pPr lvl="1"/>
            <a:r>
              <a:rPr lang="en-US" dirty="0" smtClean="0"/>
              <a:t>The ability to deliver KPI information to management on demand</a:t>
            </a:r>
            <a:endParaRPr lang="en-US" dirty="0"/>
          </a:p>
        </p:txBody>
      </p:sp>
      <p:sp>
        <p:nvSpPr>
          <p:cNvPr id="5" name="Title 4"/>
          <p:cNvSpPr>
            <a:spLocks noGrp="1"/>
          </p:cNvSpPr>
          <p:nvPr>
            <p:ph type="title"/>
          </p:nvPr>
        </p:nvSpPr>
        <p:spPr/>
        <p:txBody>
          <a:bodyPr/>
          <a:lstStyle/>
          <a:p>
            <a:r>
              <a:rPr lang="en-US" dirty="0" smtClean="0"/>
              <a:t>Are your proactive or reactive?</a:t>
            </a:r>
            <a:endParaRPr lang="en-US" dirty="0"/>
          </a:p>
        </p:txBody>
      </p:sp>
      <p:sp>
        <p:nvSpPr>
          <p:cNvPr id="4" name="Text Placeholder 3"/>
          <p:cNvSpPr>
            <a:spLocks noGrp="1"/>
          </p:cNvSpPr>
          <p:nvPr>
            <p:ph type="body" sz="quarter" idx="11"/>
          </p:nvPr>
        </p:nvSpPr>
        <p:spPr/>
        <p:txBody>
          <a:bodyPr/>
          <a:lstStyle/>
          <a:p>
            <a:r>
              <a:rPr lang="en-US" dirty="0" smtClean="0"/>
              <a:t>Monitoring QAD Systems</a:t>
            </a:r>
          </a:p>
        </p:txBody>
      </p:sp>
      <p:sp>
        <p:nvSpPr>
          <p:cNvPr id="7" name="Slide Number Placeholder 6"/>
          <p:cNvSpPr>
            <a:spLocks noGrp="1"/>
          </p:cNvSpPr>
          <p:nvPr>
            <p:ph type="sldNum" sz="quarter" idx="12"/>
          </p:nvPr>
        </p:nvSpPr>
        <p:spPr/>
        <p:txBody>
          <a:bodyPr/>
          <a:lstStyle/>
          <a:p>
            <a:fld id="{D295FD85-0E9A-9A4B-AEA4-CF6493BFD0E6}" type="slidenum">
              <a:rPr lang="en-US" smtClean="0"/>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1316038"/>
            <a:ext cx="8229600" cy="5000625"/>
          </a:xfrm>
        </p:spPr>
        <p:txBody>
          <a:bodyPr/>
          <a:lstStyle/>
          <a:p>
            <a:endParaRPr lang="en-US" smtClean="0">
              <a:solidFill>
                <a:srgbClr val="4F4F4F"/>
              </a:solidFill>
              <a:latin typeface="Century Gothic" pitchFamily="34" charset="0"/>
              <a:cs typeface="Century Gothic" pitchFamily="34" charset="0"/>
            </a:endParaRPr>
          </a:p>
          <a:p>
            <a:pPr lvl="1">
              <a:buFont typeface="Lucida Grande"/>
              <a:buNone/>
            </a:pPr>
            <a:endParaRPr lang="en-US" smtClean="0">
              <a:solidFill>
                <a:srgbClr val="4F4F4F"/>
              </a:solidFill>
              <a:latin typeface="Century Gothic" pitchFamily="34" charset="0"/>
              <a:cs typeface="Century Gothic" pitchFamily="34" charset="0"/>
            </a:endParaRPr>
          </a:p>
          <a:p>
            <a:pPr lvl="1"/>
            <a:endParaRPr lang="en-US" smtClean="0">
              <a:solidFill>
                <a:srgbClr val="4F4F4F"/>
              </a:solidFill>
              <a:latin typeface="Century Gothic" pitchFamily="34" charset="0"/>
              <a:cs typeface="Century Gothic" pitchFamily="34" charset="0"/>
            </a:endParaRPr>
          </a:p>
          <a:p>
            <a:endParaRPr lang="en-US" smtClean="0">
              <a:solidFill>
                <a:srgbClr val="4F4F4F"/>
              </a:solidFill>
              <a:latin typeface="Century Gothic" pitchFamily="34" charset="0"/>
              <a:cs typeface="Century Gothic" pitchFamily="34" charset="0"/>
            </a:endParaRPr>
          </a:p>
        </p:txBody>
      </p:sp>
      <p:sp>
        <p:nvSpPr>
          <p:cNvPr id="17411" name="Title 1"/>
          <p:cNvSpPr>
            <a:spLocks noGrp="1"/>
          </p:cNvSpPr>
          <p:nvPr>
            <p:ph type="title"/>
          </p:nvPr>
        </p:nvSpPr>
        <p:spPr>
          <a:xfrm>
            <a:off x="457200" y="608013"/>
            <a:ext cx="8229600" cy="708025"/>
          </a:xfrm>
        </p:spPr>
        <p:txBody>
          <a:bodyPr/>
          <a:lstStyle/>
          <a:p>
            <a:r>
              <a:rPr lang="en-US" smtClean="0">
                <a:solidFill>
                  <a:srgbClr val="4F4F4F"/>
                </a:solidFill>
                <a:latin typeface="Century Gothic" pitchFamily="34" charset="0"/>
                <a:cs typeface="Century Gothic" pitchFamily="34" charset="0"/>
              </a:rPr>
              <a:t>Introduction</a:t>
            </a:r>
          </a:p>
        </p:txBody>
      </p:sp>
      <p:sp>
        <p:nvSpPr>
          <p:cNvPr id="17412" name="Subtitle 3"/>
          <p:cNvSpPr>
            <a:spLocks noGrp="1"/>
          </p:cNvSpPr>
          <p:nvPr>
            <p:ph type="body" sz="quarter" idx="11"/>
          </p:nvPr>
        </p:nvSpPr>
        <p:spPr/>
        <p:txBody>
          <a:bodyPr/>
          <a:lstStyle/>
          <a:p>
            <a:r>
              <a:rPr lang="en-US" smtClean="0">
                <a:latin typeface="Century Gothic" pitchFamily="34" charset="0"/>
                <a:cs typeface="Century Gothic" pitchFamily="34" charset="0"/>
              </a:rPr>
              <a:t>QAD Monitoring</a:t>
            </a:r>
          </a:p>
        </p:txBody>
      </p:sp>
      <p:pic>
        <p:nvPicPr>
          <p:cNvPr id="1026" name="Picture 2"/>
          <p:cNvPicPr>
            <a:picLocks noChangeAspect="1" noChangeArrowheads="1"/>
          </p:cNvPicPr>
          <p:nvPr/>
        </p:nvPicPr>
        <p:blipFill>
          <a:blip r:embed="rId3"/>
          <a:srcRect/>
          <a:stretch>
            <a:fillRect/>
          </a:stretch>
        </p:blipFill>
        <p:spPr bwMode="auto">
          <a:xfrm>
            <a:off x="406400" y="1717675"/>
            <a:ext cx="4605338" cy="1893888"/>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a:srcRect/>
          <a:stretch>
            <a:fillRect/>
          </a:stretch>
        </p:blipFill>
        <p:spPr bwMode="auto">
          <a:xfrm>
            <a:off x="396875" y="4121150"/>
            <a:ext cx="4687888" cy="1801813"/>
          </a:xfrm>
          <a:prstGeom prst="rect">
            <a:avLst/>
          </a:prstGeom>
          <a:ln>
            <a:noFill/>
          </a:ln>
          <a:effectLst>
            <a:outerShdw blurRad="292100" dist="139700" dir="2700000" algn="tl" rotWithShape="0">
              <a:srgbClr val="333333">
                <a:alpha val="65000"/>
              </a:srgbClr>
            </a:outerShdw>
          </a:effectLst>
        </p:spPr>
      </p:pic>
      <p:pic>
        <p:nvPicPr>
          <p:cNvPr id="9" name="Picture 7"/>
          <p:cNvPicPr>
            <a:picLocks noChangeAspect="1" noChangeArrowheads="1"/>
          </p:cNvPicPr>
          <p:nvPr/>
        </p:nvPicPr>
        <p:blipFill>
          <a:blip r:embed="rId5"/>
          <a:srcRect/>
          <a:stretch>
            <a:fillRect/>
          </a:stretch>
        </p:blipFill>
        <p:spPr bwMode="auto">
          <a:xfrm>
            <a:off x="5483225" y="374650"/>
            <a:ext cx="2843213" cy="1362075"/>
          </a:xfrm>
          <a:prstGeom prst="rect">
            <a:avLst/>
          </a:prstGeom>
          <a:ln>
            <a:noFill/>
          </a:ln>
          <a:effectLst>
            <a:outerShdw blurRad="292100" dist="139700" dir="2700000" algn="tl" rotWithShape="0">
              <a:srgbClr val="333333">
                <a:alpha val="65000"/>
              </a:srgbClr>
            </a:outerShdw>
          </a:effectLst>
        </p:spPr>
      </p:pic>
      <p:grpSp>
        <p:nvGrpSpPr>
          <p:cNvPr id="17416" name="Group 12"/>
          <p:cNvGrpSpPr>
            <a:grpSpLocks/>
          </p:cNvGrpSpPr>
          <p:nvPr/>
        </p:nvGrpSpPr>
        <p:grpSpPr bwMode="auto">
          <a:xfrm>
            <a:off x="4792663" y="1739900"/>
            <a:ext cx="4762500" cy="4762500"/>
            <a:chOff x="3191711" y="1259138"/>
            <a:chExt cx="4762500" cy="4762500"/>
          </a:xfrm>
        </p:grpSpPr>
        <p:pic>
          <p:nvPicPr>
            <p:cNvPr id="51202" name="Picture 2" descr="http://negrielectronics.com/media/catalog/product/cache/1/image/9df78eab33525d08d6e5fb8d27136e95/i/p/iphone-4g-black-front_2_1.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191711" y="1259138"/>
              <a:ext cx="4762500" cy="4762500"/>
            </a:xfrm>
            <a:prstGeom prst="rect">
              <a:avLst/>
            </a:prstGeom>
            <a:ln>
              <a:noFill/>
            </a:ln>
            <a:effectLst>
              <a:outerShdw blurRad="292100" dist="139700" dir="2700000" algn="tl" rotWithShape="0">
                <a:srgbClr val="333333">
                  <a:alpha val="65000"/>
                </a:srgbClr>
              </a:outerShdw>
            </a:effectLst>
          </p:spPr>
        </p:pic>
        <p:pic>
          <p:nvPicPr>
            <p:cNvPr id="11" name="Picture 4"/>
            <p:cNvPicPr>
              <a:picLocks noChangeAspect="1" noChangeArrowheads="1"/>
            </p:cNvPicPr>
            <p:nvPr/>
          </p:nvPicPr>
          <p:blipFill>
            <a:blip r:embed="rId7"/>
            <a:srcRect/>
            <a:stretch>
              <a:fillRect/>
            </a:stretch>
          </p:blipFill>
          <p:spPr bwMode="auto">
            <a:xfrm>
              <a:off x="4510923" y="2202113"/>
              <a:ext cx="1992313" cy="2916238"/>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6"/>
          <p:cNvSpPr>
            <a:spLocks noGrp="1"/>
          </p:cNvSpPr>
          <p:nvPr>
            <p:ph idx="1"/>
          </p:nvPr>
        </p:nvSpPr>
        <p:spPr>
          <a:xfrm>
            <a:off x="457200" y="1316038"/>
            <a:ext cx="8229600" cy="5000625"/>
          </a:xfrm>
        </p:spPr>
        <p:txBody>
          <a:bodyPr/>
          <a:lstStyle/>
          <a:p>
            <a:pPr marL="266700" indent="-266700" defTabSz="914400">
              <a:spcBef>
                <a:spcPts val="1200"/>
              </a:spcBef>
            </a:pPr>
            <a:r>
              <a:rPr lang="en-US" sz="2400" smtClean="0">
                <a:solidFill>
                  <a:srgbClr val="666666"/>
                </a:solidFill>
                <a:latin typeface="Century Gothic" pitchFamily="34" charset="0"/>
                <a:cs typeface="Century Gothic" pitchFamily="34" charset="0"/>
              </a:rPr>
              <a:t>Monitors availability and trends:</a:t>
            </a:r>
          </a:p>
          <a:p>
            <a:pPr marL="666750" lvl="1" indent="-266700" defTabSz="914400">
              <a:spcBef>
                <a:spcPts val="1200"/>
              </a:spcBef>
            </a:pPr>
            <a:r>
              <a:rPr lang="en-US" sz="2000" smtClean="0">
                <a:solidFill>
                  <a:srgbClr val="666666"/>
                </a:solidFill>
                <a:latin typeface="Century Gothic" pitchFamily="34" charset="0"/>
                <a:cs typeface="Century Gothic" pitchFamily="34" charset="0"/>
              </a:rPr>
              <a:t>QAD application infrastructure (DB, Tomcat, AppServers)</a:t>
            </a:r>
          </a:p>
          <a:p>
            <a:pPr marL="666750" lvl="1" indent="-266700" defTabSz="914400">
              <a:spcBef>
                <a:spcPts val="1200"/>
              </a:spcBef>
            </a:pPr>
            <a:r>
              <a:rPr lang="en-US" sz="2000" smtClean="0">
                <a:solidFill>
                  <a:srgbClr val="666666"/>
                </a:solidFill>
                <a:latin typeface="Century Gothic" pitchFamily="34" charset="0"/>
                <a:cs typeface="Century Gothic" pitchFamily="34" charset="0"/>
              </a:rPr>
              <a:t>Systems infrastructure (CPU, Network, Disks, OS)</a:t>
            </a:r>
          </a:p>
          <a:p>
            <a:pPr marL="266700" indent="-266700" defTabSz="914400">
              <a:spcBef>
                <a:spcPts val="1200"/>
              </a:spcBef>
            </a:pPr>
            <a:r>
              <a:rPr lang="en-US" sz="2400" smtClean="0">
                <a:solidFill>
                  <a:srgbClr val="666666"/>
                </a:solidFill>
                <a:latin typeface="Century Gothic" pitchFamily="34" charset="0"/>
                <a:cs typeface="Century Gothic" pitchFamily="34" charset="0"/>
              </a:rPr>
              <a:t>Provides a holistic view of a customer system</a:t>
            </a:r>
          </a:p>
          <a:p>
            <a:pPr marL="266700" indent="-266700" defTabSz="914400">
              <a:spcBef>
                <a:spcPts val="1200"/>
              </a:spcBef>
            </a:pPr>
            <a:r>
              <a:rPr lang="en-US" sz="2400" smtClean="0">
                <a:solidFill>
                  <a:srgbClr val="666666"/>
                </a:solidFill>
                <a:latin typeface="Century Gothic" pitchFamily="34" charset="0"/>
                <a:cs typeface="Century Gothic" pitchFamily="34" charset="0"/>
              </a:rPr>
              <a:t>Exception alerting</a:t>
            </a:r>
          </a:p>
          <a:p>
            <a:pPr marL="266700" indent="-266700" defTabSz="914400">
              <a:spcBef>
                <a:spcPts val="1200"/>
              </a:spcBef>
            </a:pPr>
            <a:r>
              <a:rPr lang="en-US" sz="2400" smtClean="0">
                <a:solidFill>
                  <a:srgbClr val="666666"/>
                </a:solidFill>
                <a:latin typeface="Century Gothic" pitchFamily="34" charset="0"/>
                <a:cs typeface="Century Gothic" pitchFamily="34" charset="0"/>
              </a:rPr>
              <a:t>Technology agnostic</a:t>
            </a:r>
          </a:p>
          <a:p>
            <a:pPr marL="266700" indent="-266700" defTabSz="914400">
              <a:spcBef>
                <a:spcPts val="1200"/>
              </a:spcBef>
            </a:pPr>
            <a:r>
              <a:rPr lang="en-US" sz="2400" smtClean="0">
                <a:solidFill>
                  <a:srgbClr val="666666"/>
                </a:solidFill>
                <a:latin typeface="Century Gothic" pitchFamily="34" charset="0"/>
                <a:cs typeface="Century Gothic" pitchFamily="34" charset="0"/>
              </a:rPr>
              <a:t>Embedded documentations and extensible wiki</a:t>
            </a:r>
          </a:p>
          <a:p>
            <a:pPr marL="266700" indent="-266700" defTabSz="914400">
              <a:spcBef>
                <a:spcPts val="1200"/>
              </a:spcBef>
            </a:pPr>
            <a:r>
              <a:rPr lang="en-US" sz="2400" smtClean="0">
                <a:solidFill>
                  <a:srgbClr val="666666"/>
                </a:solidFill>
                <a:latin typeface="Century Gothic" pitchFamily="34" charset="0"/>
                <a:cs typeface="Century Gothic" pitchFamily="34" charset="0"/>
              </a:rPr>
              <a:t>Deployed as a virtual appliance (on Linux VM)</a:t>
            </a:r>
            <a:endParaRPr lang="en-US" sz="2400" smtClean="0">
              <a:solidFill>
                <a:srgbClr val="4F4F4F"/>
              </a:solidFill>
              <a:latin typeface="Century Gothic" pitchFamily="34" charset="0"/>
              <a:cs typeface="Century Gothic" pitchFamily="34" charset="0"/>
            </a:endParaRPr>
          </a:p>
          <a:p>
            <a:pPr marL="266700" indent="-266700" defTabSz="914400">
              <a:spcBef>
                <a:spcPts val="1200"/>
              </a:spcBef>
            </a:pPr>
            <a:r>
              <a:rPr lang="en-US" sz="2400" smtClean="0">
                <a:solidFill>
                  <a:srgbClr val="666666"/>
                </a:solidFill>
                <a:latin typeface="Century Gothic" pitchFamily="34" charset="0"/>
                <a:cs typeface="Century Gothic" pitchFamily="34" charset="0"/>
              </a:rPr>
              <a:t>A </a:t>
            </a:r>
            <a:r>
              <a:rPr lang="en-US" sz="2400" i="1" smtClean="0">
                <a:solidFill>
                  <a:srgbClr val="666666"/>
                </a:solidFill>
                <a:latin typeface="Century Gothic" pitchFamily="34" charset="0"/>
                <a:cs typeface="Century Gothic" pitchFamily="34" charset="0"/>
              </a:rPr>
              <a:t>framework</a:t>
            </a:r>
            <a:r>
              <a:rPr lang="en-US" sz="2400" smtClean="0">
                <a:solidFill>
                  <a:srgbClr val="666666"/>
                </a:solidFill>
                <a:latin typeface="Century Gothic" pitchFamily="34" charset="0"/>
                <a:cs typeface="Century Gothic" pitchFamily="34" charset="0"/>
              </a:rPr>
              <a:t> of industry leading open source tools and software</a:t>
            </a:r>
          </a:p>
          <a:p>
            <a:pPr marL="266700" indent="-266700" defTabSz="914400">
              <a:spcBef>
                <a:spcPts val="1200"/>
              </a:spcBef>
            </a:pPr>
            <a:endParaRPr lang="en-US" sz="2400" smtClean="0">
              <a:solidFill>
                <a:srgbClr val="666666"/>
              </a:solidFill>
              <a:latin typeface="Century Gothic" pitchFamily="34" charset="0"/>
              <a:cs typeface="Century Gothic" pitchFamily="34" charset="0"/>
            </a:endParaRPr>
          </a:p>
        </p:txBody>
      </p:sp>
      <p:sp>
        <p:nvSpPr>
          <p:cNvPr id="18435" name="Title 1"/>
          <p:cNvSpPr>
            <a:spLocks noGrp="1"/>
          </p:cNvSpPr>
          <p:nvPr>
            <p:ph type="title"/>
          </p:nvPr>
        </p:nvSpPr>
        <p:spPr>
          <a:xfrm>
            <a:off x="457200" y="608013"/>
            <a:ext cx="8229600" cy="708025"/>
          </a:xfrm>
        </p:spPr>
        <p:txBody>
          <a:bodyPr/>
          <a:lstStyle/>
          <a:p>
            <a:r>
              <a:rPr lang="en-US" smtClean="0">
                <a:solidFill>
                  <a:srgbClr val="4F4F4F"/>
                </a:solidFill>
                <a:latin typeface="Century Gothic" pitchFamily="34" charset="0"/>
                <a:cs typeface="Century Gothic" pitchFamily="34" charset="0"/>
              </a:rPr>
              <a:t>Key features</a:t>
            </a:r>
          </a:p>
        </p:txBody>
      </p:sp>
      <p:sp>
        <p:nvSpPr>
          <p:cNvPr id="18436" name="Subtitle 3"/>
          <p:cNvSpPr>
            <a:spLocks noGrp="1"/>
          </p:cNvSpPr>
          <p:nvPr>
            <p:ph type="body" sz="quarter" idx="11"/>
          </p:nvPr>
        </p:nvSpPr>
        <p:spPr/>
        <p:txBody>
          <a:bodyPr/>
          <a:lstStyle/>
          <a:p>
            <a:r>
              <a:rPr lang="en-US" smtClean="0">
                <a:latin typeface="Century Gothic" pitchFamily="34" charset="0"/>
                <a:cs typeface="Century Gothic" pitchFamily="34" charset="0"/>
              </a:rPr>
              <a:t>QAD Monitoring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316038"/>
            <a:ext cx="8229600" cy="5000625"/>
          </a:xfrm>
        </p:spPr>
        <p:txBody>
          <a:bodyPr rtlCol="0">
            <a:normAutofit/>
          </a:bodyPr>
          <a:lstStyle/>
          <a:p>
            <a:pPr marL="266700" indent="-266700" defTabSz="914400" fontAlgn="auto">
              <a:spcBef>
                <a:spcPts val="1200"/>
              </a:spcBef>
              <a:spcAft>
                <a:spcPts val="0"/>
              </a:spcAft>
              <a:buClr>
                <a:schemeClr val="accent6"/>
              </a:buClr>
              <a:buFont typeface="Arial"/>
              <a:buChar char="•"/>
              <a:defRPr/>
            </a:pPr>
            <a:r>
              <a:rPr lang="en-US" sz="2400" dirty="0" smtClean="0">
                <a:solidFill>
                  <a:srgbClr val="666666"/>
                </a:solidFill>
                <a:latin typeface="Century Gothic" pitchFamily="34" charset="0"/>
                <a:ea typeface="+mn-ea"/>
              </a:rPr>
              <a:t>Allows graphing of numerical data for trending and analysis</a:t>
            </a:r>
          </a:p>
          <a:p>
            <a:pPr marL="723900" lvl="1" indent="-266700" fontAlgn="auto">
              <a:spcBef>
                <a:spcPts val="1200"/>
              </a:spcBef>
              <a:spcAft>
                <a:spcPts val="0"/>
              </a:spcAft>
              <a:buClr>
                <a:schemeClr val="accent6"/>
              </a:buClr>
              <a:buFont typeface="Arial" pitchFamily="34" charset="0"/>
              <a:buChar char="•"/>
              <a:defRPr/>
            </a:pPr>
            <a:r>
              <a:rPr lang="en-US" dirty="0" smtClean="0">
                <a:solidFill>
                  <a:srgbClr val="666666"/>
                </a:solidFill>
                <a:latin typeface="Century Gothic" pitchFamily="34" charset="0"/>
                <a:ea typeface="+mn-ea"/>
              </a:rPr>
              <a:t>Helps Identify Usage Patterns</a:t>
            </a:r>
          </a:p>
          <a:p>
            <a:pPr marL="723900" lvl="1" indent="-266700" fontAlgn="auto">
              <a:spcBef>
                <a:spcPts val="1200"/>
              </a:spcBef>
              <a:spcAft>
                <a:spcPts val="0"/>
              </a:spcAft>
              <a:buClr>
                <a:schemeClr val="accent6"/>
              </a:buClr>
              <a:buFont typeface="Arial" pitchFamily="34" charset="0"/>
              <a:buChar char="•"/>
              <a:defRPr/>
            </a:pPr>
            <a:r>
              <a:rPr lang="en-US" dirty="0" smtClean="0">
                <a:solidFill>
                  <a:srgbClr val="666666"/>
                </a:solidFill>
                <a:latin typeface="Century Gothic" pitchFamily="34" charset="0"/>
                <a:ea typeface="+mn-ea"/>
              </a:rPr>
              <a:t>Enables visual correlation of data</a:t>
            </a:r>
          </a:p>
          <a:p>
            <a:pPr marL="723900" lvl="1" indent="-266700" fontAlgn="auto">
              <a:spcBef>
                <a:spcPts val="1200"/>
              </a:spcBef>
              <a:spcAft>
                <a:spcPts val="0"/>
              </a:spcAft>
              <a:buClr>
                <a:schemeClr val="accent6"/>
              </a:buClr>
              <a:buFont typeface="Arial" pitchFamily="34" charset="0"/>
              <a:buChar char="•"/>
              <a:defRPr/>
            </a:pPr>
            <a:r>
              <a:rPr lang="en-US" dirty="0" smtClean="0">
                <a:solidFill>
                  <a:srgbClr val="666666"/>
                </a:solidFill>
                <a:latin typeface="Century Gothic" pitchFamily="34" charset="0"/>
                <a:ea typeface="+mn-ea"/>
              </a:rPr>
              <a:t>Gives visibility into system trends</a:t>
            </a:r>
          </a:p>
          <a:p>
            <a:pPr marL="723900" lvl="1" indent="-266700" fontAlgn="auto">
              <a:spcBef>
                <a:spcPts val="1200"/>
              </a:spcBef>
              <a:spcAft>
                <a:spcPts val="0"/>
              </a:spcAft>
              <a:buClr>
                <a:schemeClr val="accent6"/>
              </a:buClr>
              <a:buFont typeface="Arial" pitchFamily="34" charset="0"/>
              <a:buChar char="•"/>
              <a:defRPr/>
            </a:pPr>
            <a:r>
              <a:rPr lang="en-US" dirty="0" smtClean="0">
                <a:solidFill>
                  <a:srgbClr val="666666"/>
                </a:solidFill>
                <a:latin typeface="Century Gothic" pitchFamily="34" charset="0"/>
                <a:ea typeface="+mn-ea"/>
              </a:rPr>
              <a:t>Filter by time periods of 30m to 1 year</a:t>
            </a:r>
          </a:p>
          <a:p>
            <a:pPr marL="534988" lvl="1" indent="-268288" defTabSz="914400" fontAlgn="auto">
              <a:spcBef>
                <a:spcPts val="1200"/>
              </a:spcBef>
              <a:spcAft>
                <a:spcPts val="0"/>
              </a:spcAft>
              <a:buClr>
                <a:schemeClr val="accent6"/>
              </a:buClr>
              <a:buFont typeface="Lucida Grande"/>
              <a:buNone/>
              <a:defRPr/>
            </a:pPr>
            <a:endParaRPr lang="en-US" sz="2200" dirty="0" smtClean="0">
              <a:solidFill>
                <a:srgbClr val="666666"/>
              </a:solidFill>
              <a:latin typeface="Century Gothic" pitchFamily="34" charset="0"/>
              <a:ea typeface="+mn-ea"/>
            </a:endParaRPr>
          </a:p>
          <a:p>
            <a:pPr marL="534988" lvl="1" indent="-268288" defTabSz="914400" fontAlgn="auto">
              <a:spcBef>
                <a:spcPts val="1200"/>
              </a:spcBef>
              <a:spcAft>
                <a:spcPts val="0"/>
              </a:spcAft>
              <a:buClr>
                <a:schemeClr val="accent6"/>
              </a:buClr>
              <a:defRPr/>
            </a:pPr>
            <a:endParaRPr lang="en-US" sz="2200" dirty="0" smtClean="0">
              <a:solidFill>
                <a:srgbClr val="666666"/>
              </a:solidFill>
              <a:latin typeface="Century Gothic" pitchFamily="34" charset="0"/>
              <a:ea typeface="+mn-ea"/>
            </a:endParaRPr>
          </a:p>
          <a:p>
            <a:pPr marL="266700" indent="-266700" defTabSz="914400" fontAlgn="auto">
              <a:spcBef>
                <a:spcPts val="1200"/>
              </a:spcBef>
              <a:spcAft>
                <a:spcPts val="0"/>
              </a:spcAft>
              <a:buClr>
                <a:schemeClr val="accent6"/>
              </a:buClr>
              <a:buFont typeface="Arial"/>
              <a:buChar char="•"/>
              <a:defRPr/>
            </a:pPr>
            <a:endParaRPr lang="en-US" sz="2400" dirty="0" smtClean="0">
              <a:solidFill>
                <a:srgbClr val="666666"/>
              </a:solidFill>
              <a:latin typeface="Century Gothic" pitchFamily="34" charset="0"/>
              <a:ea typeface="+mn-ea"/>
            </a:endParaRPr>
          </a:p>
          <a:p>
            <a:pPr fontAlgn="auto">
              <a:spcAft>
                <a:spcPts val="0"/>
              </a:spcAft>
              <a:buClr>
                <a:schemeClr val="accent6"/>
              </a:buClr>
              <a:buFont typeface="Arial"/>
              <a:buChar char="•"/>
              <a:defRPr/>
            </a:pPr>
            <a:endParaRPr lang="en-US" dirty="0">
              <a:ea typeface="+mn-ea"/>
            </a:endParaRPr>
          </a:p>
        </p:txBody>
      </p:sp>
      <p:sp>
        <p:nvSpPr>
          <p:cNvPr id="19459" name="Title 1"/>
          <p:cNvSpPr>
            <a:spLocks noGrp="1"/>
          </p:cNvSpPr>
          <p:nvPr>
            <p:ph type="title"/>
          </p:nvPr>
        </p:nvSpPr>
        <p:spPr>
          <a:xfrm>
            <a:off x="457200" y="608013"/>
            <a:ext cx="8229600" cy="708025"/>
          </a:xfrm>
        </p:spPr>
        <p:txBody>
          <a:bodyPr/>
          <a:lstStyle/>
          <a:p>
            <a:r>
              <a:rPr lang="en-US" smtClean="0">
                <a:solidFill>
                  <a:srgbClr val="4F4F4F"/>
                </a:solidFill>
                <a:latin typeface="Century Gothic" pitchFamily="34" charset="0"/>
                <a:cs typeface="Century Gothic" pitchFamily="34" charset="0"/>
              </a:rPr>
              <a:t>Key Features – Trending and Graphing</a:t>
            </a:r>
          </a:p>
        </p:txBody>
      </p:sp>
      <p:sp>
        <p:nvSpPr>
          <p:cNvPr id="19460" name="Subtitle 3"/>
          <p:cNvSpPr>
            <a:spLocks noGrp="1"/>
          </p:cNvSpPr>
          <p:nvPr>
            <p:ph type="body" sz="quarter" idx="11"/>
          </p:nvPr>
        </p:nvSpPr>
        <p:spPr/>
        <p:txBody>
          <a:bodyPr/>
          <a:lstStyle/>
          <a:p>
            <a:r>
              <a:rPr lang="en-US" smtClean="0">
                <a:latin typeface="Century Gothic" pitchFamily="34" charset="0"/>
                <a:cs typeface="Century Gothic" pitchFamily="34" charset="0"/>
              </a:rPr>
              <a:t>QAD Monitoring</a:t>
            </a:r>
          </a:p>
        </p:txBody>
      </p:sp>
      <p:pic>
        <p:nvPicPr>
          <p:cNvPr id="5" name="Picture 3"/>
          <p:cNvPicPr>
            <a:picLocks noChangeAspect="1" noChangeArrowheads="1"/>
          </p:cNvPicPr>
          <p:nvPr/>
        </p:nvPicPr>
        <p:blipFill>
          <a:blip r:embed="rId3"/>
          <a:srcRect/>
          <a:stretch>
            <a:fillRect/>
          </a:stretch>
        </p:blipFill>
        <p:spPr bwMode="auto">
          <a:xfrm>
            <a:off x="4137025" y="4394200"/>
            <a:ext cx="4791075" cy="18399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316038"/>
            <a:ext cx="8229600" cy="5000625"/>
          </a:xfrm>
        </p:spPr>
        <p:txBody>
          <a:bodyPr/>
          <a:lstStyle/>
          <a:p>
            <a:r>
              <a:rPr lang="en-US" smtClean="0">
                <a:solidFill>
                  <a:srgbClr val="4F4F4F"/>
                </a:solidFill>
                <a:latin typeface="Century Gothic" pitchFamily="34" charset="0"/>
                <a:cs typeface="Century Gothic" pitchFamily="34" charset="0"/>
              </a:rPr>
              <a:t>Data Gathering</a:t>
            </a:r>
          </a:p>
          <a:p>
            <a:pPr lvl="1"/>
            <a:r>
              <a:rPr lang="en-US" smtClean="0">
                <a:solidFill>
                  <a:srgbClr val="4F4F4F"/>
                </a:solidFill>
                <a:latin typeface="Century Gothic" pitchFamily="34" charset="0"/>
                <a:cs typeface="Century Gothic" pitchFamily="34" charset="0"/>
              </a:rPr>
              <a:t>Customizable scripts to gather data</a:t>
            </a:r>
          </a:p>
          <a:p>
            <a:pPr lvl="1"/>
            <a:r>
              <a:rPr lang="en-US" smtClean="0">
                <a:solidFill>
                  <a:srgbClr val="4F4F4F"/>
                </a:solidFill>
                <a:latin typeface="Century Gothic" pitchFamily="34" charset="0"/>
                <a:cs typeface="Century Gothic" pitchFamily="34" charset="0"/>
              </a:rPr>
              <a:t>Built in SNMP support</a:t>
            </a:r>
          </a:p>
          <a:p>
            <a:pPr lvl="1"/>
            <a:r>
              <a:rPr lang="en-US" smtClean="0">
                <a:solidFill>
                  <a:srgbClr val="4F4F4F"/>
                </a:solidFill>
                <a:latin typeface="Century Gothic" pitchFamily="34" charset="0"/>
                <a:cs typeface="Century Gothic" pitchFamily="34" charset="0"/>
              </a:rPr>
              <a:t>“Spine” poller to access data sources and update graphs</a:t>
            </a:r>
          </a:p>
          <a:p>
            <a:r>
              <a:rPr lang="en-US" smtClean="0">
                <a:solidFill>
                  <a:srgbClr val="4F4F4F"/>
                </a:solidFill>
                <a:latin typeface="Century Gothic" pitchFamily="34" charset="0"/>
                <a:cs typeface="Century Gothic" pitchFamily="34" charset="0"/>
              </a:rPr>
              <a:t>Templates (community and QAD)</a:t>
            </a:r>
          </a:p>
          <a:p>
            <a:pPr lvl="1"/>
            <a:r>
              <a:rPr lang="en-US" smtClean="0">
                <a:solidFill>
                  <a:srgbClr val="4F4F4F"/>
                </a:solidFill>
                <a:latin typeface="Century Gothic" pitchFamily="34" charset="0"/>
                <a:cs typeface="Century Gothic" pitchFamily="34" charset="0"/>
              </a:rPr>
              <a:t>Graph, Data Source, Host</a:t>
            </a:r>
          </a:p>
          <a:p>
            <a:r>
              <a:rPr lang="en-US" smtClean="0">
                <a:solidFill>
                  <a:srgbClr val="4F4F4F"/>
                </a:solidFill>
                <a:latin typeface="Century Gothic" pitchFamily="34" charset="0"/>
                <a:cs typeface="Century Gothic" pitchFamily="34" charset="0"/>
              </a:rPr>
              <a:t>User Management</a:t>
            </a:r>
          </a:p>
          <a:p>
            <a:pPr lvl="1"/>
            <a:r>
              <a:rPr lang="en-US" smtClean="0">
                <a:solidFill>
                  <a:srgbClr val="4F4F4F"/>
                </a:solidFill>
                <a:latin typeface="Century Gothic" pitchFamily="34" charset="0"/>
                <a:cs typeface="Century Gothic" pitchFamily="34" charset="0"/>
              </a:rPr>
              <a:t>User and Role based management</a:t>
            </a:r>
          </a:p>
          <a:p>
            <a:pPr lvl="1"/>
            <a:r>
              <a:rPr lang="en-US" smtClean="0">
                <a:solidFill>
                  <a:srgbClr val="4F4F4F"/>
                </a:solidFill>
                <a:latin typeface="Century Gothic" pitchFamily="34" charset="0"/>
                <a:cs typeface="Century Gothic" pitchFamily="34" charset="0"/>
              </a:rPr>
              <a:t>Permissions by Graph, by User</a:t>
            </a:r>
          </a:p>
          <a:p>
            <a:pPr lvl="1"/>
            <a:r>
              <a:rPr lang="en-US" smtClean="0">
                <a:solidFill>
                  <a:srgbClr val="4F4F4F"/>
                </a:solidFill>
                <a:latin typeface="Century Gothic" pitchFamily="34" charset="0"/>
                <a:cs typeface="Century Gothic" pitchFamily="34" charset="0"/>
              </a:rPr>
              <a:t>Users can keep their own settings / preferences</a:t>
            </a:r>
          </a:p>
          <a:p>
            <a:pPr lvl="1"/>
            <a:endParaRPr lang="en-US" smtClean="0">
              <a:solidFill>
                <a:srgbClr val="4F4F4F"/>
              </a:solidFill>
              <a:latin typeface="Century Gothic" pitchFamily="34" charset="0"/>
              <a:cs typeface="Century Gothic" pitchFamily="34" charset="0"/>
            </a:endParaRPr>
          </a:p>
          <a:p>
            <a:pPr lvl="1">
              <a:buFont typeface="Lucida Grande"/>
              <a:buNone/>
            </a:pPr>
            <a:endParaRPr lang="en-US" smtClean="0">
              <a:solidFill>
                <a:srgbClr val="4F4F4F"/>
              </a:solidFill>
              <a:latin typeface="Century Gothic" pitchFamily="34" charset="0"/>
              <a:cs typeface="Century Gothic" pitchFamily="34" charset="0"/>
            </a:endParaRPr>
          </a:p>
          <a:p>
            <a:pPr lvl="1"/>
            <a:endParaRPr lang="en-US" smtClean="0">
              <a:solidFill>
                <a:srgbClr val="4F4F4F"/>
              </a:solidFill>
              <a:latin typeface="Century Gothic" pitchFamily="34" charset="0"/>
              <a:cs typeface="Century Gothic" pitchFamily="34" charset="0"/>
            </a:endParaRPr>
          </a:p>
          <a:p>
            <a:endParaRPr lang="en-US" smtClean="0">
              <a:solidFill>
                <a:srgbClr val="4F4F4F"/>
              </a:solidFill>
              <a:latin typeface="Century Gothic" pitchFamily="34" charset="0"/>
              <a:cs typeface="Century Gothic" pitchFamily="34" charset="0"/>
            </a:endParaRPr>
          </a:p>
        </p:txBody>
      </p:sp>
      <p:sp>
        <p:nvSpPr>
          <p:cNvPr id="20483" name="Title 1"/>
          <p:cNvSpPr>
            <a:spLocks noGrp="1"/>
          </p:cNvSpPr>
          <p:nvPr>
            <p:ph type="title"/>
          </p:nvPr>
        </p:nvSpPr>
        <p:spPr>
          <a:xfrm>
            <a:off x="457200" y="608013"/>
            <a:ext cx="8229600" cy="708025"/>
          </a:xfrm>
        </p:spPr>
        <p:txBody>
          <a:bodyPr/>
          <a:lstStyle/>
          <a:p>
            <a:r>
              <a:rPr lang="en-US" smtClean="0">
                <a:solidFill>
                  <a:srgbClr val="4F4F4F"/>
                </a:solidFill>
                <a:latin typeface="Century Gothic" pitchFamily="34" charset="0"/>
                <a:cs typeface="Century Gothic" pitchFamily="34" charset="0"/>
              </a:rPr>
              <a:t>Key Features – Trending and Graphing</a:t>
            </a:r>
          </a:p>
        </p:txBody>
      </p:sp>
      <p:sp>
        <p:nvSpPr>
          <p:cNvPr id="20484" name="Subtitle 3"/>
          <p:cNvSpPr>
            <a:spLocks noGrp="1"/>
          </p:cNvSpPr>
          <p:nvPr>
            <p:ph type="body" sz="quarter" idx="11"/>
          </p:nvPr>
        </p:nvSpPr>
        <p:spPr/>
        <p:txBody>
          <a:bodyPr/>
          <a:lstStyle/>
          <a:p>
            <a:r>
              <a:rPr lang="en-US" smtClean="0">
                <a:latin typeface="Century Gothic" pitchFamily="34" charset="0"/>
                <a:cs typeface="Century Gothic" pitchFamily="34" charset="0"/>
              </a:rPr>
              <a:t>QAD Monitoring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1316038"/>
            <a:ext cx="8229600" cy="5000625"/>
          </a:xfrm>
        </p:spPr>
        <p:txBody>
          <a:bodyPr/>
          <a:lstStyle/>
          <a:p>
            <a:r>
              <a:rPr lang="en-US" smtClean="0">
                <a:solidFill>
                  <a:srgbClr val="4F4F4F"/>
                </a:solidFill>
                <a:latin typeface="Century Gothic" pitchFamily="34" charset="0"/>
                <a:cs typeface="Century Gothic" pitchFamily="34" charset="0"/>
              </a:rPr>
              <a:t>Whenever a pre-defined condition is met, an alert can be sent to one or more contacts</a:t>
            </a:r>
          </a:p>
          <a:p>
            <a:pPr lvl="1"/>
            <a:r>
              <a:rPr lang="en-US" smtClean="0">
                <a:solidFill>
                  <a:srgbClr val="4F4F4F"/>
                </a:solidFill>
                <a:latin typeface="Century Gothic" pitchFamily="34" charset="0"/>
                <a:cs typeface="Century Gothic" pitchFamily="34" charset="0"/>
              </a:rPr>
              <a:t>Email / Pager / Twitter / Phone / Chat</a:t>
            </a:r>
          </a:p>
          <a:p>
            <a:pPr lvl="1"/>
            <a:r>
              <a:rPr lang="en-US" smtClean="0">
                <a:solidFill>
                  <a:srgbClr val="4F4F4F"/>
                </a:solidFill>
                <a:latin typeface="Century Gothic" pitchFamily="34" charset="0"/>
                <a:cs typeface="Century Gothic" pitchFamily="34" charset="0"/>
              </a:rPr>
              <a:t>Warning, Critical and Unknown Alert Levels</a:t>
            </a:r>
          </a:p>
          <a:p>
            <a:pPr lvl="1"/>
            <a:r>
              <a:rPr lang="en-US" smtClean="0">
                <a:solidFill>
                  <a:srgbClr val="4F4F4F"/>
                </a:solidFill>
                <a:latin typeface="Century Gothic" pitchFamily="34" charset="0"/>
                <a:cs typeface="Century Gothic" pitchFamily="34" charset="0"/>
              </a:rPr>
              <a:t>Recovery Messages</a:t>
            </a:r>
          </a:p>
          <a:p>
            <a:pPr lvl="1"/>
            <a:r>
              <a:rPr lang="en-US" smtClean="0">
                <a:solidFill>
                  <a:srgbClr val="4F4F4F"/>
                </a:solidFill>
                <a:latin typeface="Century Gothic" pitchFamily="34" charset="0"/>
                <a:cs typeface="Century Gothic" pitchFamily="34" charset="0"/>
              </a:rPr>
              <a:t>Template Driven Definitions</a:t>
            </a:r>
          </a:p>
          <a:p>
            <a:pPr lvl="2"/>
            <a:r>
              <a:rPr lang="en-US" smtClean="0">
                <a:solidFill>
                  <a:srgbClr val="4F4F4F"/>
                </a:solidFill>
                <a:latin typeface="Century Gothic" pitchFamily="34" charset="0"/>
                <a:cs typeface="Century Gothic" pitchFamily="34" charset="0"/>
              </a:rPr>
              <a:t>Inheritance and Overrides</a:t>
            </a:r>
          </a:p>
          <a:p>
            <a:pPr lvl="1"/>
            <a:r>
              <a:rPr lang="en-US" smtClean="0">
                <a:solidFill>
                  <a:srgbClr val="4F4F4F"/>
                </a:solidFill>
                <a:latin typeface="Century Gothic" pitchFamily="34" charset="0"/>
                <a:cs typeface="Century Gothic" pitchFamily="34" charset="0"/>
              </a:rPr>
              <a:t>Scalable, Flexible</a:t>
            </a:r>
          </a:p>
          <a:p>
            <a:pPr lvl="1"/>
            <a:r>
              <a:rPr lang="en-US" smtClean="0">
                <a:solidFill>
                  <a:srgbClr val="4F4F4F"/>
                </a:solidFill>
                <a:latin typeface="Century Gothic" pitchFamily="34" charset="0"/>
                <a:cs typeface="Century Gothic" pitchFamily="34" charset="0"/>
              </a:rPr>
              <a:t>Stores Service Level Agreement data for reporting</a:t>
            </a:r>
          </a:p>
          <a:p>
            <a:pPr lvl="1">
              <a:buFont typeface="Lucida Grande"/>
              <a:buNone/>
            </a:pPr>
            <a:endParaRPr lang="en-US" smtClean="0">
              <a:solidFill>
                <a:srgbClr val="4F4F4F"/>
              </a:solidFill>
              <a:latin typeface="Century Gothic" pitchFamily="34" charset="0"/>
              <a:cs typeface="Century Gothic" pitchFamily="34" charset="0"/>
            </a:endParaRPr>
          </a:p>
          <a:p>
            <a:pPr lvl="1"/>
            <a:endParaRPr lang="en-US" smtClean="0">
              <a:solidFill>
                <a:srgbClr val="4F4F4F"/>
              </a:solidFill>
              <a:latin typeface="Century Gothic" pitchFamily="34" charset="0"/>
              <a:cs typeface="Century Gothic" pitchFamily="34" charset="0"/>
            </a:endParaRPr>
          </a:p>
          <a:p>
            <a:endParaRPr lang="en-US" smtClean="0">
              <a:solidFill>
                <a:srgbClr val="4F4F4F"/>
              </a:solidFill>
              <a:latin typeface="Century Gothic" pitchFamily="34" charset="0"/>
              <a:cs typeface="Century Gothic" pitchFamily="34" charset="0"/>
            </a:endParaRPr>
          </a:p>
        </p:txBody>
      </p:sp>
      <p:sp>
        <p:nvSpPr>
          <p:cNvPr id="21507" name="Title 1"/>
          <p:cNvSpPr>
            <a:spLocks noGrp="1"/>
          </p:cNvSpPr>
          <p:nvPr>
            <p:ph type="title"/>
          </p:nvPr>
        </p:nvSpPr>
        <p:spPr>
          <a:xfrm>
            <a:off x="457200" y="608013"/>
            <a:ext cx="8229600" cy="708025"/>
          </a:xfrm>
        </p:spPr>
        <p:txBody>
          <a:bodyPr/>
          <a:lstStyle/>
          <a:p>
            <a:r>
              <a:rPr lang="en-US" smtClean="0">
                <a:solidFill>
                  <a:srgbClr val="4F4F4F"/>
                </a:solidFill>
                <a:latin typeface="Century Gothic" pitchFamily="34" charset="0"/>
                <a:cs typeface="Century Gothic" pitchFamily="34" charset="0"/>
              </a:rPr>
              <a:t>Key Features – Alerts and Availability</a:t>
            </a:r>
          </a:p>
        </p:txBody>
      </p:sp>
      <p:sp>
        <p:nvSpPr>
          <p:cNvPr id="21508" name="Subtitle 3"/>
          <p:cNvSpPr>
            <a:spLocks noGrp="1"/>
          </p:cNvSpPr>
          <p:nvPr>
            <p:ph type="body" sz="quarter" idx="11"/>
          </p:nvPr>
        </p:nvSpPr>
        <p:spPr/>
        <p:txBody>
          <a:bodyPr/>
          <a:lstStyle/>
          <a:p>
            <a:r>
              <a:rPr lang="en-US" smtClean="0">
                <a:latin typeface="Century Gothic" pitchFamily="34" charset="0"/>
                <a:cs typeface="Century Gothic" pitchFamily="34" charset="0"/>
              </a:rPr>
              <a:t>QAD Monitoring</a:t>
            </a:r>
          </a:p>
        </p:txBody>
      </p:sp>
      <p:pic>
        <p:nvPicPr>
          <p:cNvPr id="21509" name="Picture 4" descr="http://blog.iphoneguide.com/image/Twitter-Logo.png"/>
          <p:cNvPicPr>
            <a:picLocks noChangeAspect="1" noChangeArrowheads="1"/>
          </p:cNvPicPr>
          <p:nvPr/>
        </p:nvPicPr>
        <p:blipFill>
          <a:blip r:embed="rId3"/>
          <a:srcRect/>
          <a:stretch>
            <a:fillRect/>
          </a:stretch>
        </p:blipFill>
        <p:spPr bwMode="auto">
          <a:xfrm>
            <a:off x="7519988" y="4827588"/>
            <a:ext cx="1552575" cy="1550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6"/>
          <p:cNvSpPr>
            <a:spLocks noGrp="1"/>
          </p:cNvSpPr>
          <p:nvPr>
            <p:ph type="title"/>
          </p:nvPr>
        </p:nvSpPr>
        <p:spPr/>
        <p:txBody>
          <a:bodyPr/>
          <a:lstStyle/>
          <a:p>
            <a:r>
              <a:rPr lang="en-US" smtClean="0">
                <a:solidFill>
                  <a:srgbClr val="4F4F4F"/>
                </a:solidFill>
                <a:latin typeface="Century Gothic" pitchFamily="34" charset="0"/>
                <a:cs typeface="Century Gothic" pitchFamily="34" charset="0"/>
              </a:rPr>
              <a:t>Key Features - Mobile Support</a:t>
            </a:r>
          </a:p>
        </p:txBody>
      </p:sp>
      <p:sp>
        <p:nvSpPr>
          <p:cNvPr id="22531" name="Subtitle 2"/>
          <p:cNvSpPr>
            <a:spLocks noGrp="1"/>
          </p:cNvSpPr>
          <p:nvPr>
            <p:ph type="body" sz="quarter" idx="13"/>
          </p:nvPr>
        </p:nvSpPr>
        <p:spPr/>
        <p:txBody>
          <a:bodyPr/>
          <a:lstStyle/>
          <a:p>
            <a:r>
              <a:rPr lang="en-US" smtClean="0">
                <a:latin typeface="Century Gothic" pitchFamily="34" charset="0"/>
                <a:cs typeface="Century Gothic" pitchFamily="34" charset="0"/>
              </a:rPr>
              <a:t>QAD Monitoring</a:t>
            </a:r>
          </a:p>
        </p:txBody>
      </p:sp>
      <p:grpSp>
        <p:nvGrpSpPr>
          <p:cNvPr id="2" name="Group 6"/>
          <p:cNvGrpSpPr/>
          <p:nvPr/>
        </p:nvGrpSpPr>
        <p:grpSpPr>
          <a:xfrm>
            <a:off x="-1014663" y="1178932"/>
            <a:ext cx="4762500" cy="4762500"/>
            <a:chOff x="3191711" y="1259138"/>
            <a:chExt cx="4762500" cy="4762500"/>
          </a:xfrm>
          <a:effectLst>
            <a:reflection blurRad="6350" stA="52000" endA="300" endPos="35000" dir="5400000" sy="-100000" algn="bl" rotWithShape="0"/>
          </a:effectLst>
        </p:grpSpPr>
        <p:pic>
          <p:nvPicPr>
            <p:cNvPr id="8" name="Picture 2" descr="http://negrielectronics.com/media/catalog/product/cache/1/image/9df78eab33525d08d6e5fb8d27136e95/i/p/iphone-4g-black-front_2_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91711" y="1259138"/>
              <a:ext cx="4762500" cy="4762500"/>
            </a:xfrm>
            <a:prstGeom prst="rect">
              <a:avLst/>
            </a:prstGeom>
            <a:ln>
              <a:noFill/>
            </a:ln>
            <a:effectLst>
              <a:outerShdw blurRad="292100" dist="139700" dir="2700000" algn="tl" rotWithShape="0">
                <a:srgbClr val="333333">
                  <a:alpha val="65000"/>
                </a:srgbClr>
              </a:outerShdw>
            </a:effectLst>
          </p:spPr>
        </p:pic>
        <p:pic>
          <p:nvPicPr>
            <p:cNvPr id="9" name="Picture 4"/>
            <p:cNvPicPr>
              <a:picLocks noChangeAspect="1" noChangeArrowheads="1"/>
            </p:cNvPicPr>
            <p:nvPr/>
          </p:nvPicPr>
          <p:blipFill>
            <a:blip r:embed="rId4"/>
            <a:srcRect/>
            <a:stretch>
              <a:fillRect/>
            </a:stretch>
          </p:blipFill>
          <p:spPr bwMode="auto">
            <a:xfrm>
              <a:off x="4511460" y="2201778"/>
              <a:ext cx="1992530" cy="2916602"/>
            </a:xfrm>
            <a:prstGeom prst="rect">
              <a:avLst/>
            </a:prstGeom>
            <a:ln>
              <a:noFill/>
            </a:ln>
            <a:effectLst>
              <a:outerShdw blurRad="292100" dist="139700" dir="2700000" algn="tl" rotWithShape="0">
                <a:srgbClr val="333333">
                  <a:alpha val="65000"/>
                </a:srgbClr>
              </a:outerShdw>
            </a:effectLst>
          </p:spPr>
        </p:pic>
      </p:grpSp>
      <p:sp>
        <p:nvSpPr>
          <p:cNvPr id="22533" name="AutoShape 2" descr="http://androidphone.android-phoned.com/uploadfiles/android-phoneorgru-1283472434/verizon-to-offer-30-credit-for-each-3g-phone-purchased_1.pn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entury Gothic" pitchFamily="34" charset="0"/>
            </a:endParaRPr>
          </a:p>
        </p:txBody>
      </p:sp>
      <p:sp>
        <p:nvSpPr>
          <p:cNvPr id="22534" name="AutoShape 4" descr="http://androidphone.android-phoned.com/uploadfiles/android-phoneorgru-1283472434/verizon-to-offer-30-credit-for-each-3g-phone-purchased_1.pn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entury Gothic" pitchFamily="34" charset="0"/>
            </a:endParaRPr>
          </a:p>
        </p:txBody>
      </p:sp>
      <p:grpSp>
        <p:nvGrpSpPr>
          <p:cNvPr id="4" name="Group 12"/>
          <p:cNvGrpSpPr/>
          <p:nvPr/>
        </p:nvGrpSpPr>
        <p:grpSpPr>
          <a:xfrm>
            <a:off x="2561724" y="1259306"/>
            <a:ext cx="2655971" cy="4659228"/>
            <a:chOff x="4358439" y="574508"/>
            <a:chExt cx="2857500" cy="5372100"/>
          </a:xfrm>
          <a:effectLst>
            <a:reflection blurRad="6350" stA="52000" endA="300" endPos="35000" dir="5400000" sy="-100000" algn="bl" rotWithShape="0"/>
          </a:effectLst>
        </p:grpSpPr>
        <p:pic>
          <p:nvPicPr>
            <p:cNvPr id="12" name="Picture 11" descr="Android Phone.png"/>
            <p:cNvPicPr>
              <a:picLocks noChangeAspect="1"/>
            </p:cNvPicPr>
            <p:nvPr/>
          </p:nvPicPr>
          <p:blipFill>
            <a:blip r:embed="rId5">
              <a:clrChange>
                <a:clrFrom>
                  <a:srgbClr val="FFFFFF"/>
                </a:clrFrom>
                <a:clrTo>
                  <a:srgbClr val="FFFFFF">
                    <a:alpha val="0"/>
                  </a:srgbClr>
                </a:clrTo>
              </a:clrChange>
            </a:blip>
            <a:stretch>
              <a:fillRect/>
            </a:stretch>
          </p:blipFill>
          <p:spPr>
            <a:xfrm>
              <a:off x="4358439" y="574508"/>
              <a:ext cx="2857500" cy="5372100"/>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708030" y="1195194"/>
              <a:ext cx="2198097" cy="3352744"/>
            </a:xfrm>
            <a:prstGeom prst="rect">
              <a:avLst/>
            </a:prstGeom>
            <a:ln>
              <a:noFill/>
            </a:ln>
            <a:effectLst>
              <a:outerShdw blurRad="292100" dist="139700" dir="2700000" algn="tl" rotWithShape="0">
                <a:srgbClr val="333333">
                  <a:alpha val="65000"/>
                </a:srgbClr>
              </a:outerShdw>
            </a:effectLst>
          </p:spPr>
        </p:pic>
      </p:grpSp>
      <p:sp>
        <p:nvSpPr>
          <p:cNvPr id="18" name="Rectangle 17"/>
          <p:cNvSpPr/>
          <p:nvPr/>
        </p:nvSpPr>
        <p:spPr>
          <a:xfrm>
            <a:off x="1662113" y="5765800"/>
            <a:ext cx="1743075" cy="369888"/>
          </a:xfrm>
          <a:prstGeom prst="rect">
            <a:avLst/>
          </a:prstGeom>
        </p:spPr>
        <p:txBody>
          <a:bodyPr wrap="none">
            <a:spAutoFit/>
          </a:bodyPr>
          <a:lstStyle/>
          <a:p>
            <a:pPr fontAlgn="auto">
              <a:spcBef>
                <a:spcPts val="0"/>
              </a:spcBef>
              <a:spcAft>
                <a:spcPts val="0"/>
              </a:spcAft>
              <a:defRPr/>
            </a:pPr>
            <a:r>
              <a:rPr lang="en-US" dirty="0">
                <a:solidFill>
                  <a:schemeClr val="accent1">
                    <a:lumMod val="75000"/>
                  </a:schemeClr>
                </a:solidFill>
                <a:latin typeface="+mn-lt"/>
                <a:cs typeface="+mn-cs"/>
              </a:rPr>
              <a:t>* 3</a:t>
            </a:r>
            <a:r>
              <a:rPr lang="en-US" baseline="30000" dirty="0">
                <a:solidFill>
                  <a:schemeClr val="accent1">
                    <a:lumMod val="75000"/>
                  </a:schemeClr>
                </a:solidFill>
                <a:latin typeface="+mn-lt"/>
                <a:cs typeface="+mn-cs"/>
              </a:rPr>
              <a:t>rd</a:t>
            </a:r>
            <a:r>
              <a:rPr lang="en-US" dirty="0">
                <a:solidFill>
                  <a:schemeClr val="accent1">
                    <a:lumMod val="75000"/>
                  </a:schemeClr>
                </a:solidFill>
                <a:latin typeface="+mn-lt"/>
                <a:cs typeface="+mn-cs"/>
              </a:rPr>
              <a:t> party apps</a:t>
            </a:r>
          </a:p>
        </p:txBody>
      </p:sp>
      <p:grpSp>
        <p:nvGrpSpPr>
          <p:cNvPr id="5" name="Group 13"/>
          <p:cNvGrpSpPr/>
          <p:nvPr/>
        </p:nvGrpSpPr>
        <p:grpSpPr>
          <a:xfrm>
            <a:off x="5092296" y="1089331"/>
            <a:ext cx="4762500" cy="4762500"/>
            <a:chOff x="3191711" y="1259138"/>
            <a:chExt cx="4762500" cy="4762500"/>
          </a:xfrm>
          <a:effectLst>
            <a:reflection blurRad="6350" stA="52000" endA="300" endPos="35000" dir="5400000" sy="-100000" algn="bl" rotWithShape="0"/>
          </a:effectLst>
        </p:grpSpPr>
        <p:pic>
          <p:nvPicPr>
            <p:cNvPr id="15" name="Picture 2" descr="http://negrielectronics.com/media/catalog/product/cache/1/image/9df78eab33525d08d6e5fb8d27136e95/i/p/iphone-4g-black-front_2_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91711" y="1259138"/>
              <a:ext cx="4762500" cy="4762500"/>
            </a:xfrm>
            <a:prstGeom prst="rect">
              <a:avLst/>
            </a:prstGeom>
            <a:ln>
              <a:noFill/>
            </a:ln>
            <a:effectLst>
              <a:outerShdw blurRad="292100" dist="139700" dir="2700000" algn="tl" rotWithShape="0">
                <a:srgbClr val="333333">
                  <a:alpha val="65000"/>
                </a:srgbClr>
              </a:outerShdw>
            </a:effectLst>
          </p:spPr>
        </p:pic>
        <p:pic>
          <p:nvPicPr>
            <p:cNvPr id="16" name="Picture 4"/>
            <p:cNvPicPr>
              <a:picLocks noChangeAspect="1" noChangeArrowheads="1"/>
            </p:cNvPicPr>
            <p:nvPr/>
          </p:nvPicPr>
          <p:blipFill>
            <a:blip r:embed="rId7"/>
            <a:stretch>
              <a:fillRect/>
            </a:stretch>
          </p:blipFill>
          <p:spPr bwMode="auto">
            <a:xfrm>
              <a:off x="4535524" y="2201778"/>
              <a:ext cx="1944401" cy="2916602"/>
            </a:xfrm>
            <a:prstGeom prst="rect">
              <a:avLst/>
            </a:prstGeom>
            <a:ln>
              <a:noFill/>
            </a:ln>
            <a:effectLst>
              <a:outerShdw blurRad="292100" dist="139700" dir="2700000" algn="tl" rotWithShape="0">
                <a:srgbClr val="333333">
                  <a:alpha val="65000"/>
                </a:srgbClr>
              </a:outerShdw>
            </a:effectLst>
          </p:spPr>
        </p:pic>
      </p:grpSp>
      <p:sp>
        <p:nvSpPr>
          <p:cNvPr id="20" name="Rectangle 19"/>
          <p:cNvSpPr/>
          <p:nvPr/>
        </p:nvSpPr>
        <p:spPr>
          <a:xfrm>
            <a:off x="6008688" y="5683250"/>
            <a:ext cx="4122737" cy="369888"/>
          </a:xfrm>
          <a:prstGeom prst="rect">
            <a:avLst/>
          </a:prstGeom>
        </p:spPr>
        <p:txBody>
          <a:bodyPr>
            <a:spAutoFit/>
          </a:bodyPr>
          <a:lstStyle/>
          <a:p>
            <a:pPr fontAlgn="auto">
              <a:spcBef>
                <a:spcPts val="0"/>
              </a:spcBef>
              <a:spcAft>
                <a:spcPts val="0"/>
              </a:spcAft>
              <a:defRPr/>
            </a:pPr>
            <a:r>
              <a:rPr lang="en-US" dirty="0">
                <a:solidFill>
                  <a:schemeClr val="accent1">
                    <a:lumMod val="75000"/>
                  </a:schemeClr>
                </a:solidFill>
                <a:latin typeface="+mn-lt"/>
                <a:cs typeface="+mn-cs"/>
              </a:rPr>
              <a:t>** </a:t>
            </a:r>
            <a:r>
              <a:rPr lang="en-US" dirty="0" err="1">
                <a:solidFill>
                  <a:schemeClr val="accent1">
                    <a:lumMod val="75000"/>
                  </a:schemeClr>
                </a:solidFill>
                <a:latin typeface="+mn-lt"/>
                <a:cs typeface="+mn-cs"/>
              </a:rPr>
              <a:t>webapp</a:t>
            </a:r>
            <a:r>
              <a:rPr lang="en-US" dirty="0">
                <a:solidFill>
                  <a:schemeClr val="accent1">
                    <a:lumMod val="75000"/>
                  </a:schemeClr>
                </a:solidFill>
                <a:latin typeface="+mn-lt"/>
                <a:cs typeface="+mn-cs"/>
              </a:rPr>
              <a:t> on appliance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a:t>
            </a:fld>
            <a:endParaRPr lang="en-US" dirty="0"/>
          </a:p>
        </p:txBody>
      </p:sp>
      <p:sp>
        <p:nvSpPr>
          <p:cNvPr id="5" name="Content Placeholder 4"/>
          <p:cNvSpPr>
            <a:spLocks noGrp="1"/>
          </p:cNvSpPr>
          <p:nvPr>
            <p:ph idx="1"/>
          </p:nvPr>
        </p:nvSpPr>
        <p:spPr>
          <a:xfrm>
            <a:off x="115745" y="1316182"/>
            <a:ext cx="8229600" cy="4999951"/>
          </a:xfrm>
        </p:spPr>
        <p:txBody>
          <a:bodyPr>
            <a:normAutofit/>
          </a:bodyPr>
          <a:lstStyle/>
          <a:p>
            <a:pPr>
              <a:buNone/>
            </a:pPr>
            <a:r>
              <a:rPr lang="en-US" sz="2500" dirty="0" smtClean="0"/>
              <a:t>	The following is intended to outline QAD’s general product direction. It is intended for information purposes only, and may not be incorporated into any contract.  It is not a commitment to deliver any material, code, functional capabilities, and should not be relied upon in making purchasing decisions. The development, release, and timing of any features or functional capabilities described for QAD’s products remains at the sole discretion of QAD.</a:t>
            </a:r>
            <a:endParaRPr lang="en-US" sz="2500" dirty="0"/>
          </a:p>
        </p:txBody>
      </p:sp>
      <p:sp>
        <p:nvSpPr>
          <p:cNvPr id="3" name="Title 2"/>
          <p:cNvSpPr>
            <a:spLocks noGrp="1"/>
          </p:cNvSpPr>
          <p:nvPr>
            <p:ph type="title"/>
          </p:nvPr>
        </p:nvSpPr>
        <p:spPr/>
        <p:txBody>
          <a:bodyPr>
            <a:normAutofit/>
          </a:bodyPr>
          <a:lstStyle/>
          <a:p>
            <a:r>
              <a:rPr lang="en-US" dirty="0" smtClean="0"/>
              <a:t>Safe Harbor Statement</a:t>
            </a:r>
            <a:endParaRPr lang="en-US" dirty="0"/>
          </a:p>
        </p:txBody>
      </p:sp>
      <p:sp>
        <p:nvSpPr>
          <p:cNvPr id="4" name="Text Placeholder 3"/>
          <p:cNvSpPr>
            <a:spLocks noGrp="1"/>
          </p:cNvSpPr>
          <p:nvPr>
            <p:ph type="body" sz="quarter" idx="11"/>
          </p:nvPr>
        </p:nvSpPr>
        <p:spPr/>
        <p:txBody>
          <a:bodyPr/>
          <a:lstStyle/>
          <a:p>
            <a:r>
              <a:rPr lang="en-US" dirty="0" smtClean="0"/>
              <a:t>Managing and Monitoring QAD Systems</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608013"/>
            <a:ext cx="8470900" cy="708025"/>
          </a:xfrm>
        </p:spPr>
        <p:txBody>
          <a:bodyPr/>
          <a:lstStyle/>
          <a:p>
            <a:r>
              <a:rPr lang="en-US" smtClean="0">
                <a:solidFill>
                  <a:srgbClr val="4F4F4F"/>
                </a:solidFill>
                <a:latin typeface="Century Gothic" pitchFamily="34" charset="0"/>
                <a:cs typeface="Century Gothic" pitchFamily="34" charset="0"/>
              </a:rPr>
              <a:t>Key Features – Detailed Network Analysis</a:t>
            </a:r>
          </a:p>
        </p:txBody>
      </p:sp>
      <p:sp>
        <p:nvSpPr>
          <p:cNvPr id="23555" name="Subtitle 3"/>
          <p:cNvSpPr>
            <a:spLocks noGrp="1"/>
          </p:cNvSpPr>
          <p:nvPr>
            <p:ph type="body" sz="quarter" idx="11"/>
          </p:nvPr>
        </p:nvSpPr>
        <p:spPr/>
        <p:txBody>
          <a:bodyPr/>
          <a:lstStyle/>
          <a:p>
            <a:r>
              <a:rPr lang="en-US" smtClean="0">
                <a:latin typeface="Century Gothic" pitchFamily="34" charset="0"/>
                <a:cs typeface="Century Gothic" pitchFamily="34" charset="0"/>
              </a:rPr>
              <a:t>QAD Monitoring</a:t>
            </a:r>
          </a:p>
        </p:txBody>
      </p:sp>
      <p:pic>
        <p:nvPicPr>
          <p:cNvPr id="1026" name="Picture 2"/>
          <p:cNvPicPr>
            <a:picLocks noChangeAspect="1" noChangeArrowheads="1"/>
          </p:cNvPicPr>
          <p:nvPr/>
        </p:nvPicPr>
        <p:blipFill>
          <a:blip r:embed="rId3"/>
          <a:srcRect/>
          <a:stretch>
            <a:fillRect/>
          </a:stretch>
        </p:blipFill>
        <p:spPr bwMode="auto">
          <a:xfrm>
            <a:off x="180975" y="2035175"/>
            <a:ext cx="3865563" cy="349885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a:srcRect/>
          <a:stretch>
            <a:fillRect/>
          </a:stretch>
        </p:blipFill>
        <p:spPr bwMode="auto">
          <a:xfrm>
            <a:off x="5099050" y="1741488"/>
            <a:ext cx="3305175" cy="2166937"/>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5"/>
          <a:srcRect/>
          <a:stretch>
            <a:fillRect/>
          </a:stretch>
        </p:blipFill>
        <p:spPr bwMode="auto">
          <a:xfrm>
            <a:off x="4340225" y="4483100"/>
            <a:ext cx="4556125" cy="16049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8013"/>
            <a:ext cx="8470900" cy="708025"/>
          </a:xfrm>
        </p:spPr>
        <p:txBody>
          <a:bodyPr rtlCol="0">
            <a:normAutofit fontScale="90000"/>
          </a:bodyPr>
          <a:lstStyle/>
          <a:p>
            <a:pPr fontAlgn="auto">
              <a:spcAft>
                <a:spcPts val="0"/>
              </a:spcAft>
              <a:defRPr/>
            </a:pPr>
            <a:r>
              <a:rPr lang="en-US" dirty="0" smtClean="0">
                <a:ea typeface="+mj-ea"/>
              </a:rPr>
              <a:t>Reporting and Service Level Agreements (SLA)</a:t>
            </a:r>
            <a:endParaRPr lang="en-US" dirty="0">
              <a:ea typeface="+mj-ea"/>
            </a:endParaRPr>
          </a:p>
        </p:txBody>
      </p:sp>
      <p:sp>
        <p:nvSpPr>
          <p:cNvPr id="24579" name="Subtitle 3"/>
          <p:cNvSpPr>
            <a:spLocks noGrp="1"/>
          </p:cNvSpPr>
          <p:nvPr>
            <p:ph type="body" sz="quarter" idx="11"/>
          </p:nvPr>
        </p:nvSpPr>
        <p:spPr/>
        <p:txBody>
          <a:bodyPr/>
          <a:lstStyle/>
          <a:p>
            <a:r>
              <a:rPr lang="en-US" smtClean="0">
                <a:latin typeface="Century Gothic" pitchFamily="34" charset="0"/>
                <a:cs typeface="Century Gothic" pitchFamily="34" charset="0"/>
              </a:rPr>
              <a:t>QAD Monitoring</a:t>
            </a:r>
          </a:p>
        </p:txBody>
      </p:sp>
      <p:pic>
        <p:nvPicPr>
          <p:cNvPr id="24580" name="Picture 3"/>
          <p:cNvPicPr>
            <a:picLocks noChangeAspect="1" noChangeArrowheads="1"/>
          </p:cNvPicPr>
          <p:nvPr/>
        </p:nvPicPr>
        <p:blipFill>
          <a:blip r:embed="rId3"/>
          <a:srcRect l="10889" t="6325" r="12421"/>
          <a:stretch>
            <a:fillRect/>
          </a:stretch>
        </p:blipFill>
        <p:spPr bwMode="auto">
          <a:xfrm>
            <a:off x="854075" y="1316038"/>
            <a:ext cx="7507288" cy="5145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3E7AD8-EF31-4189-A187-3CED33A68529}" type="slidenum">
              <a:rPr lang="en-US">
                <a:latin typeface="Century Gothic" pitchFamily="34" charset="0"/>
                <a:ea typeface="Century Gothic" pitchFamily="34" charset="0"/>
                <a:cs typeface="Century Gothic" pitchFamily="34" charset="0"/>
              </a:rPr>
              <a:pPr fontAlgn="base">
                <a:spcBef>
                  <a:spcPct val="0"/>
                </a:spcBef>
                <a:spcAft>
                  <a:spcPct val="0"/>
                </a:spcAft>
              </a:pPr>
              <a:t>22</a:t>
            </a:fld>
            <a:endParaRPr lang="en-US">
              <a:latin typeface="Century Gothic" pitchFamily="34" charset="0"/>
              <a:ea typeface="Century Gothic" pitchFamily="34" charset="0"/>
              <a:cs typeface="Century Gothic" pitchFamily="34" charset="0"/>
            </a:endParaRPr>
          </a:p>
        </p:txBody>
      </p:sp>
      <p:sp>
        <p:nvSpPr>
          <p:cNvPr id="25603" name="Title 14"/>
          <p:cNvSpPr>
            <a:spLocks noGrp="1"/>
          </p:cNvSpPr>
          <p:nvPr>
            <p:ph type="title"/>
          </p:nvPr>
        </p:nvSpPr>
        <p:spPr/>
        <p:txBody>
          <a:bodyPr/>
          <a:lstStyle/>
          <a:p>
            <a:r>
              <a:rPr lang="en-US" smtClean="0">
                <a:solidFill>
                  <a:srgbClr val="4F4F4F"/>
                </a:solidFill>
                <a:latin typeface="Century Gothic" pitchFamily="34" charset="0"/>
                <a:cs typeface="Century Gothic" pitchFamily="34" charset="0"/>
              </a:rPr>
              <a:t>Technology &amp; Architecture</a:t>
            </a:r>
          </a:p>
        </p:txBody>
      </p:sp>
      <p:sp>
        <p:nvSpPr>
          <p:cNvPr id="25604" name="Text Placeholder 9"/>
          <p:cNvSpPr>
            <a:spLocks noGrp="1"/>
          </p:cNvSpPr>
          <p:nvPr>
            <p:ph type="body" sz="quarter" idx="13"/>
          </p:nvPr>
        </p:nvSpPr>
        <p:spPr/>
        <p:txBody>
          <a:bodyPr/>
          <a:lstStyle/>
          <a:p>
            <a:r>
              <a:rPr lang="en-US" smtClean="0">
                <a:latin typeface="Century Gothic" pitchFamily="34" charset="0"/>
                <a:cs typeface="Century Gothic" pitchFamily="34" charset="0"/>
              </a:rPr>
              <a:t>QAD Monitoring</a:t>
            </a:r>
          </a:p>
        </p:txBody>
      </p:sp>
      <p:grpSp>
        <p:nvGrpSpPr>
          <p:cNvPr id="25605" name="Group 10"/>
          <p:cNvGrpSpPr>
            <a:grpSpLocks/>
          </p:cNvGrpSpPr>
          <p:nvPr/>
        </p:nvGrpSpPr>
        <p:grpSpPr bwMode="auto">
          <a:xfrm>
            <a:off x="252413" y="1214438"/>
            <a:ext cx="8891587" cy="5199062"/>
            <a:chOff x="1243317" y="2191378"/>
            <a:chExt cx="8053083" cy="5182438"/>
          </a:xfrm>
        </p:grpSpPr>
        <p:pic>
          <p:nvPicPr>
            <p:cNvPr id="25606" name="Picture 22" descr="C:\Users\Tony J Winter\AppData\Local\Microsoft\Windows\Temporary Internet Files\Content.IE5\7ZTN4WSR\MPj04421760000[1].jpg"/>
            <p:cNvPicPr>
              <a:picLocks noChangeAspect="1" noChangeArrowheads="1"/>
            </p:cNvPicPr>
            <p:nvPr/>
          </p:nvPicPr>
          <p:blipFill>
            <a:blip r:embed="rId3"/>
            <a:srcRect/>
            <a:stretch>
              <a:fillRect/>
            </a:stretch>
          </p:blipFill>
          <p:spPr bwMode="auto">
            <a:xfrm>
              <a:off x="1243317" y="2191378"/>
              <a:ext cx="8053083" cy="5182438"/>
            </a:xfrm>
            <a:prstGeom prst="rect">
              <a:avLst/>
            </a:prstGeom>
            <a:noFill/>
            <a:ln w="9525">
              <a:noFill/>
              <a:miter lim="800000"/>
              <a:headEnd/>
              <a:tailEnd/>
            </a:ln>
          </p:spPr>
        </p:pic>
        <p:sp>
          <p:nvSpPr>
            <p:cNvPr id="13" name="TextBox 12"/>
            <p:cNvSpPr txBox="1"/>
            <p:nvPr/>
          </p:nvSpPr>
          <p:spPr>
            <a:xfrm rot="21061762">
              <a:off x="3502567" y="4521285"/>
              <a:ext cx="1795773" cy="491003"/>
            </a:xfrm>
            <a:prstGeom prst="rect">
              <a:avLst/>
            </a:prstGeom>
            <a:noFill/>
            <a:scene3d>
              <a:camera prst="isometricOffAxis2Top">
                <a:rot lat="17478759" lon="20643689" rev="600000"/>
              </a:camera>
              <a:lightRig rig="threePt" dir="t"/>
            </a:scene3d>
          </p:spPr>
          <p:txBody>
            <a:bodyPr>
              <a:spAutoFit/>
            </a:bodyPr>
            <a:lstStyle/>
            <a:p>
              <a:pPr fontAlgn="auto">
                <a:spcBef>
                  <a:spcPts val="0"/>
                </a:spcBef>
                <a:spcAft>
                  <a:spcPts val="0"/>
                </a:spcAft>
                <a:defRPr/>
              </a:pPr>
              <a:r>
                <a:rPr lang="en-US" sz="2600" dirty="0"/>
                <a:t>Technology</a:t>
              </a:r>
            </a:p>
          </p:txBody>
        </p:sp>
        <p:sp>
          <p:nvSpPr>
            <p:cNvPr id="14" name="TextBox 13"/>
            <p:cNvSpPr txBox="1"/>
            <p:nvPr/>
          </p:nvSpPr>
          <p:spPr>
            <a:xfrm rot="21053759">
              <a:off x="5839616" y="4350602"/>
              <a:ext cx="1795773" cy="460315"/>
            </a:xfrm>
            <a:prstGeom prst="rect">
              <a:avLst/>
            </a:prstGeom>
            <a:noFill/>
            <a:scene3d>
              <a:camera prst="isometricOffAxis2Top">
                <a:rot lat="17698446" lon="19210084" rev="1921829"/>
              </a:camera>
              <a:lightRig rig="threePt" dir="t"/>
            </a:scene3d>
          </p:spPr>
          <p:txBody>
            <a:bodyPr>
              <a:spAutoFit/>
            </a:bodyPr>
            <a:lstStyle/>
            <a:p>
              <a:pPr fontAlgn="auto">
                <a:spcBef>
                  <a:spcPts val="0"/>
                </a:spcBef>
                <a:spcAft>
                  <a:spcPts val="0"/>
                </a:spcAft>
                <a:defRPr/>
              </a:pPr>
              <a:r>
                <a:rPr lang="en-US" sz="2400" dirty="0"/>
                <a:t>Architecture</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1316038"/>
            <a:ext cx="8229600" cy="5000625"/>
          </a:xfrm>
        </p:spPr>
        <p:txBody>
          <a:bodyPr/>
          <a:lstStyle/>
          <a:p>
            <a:r>
              <a:rPr lang="en-US" smtClean="0">
                <a:solidFill>
                  <a:srgbClr val="4F4F4F"/>
                </a:solidFill>
                <a:latin typeface="Century Gothic" pitchFamily="34" charset="0"/>
                <a:cs typeface="Century Gothic" pitchFamily="34" charset="0"/>
              </a:rPr>
              <a:t>Deployed as a virtual appliance (Linux VMware image) </a:t>
            </a:r>
          </a:p>
          <a:p>
            <a:pPr lvl="1"/>
            <a:r>
              <a:rPr lang="en-US" smtClean="0">
                <a:solidFill>
                  <a:srgbClr val="4F4F4F"/>
                </a:solidFill>
                <a:latin typeface="Century Gothic" pitchFamily="34" charset="0"/>
                <a:cs typeface="Century Gothic" pitchFamily="34" charset="0"/>
              </a:rPr>
              <a:t>No Open Edge or commercially licensed components installed</a:t>
            </a:r>
          </a:p>
          <a:p>
            <a:pPr lvl="1"/>
            <a:r>
              <a:rPr lang="en-US" smtClean="0">
                <a:solidFill>
                  <a:srgbClr val="4F4F4F"/>
                </a:solidFill>
                <a:latin typeface="Century Gothic" pitchFamily="34" charset="0"/>
                <a:cs typeface="Century Gothic" pitchFamily="34" charset="0"/>
              </a:rPr>
              <a:t>ESX ready or VMware Server ready version</a:t>
            </a:r>
          </a:p>
          <a:p>
            <a:pPr lvl="1"/>
            <a:endParaRPr lang="en-US" smtClean="0">
              <a:solidFill>
                <a:srgbClr val="4F4F4F"/>
              </a:solidFill>
              <a:latin typeface="Century Gothic" pitchFamily="34" charset="0"/>
              <a:cs typeface="Century Gothic" pitchFamily="34" charset="0"/>
            </a:endParaRPr>
          </a:p>
          <a:p>
            <a:r>
              <a:rPr lang="en-US" smtClean="0">
                <a:solidFill>
                  <a:srgbClr val="4F4F4F"/>
                </a:solidFill>
                <a:latin typeface="Century Gothic" pitchFamily="34" charset="0"/>
                <a:cs typeface="Century Gothic" pitchFamily="34" charset="0"/>
              </a:rPr>
              <a:t>Security to monitored systems</a:t>
            </a:r>
          </a:p>
          <a:p>
            <a:pPr lvl="1"/>
            <a:r>
              <a:rPr lang="en-US" smtClean="0">
                <a:solidFill>
                  <a:srgbClr val="4F4F4F"/>
                </a:solidFill>
                <a:latin typeface="Century Gothic" pitchFamily="34" charset="0"/>
                <a:cs typeface="Century Gothic" pitchFamily="34" charset="0"/>
              </a:rPr>
              <a:t>Communicates with the monitored servers via trusted SSH relationships</a:t>
            </a:r>
          </a:p>
          <a:p>
            <a:pPr lvl="1"/>
            <a:r>
              <a:rPr lang="en-US" smtClean="0">
                <a:solidFill>
                  <a:srgbClr val="4F4F4F"/>
                </a:solidFill>
                <a:latin typeface="Century Gothic" pitchFamily="34" charset="0"/>
                <a:cs typeface="Century Gothic" pitchFamily="34" charset="0"/>
              </a:rPr>
              <a:t>Keys are stored on the VM and pushed to the remote servers</a:t>
            </a:r>
          </a:p>
          <a:p>
            <a:pPr>
              <a:buFont typeface="Arial" pitchFamily="34" charset="0"/>
              <a:buNone/>
            </a:pPr>
            <a:endParaRPr lang="en-US" smtClean="0">
              <a:solidFill>
                <a:srgbClr val="4F4F4F"/>
              </a:solidFill>
              <a:latin typeface="Century Gothic" pitchFamily="34" charset="0"/>
              <a:cs typeface="Century Gothic" pitchFamily="34" charset="0"/>
            </a:endParaRPr>
          </a:p>
          <a:p>
            <a:pPr lvl="1"/>
            <a:endParaRPr lang="en-US" smtClean="0">
              <a:solidFill>
                <a:srgbClr val="4F4F4F"/>
              </a:solidFill>
              <a:latin typeface="Century Gothic" pitchFamily="34" charset="0"/>
              <a:cs typeface="Century Gothic" pitchFamily="34" charset="0"/>
            </a:endParaRPr>
          </a:p>
          <a:p>
            <a:endParaRPr lang="en-US" smtClean="0">
              <a:solidFill>
                <a:srgbClr val="4F4F4F"/>
              </a:solidFill>
              <a:latin typeface="Century Gothic" pitchFamily="34" charset="0"/>
              <a:cs typeface="Century Gothic" pitchFamily="34" charset="0"/>
            </a:endParaRPr>
          </a:p>
          <a:p>
            <a:endParaRPr lang="en-US" smtClean="0">
              <a:solidFill>
                <a:srgbClr val="4F4F4F"/>
              </a:solidFill>
              <a:latin typeface="Century Gothic" pitchFamily="34" charset="0"/>
              <a:cs typeface="Century Gothic" pitchFamily="34" charset="0"/>
            </a:endParaRPr>
          </a:p>
          <a:p>
            <a:pPr lvl="1">
              <a:buFont typeface="Lucida Grande"/>
              <a:buNone/>
            </a:pPr>
            <a:endParaRPr lang="en-US" smtClean="0">
              <a:solidFill>
                <a:srgbClr val="4F4F4F"/>
              </a:solidFill>
              <a:latin typeface="Century Gothic" pitchFamily="34" charset="0"/>
              <a:cs typeface="Century Gothic" pitchFamily="34" charset="0"/>
            </a:endParaRPr>
          </a:p>
          <a:p>
            <a:pPr lvl="1"/>
            <a:endParaRPr lang="en-US" smtClean="0">
              <a:solidFill>
                <a:srgbClr val="4F4F4F"/>
              </a:solidFill>
              <a:latin typeface="Century Gothic" pitchFamily="34" charset="0"/>
              <a:cs typeface="Century Gothic" pitchFamily="34" charset="0"/>
            </a:endParaRPr>
          </a:p>
          <a:p>
            <a:endParaRPr lang="en-US" smtClean="0">
              <a:solidFill>
                <a:srgbClr val="4F4F4F"/>
              </a:solidFill>
              <a:latin typeface="Century Gothic" pitchFamily="34" charset="0"/>
              <a:cs typeface="Century Gothic" pitchFamily="34" charset="0"/>
            </a:endParaRPr>
          </a:p>
        </p:txBody>
      </p:sp>
      <p:sp>
        <p:nvSpPr>
          <p:cNvPr id="26627" name="Title 1"/>
          <p:cNvSpPr>
            <a:spLocks noGrp="1"/>
          </p:cNvSpPr>
          <p:nvPr>
            <p:ph type="title"/>
          </p:nvPr>
        </p:nvSpPr>
        <p:spPr>
          <a:xfrm>
            <a:off x="457200" y="608013"/>
            <a:ext cx="8229600" cy="708025"/>
          </a:xfrm>
        </p:spPr>
        <p:txBody>
          <a:bodyPr/>
          <a:lstStyle/>
          <a:p>
            <a:r>
              <a:rPr lang="en-US" smtClean="0">
                <a:solidFill>
                  <a:srgbClr val="4F4F4F"/>
                </a:solidFill>
                <a:latin typeface="Century Gothic" pitchFamily="34" charset="0"/>
                <a:cs typeface="Century Gothic" pitchFamily="34" charset="0"/>
              </a:rPr>
              <a:t>Deployment</a:t>
            </a:r>
          </a:p>
        </p:txBody>
      </p:sp>
      <p:sp>
        <p:nvSpPr>
          <p:cNvPr id="26628" name="Subtitle 3"/>
          <p:cNvSpPr>
            <a:spLocks noGrp="1"/>
          </p:cNvSpPr>
          <p:nvPr>
            <p:ph type="body" sz="quarter" idx="11"/>
          </p:nvPr>
        </p:nvSpPr>
        <p:spPr/>
        <p:txBody>
          <a:bodyPr/>
          <a:lstStyle/>
          <a:p>
            <a:r>
              <a:rPr lang="en-US" smtClean="0">
                <a:latin typeface="Century Gothic" pitchFamily="34" charset="0"/>
                <a:cs typeface="Century Gothic" pitchFamily="34" charset="0"/>
              </a:rPr>
              <a:t>QAD Monitoring - Technology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1316038"/>
            <a:ext cx="8229600" cy="5000625"/>
          </a:xfrm>
        </p:spPr>
        <p:txBody>
          <a:bodyPr/>
          <a:lstStyle/>
          <a:p>
            <a:r>
              <a:rPr lang="en-US" smtClean="0">
                <a:solidFill>
                  <a:srgbClr val="4F4F4F"/>
                </a:solidFill>
                <a:latin typeface="Century Gothic" pitchFamily="34" charset="0"/>
                <a:cs typeface="Century Gothic" pitchFamily="34" charset="0"/>
              </a:rPr>
              <a:t>Technology agnostic:</a:t>
            </a:r>
          </a:p>
          <a:p>
            <a:pPr lvl="1"/>
            <a:r>
              <a:rPr lang="en-US" smtClean="0">
                <a:solidFill>
                  <a:srgbClr val="4F4F4F"/>
                </a:solidFill>
                <a:latin typeface="Century Gothic" pitchFamily="34" charset="0"/>
                <a:cs typeface="Century Gothic" pitchFamily="34" charset="0"/>
              </a:rPr>
              <a:t>it does not care what is being monitoring</a:t>
            </a:r>
          </a:p>
          <a:p>
            <a:pPr lvl="1"/>
            <a:r>
              <a:rPr lang="en-US" smtClean="0">
                <a:solidFill>
                  <a:srgbClr val="4F4F4F"/>
                </a:solidFill>
                <a:latin typeface="Century Gothic" pitchFamily="34" charset="0"/>
                <a:cs typeface="Century Gothic" pitchFamily="34" charset="0"/>
              </a:rPr>
              <a:t>the flexibility to monitor practically anything</a:t>
            </a:r>
          </a:p>
          <a:p>
            <a:pPr lvl="1"/>
            <a:r>
              <a:rPr lang="en-US" smtClean="0">
                <a:solidFill>
                  <a:srgbClr val="4F4F4F"/>
                </a:solidFill>
                <a:latin typeface="Century Gothic" pitchFamily="34" charset="0"/>
                <a:cs typeface="Century Gothic" pitchFamily="34" charset="0"/>
              </a:rPr>
              <a:t>version independent</a:t>
            </a:r>
          </a:p>
          <a:p>
            <a:pPr lvl="1"/>
            <a:endParaRPr lang="en-US" smtClean="0">
              <a:solidFill>
                <a:srgbClr val="4F4F4F"/>
              </a:solidFill>
              <a:latin typeface="Century Gothic" pitchFamily="34" charset="0"/>
              <a:cs typeface="Century Gothic" pitchFamily="34" charset="0"/>
            </a:endParaRPr>
          </a:p>
          <a:p>
            <a:r>
              <a:rPr lang="en-US" smtClean="0">
                <a:solidFill>
                  <a:srgbClr val="4F4F4F"/>
                </a:solidFill>
                <a:latin typeface="Century Gothic" pitchFamily="34" charset="0"/>
                <a:cs typeface="Century Gothic" pitchFamily="34" charset="0"/>
              </a:rPr>
              <a:t>Integration templates for:</a:t>
            </a:r>
          </a:p>
          <a:p>
            <a:pPr lvl="1"/>
            <a:r>
              <a:rPr lang="en-US" smtClean="0">
                <a:solidFill>
                  <a:srgbClr val="4F4F4F"/>
                </a:solidFill>
                <a:latin typeface="Century Gothic" pitchFamily="34" charset="0"/>
                <a:cs typeface="Century Gothic" pitchFamily="34" charset="0"/>
              </a:rPr>
              <a:t>mapping to the QAD Architecture</a:t>
            </a:r>
          </a:p>
          <a:p>
            <a:pPr lvl="1"/>
            <a:r>
              <a:rPr lang="en-US" smtClean="0">
                <a:solidFill>
                  <a:srgbClr val="4F4F4F"/>
                </a:solidFill>
                <a:latin typeface="Century Gothic" pitchFamily="34" charset="0"/>
                <a:cs typeface="Century Gothic" pitchFamily="34" charset="0"/>
              </a:rPr>
              <a:t>Tomcat, Open Edge / other databases, Connection Manager, QAD business logic</a:t>
            </a:r>
          </a:p>
          <a:p>
            <a:pPr lvl="1"/>
            <a:r>
              <a:rPr lang="en-US" smtClean="0">
                <a:solidFill>
                  <a:srgbClr val="4F4F4F"/>
                </a:solidFill>
                <a:latin typeface="Century Gothic" pitchFamily="34" charset="0"/>
                <a:cs typeface="Century Gothic" pitchFamily="34" charset="0"/>
              </a:rPr>
              <a:t>any supported Operating System*</a:t>
            </a:r>
          </a:p>
        </p:txBody>
      </p:sp>
      <p:sp>
        <p:nvSpPr>
          <p:cNvPr id="27651" name="Title 1"/>
          <p:cNvSpPr>
            <a:spLocks noGrp="1"/>
          </p:cNvSpPr>
          <p:nvPr>
            <p:ph type="title"/>
          </p:nvPr>
        </p:nvSpPr>
        <p:spPr>
          <a:xfrm>
            <a:off x="457200" y="608013"/>
            <a:ext cx="8229600" cy="708025"/>
          </a:xfrm>
        </p:spPr>
        <p:txBody>
          <a:bodyPr/>
          <a:lstStyle/>
          <a:p>
            <a:r>
              <a:rPr lang="en-US" smtClean="0">
                <a:solidFill>
                  <a:srgbClr val="4F4F4F"/>
                </a:solidFill>
                <a:latin typeface="Century Gothic" pitchFamily="34" charset="0"/>
                <a:cs typeface="Century Gothic" pitchFamily="34" charset="0"/>
              </a:rPr>
              <a:t>Integration</a:t>
            </a:r>
          </a:p>
        </p:txBody>
      </p:sp>
      <p:sp>
        <p:nvSpPr>
          <p:cNvPr id="27652" name="Subtitle 3"/>
          <p:cNvSpPr>
            <a:spLocks noGrp="1"/>
          </p:cNvSpPr>
          <p:nvPr>
            <p:ph type="body" sz="quarter" idx="11"/>
          </p:nvPr>
        </p:nvSpPr>
        <p:spPr/>
        <p:txBody>
          <a:bodyPr/>
          <a:lstStyle/>
          <a:p>
            <a:r>
              <a:rPr lang="en-US" smtClean="0">
                <a:latin typeface="Century Gothic" pitchFamily="34" charset="0"/>
                <a:cs typeface="Century Gothic" pitchFamily="34" charset="0"/>
              </a:rPr>
              <a:t>QAD Monitoring - Technology</a:t>
            </a:r>
          </a:p>
        </p:txBody>
      </p:sp>
      <p:sp>
        <p:nvSpPr>
          <p:cNvPr id="27653" name="Rectangle 4"/>
          <p:cNvSpPr>
            <a:spLocks noChangeArrowheads="1"/>
          </p:cNvSpPr>
          <p:nvPr/>
        </p:nvSpPr>
        <p:spPr bwMode="auto">
          <a:xfrm>
            <a:off x="5391150" y="6107113"/>
            <a:ext cx="3548063" cy="339725"/>
          </a:xfrm>
          <a:prstGeom prst="rect">
            <a:avLst/>
          </a:prstGeom>
          <a:noFill/>
          <a:ln w="9525">
            <a:noFill/>
            <a:miter lim="800000"/>
            <a:headEnd/>
            <a:tailEnd/>
          </a:ln>
        </p:spPr>
        <p:txBody>
          <a:bodyPr wrap="none">
            <a:spAutoFit/>
          </a:bodyPr>
          <a:lstStyle/>
          <a:p>
            <a:r>
              <a:rPr lang="en-US" sz="1600">
                <a:latin typeface="Century Gothic" pitchFamily="34" charset="0"/>
              </a:rPr>
              <a:t>* windows support is currently limited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457200" y="1316038"/>
            <a:ext cx="8229600" cy="5000625"/>
          </a:xfrm>
        </p:spPr>
        <p:txBody>
          <a:bodyPr/>
          <a:lstStyle/>
          <a:p>
            <a:r>
              <a:rPr lang="en-US" smtClean="0">
                <a:solidFill>
                  <a:srgbClr val="4F4F4F"/>
                </a:solidFill>
                <a:latin typeface="Century Gothic" pitchFamily="34" charset="0"/>
                <a:cs typeface="Century Gothic" pitchFamily="34" charset="0"/>
              </a:rPr>
              <a:t>QAD Monitoring is not a deep dive analysis tool to diagnose critical performance problems</a:t>
            </a:r>
          </a:p>
          <a:p>
            <a:pPr lvl="1"/>
            <a:r>
              <a:rPr lang="en-US" smtClean="0">
                <a:solidFill>
                  <a:srgbClr val="4F4F4F"/>
                </a:solidFill>
                <a:latin typeface="Century Gothic" pitchFamily="34" charset="0"/>
                <a:cs typeface="Century Gothic" pitchFamily="34" charset="0"/>
              </a:rPr>
              <a:t>That requires expert technical skill</a:t>
            </a:r>
          </a:p>
          <a:p>
            <a:endParaRPr lang="en-US" smtClean="0">
              <a:solidFill>
                <a:srgbClr val="4F4F4F"/>
              </a:solidFill>
              <a:latin typeface="Century Gothic" pitchFamily="34" charset="0"/>
              <a:cs typeface="Century Gothic" pitchFamily="34" charset="0"/>
            </a:endParaRPr>
          </a:p>
          <a:p>
            <a:r>
              <a:rPr lang="en-US" smtClean="0">
                <a:solidFill>
                  <a:srgbClr val="4F4F4F"/>
                </a:solidFill>
                <a:latin typeface="Century Gothic" pitchFamily="34" charset="0"/>
                <a:cs typeface="Century Gothic" pitchFamily="34" charset="0"/>
              </a:rPr>
              <a:t>Think of QAD Monitoring like regular checkups by your general practitioner</a:t>
            </a:r>
          </a:p>
          <a:p>
            <a:pPr lvl="1"/>
            <a:r>
              <a:rPr lang="en-US" smtClean="0">
                <a:solidFill>
                  <a:srgbClr val="4F4F4F"/>
                </a:solidFill>
                <a:latin typeface="Century Gothic" pitchFamily="34" charset="0"/>
                <a:cs typeface="Century Gothic" pitchFamily="34" charset="0"/>
              </a:rPr>
              <a:t>When something goes seriously wrong, consult a specialist</a:t>
            </a:r>
          </a:p>
          <a:p>
            <a:endParaRPr lang="en-US" smtClean="0">
              <a:solidFill>
                <a:srgbClr val="4F4F4F"/>
              </a:solidFill>
              <a:latin typeface="Century Gothic" pitchFamily="34" charset="0"/>
              <a:cs typeface="Century Gothic" pitchFamily="34" charset="0"/>
            </a:endParaRPr>
          </a:p>
          <a:p>
            <a:pPr lvl="1">
              <a:buFont typeface="Lucida Grande"/>
              <a:buNone/>
            </a:pPr>
            <a:endParaRPr lang="en-US" smtClean="0">
              <a:solidFill>
                <a:srgbClr val="4F4F4F"/>
              </a:solidFill>
              <a:latin typeface="Century Gothic" pitchFamily="34" charset="0"/>
              <a:cs typeface="Century Gothic" pitchFamily="34" charset="0"/>
            </a:endParaRPr>
          </a:p>
          <a:p>
            <a:pPr lvl="1"/>
            <a:endParaRPr lang="en-US" smtClean="0">
              <a:solidFill>
                <a:srgbClr val="4F4F4F"/>
              </a:solidFill>
              <a:latin typeface="Century Gothic" pitchFamily="34" charset="0"/>
              <a:cs typeface="Century Gothic" pitchFamily="34" charset="0"/>
            </a:endParaRPr>
          </a:p>
          <a:p>
            <a:endParaRPr lang="en-US" smtClean="0">
              <a:solidFill>
                <a:srgbClr val="4F4F4F"/>
              </a:solidFill>
              <a:latin typeface="Century Gothic" pitchFamily="34" charset="0"/>
              <a:cs typeface="Century Gothic" pitchFamily="34" charset="0"/>
            </a:endParaRPr>
          </a:p>
        </p:txBody>
      </p:sp>
      <p:sp>
        <p:nvSpPr>
          <p:cNvPr id="43011" name="Title 1"/>
          <p:cNvSpPr>
            <a:spLocks noGrp="1"/>
          </p:cNvSpPr>
          <p:nvPr>
            <p:ph type="title"/>
          </p:nvPr>
        </p:nvSpPr>
        <p:spPr>
          <a:xfrm>
            <a:off x="457200" y="608013"/>
            <a:ext cx="8229600" cy="708025"/>
          </a:xfrm>
        </p:spPr>
        <p:txBody>
          <a:bodyPr/>
          <a:lstStyle/>
          <a:p>
            <a:r>
              <a:rPr lang="en-US" smtClean="0">
                <a:solidFill>
                  <a:srgbClr val="4F4F4F"/>
                </a:solidFill>
                <a:latin typeface="Century Gothic" pitchFamily="34" charset="0"/>
                <a:cs typeface="Century Gothic" pitchFamily="34" charset="0"/>
              </a:rPr>
              <a:t>What QAD Monitoring </a:t>
            </a:r>
            <a:r>
              <a:rPr lang="en-US" i="1" smtClean="0">
                <a:solidFill>
                  <a:srgbClr val="4F4F4F"/>
                </a:solidFill>
                <a:latin typeface="Century Gothic" pitchFamily="34" charset="0"/>
                <a:cs typeface="Century Gothic" pitchFamily="34" charset="0"/>
              </a:rPr>
              <a:t>is not</a:t>
            </a:r>
            <a:endParaRPr lang="en-US" smtClean="0">
              <a:solidFill>
                <a:srgbClr val="4F4F4F"/>
              </a:solidFill>
              <a:latin typeface="Century Gothic" pitchFamily="34" charset="0"/>
              <a:cs typeface="Century Gothic" pitchFamily="34" charset="0"/>
            </a:endParaRPr>
          </a:p>
        </p:txBody>
      </p:sp>
      <p:sp>
        <p:nvSpPr>
          <p:cNvPr id="43012" name="Subtitle 3"/>
          <p:cNvSpPr>
            <a:spLocks noGrp="1"/>
          </p:cNvSpPr>
          <p:nvPr>
            <p:ph type="body" sz="quarter" idx="11"/>
          </p:nvPr>
        </p:nvSpPr>
        <p:spPr/>
        <p:txBody>
          <a:bodyPr/>
          <a:lstStyle/>
          <a:p>
            <a:r>
              <a:rPr lang="en-US" smtClean="0">
                <a:latin typeface="Century Gothic" pitchFamily="34" charset="0"/>
                <a:cs typeface="Century Gothic" pitchFamily="34" charset="0"/>
              </a:rPr>
              <a:t>QAD Monitoring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ubtitle 2"/>
          <p:cNvSpPr>
            <a:spLocks noGrp="1"/>
          </p:cNvSpPr>
          <p:nvPr>
            <p:ph type="body" sz="quarter" idx="10"/>
          </p:nvPr>
        </p:nvSpPr>
        <p:spPr>
          <a:xfrm>
            <a:off x="455613" y="1371600"/>
            <a:ext cx="8229600" cy="349250"/>
          </a:xfrm>
        </p:spPr>
        <p:txBody>
          <a:bodyPr/>
          <a:lstStyle/>
          <a:p>
            <a:r>
              <a:rPr lang="en-US" smtClean="0">
                <a:solidFill>
                  <a:srgbClr val="4F4F4F"/>
                </a:solidFill>
                <a:latin typeface="Century Gothic" pitchFamily="34" charset="0"/>
                <a:cs typeface="Century Gothic" pitchFamily="34" charset="0"/>
              </a:rPr>
              <a:t>Issues with using multiple monitoring system</a:t>
            </a:r>
          </a:p>
        </p:txBody>
      </p:sp>
      <p:sp>
        <p:nvSpPr>
          <p:cNvPr id="37891" name="Title 1"/>
          <p:cNvSpPr>
            <a:spLocks noGrp="1"/>
          </p:cNvSpPr>
          <p:nvPr>
            <p:ph type="title"/>
          </p:nvPr>
        </p:nvSpPr>
        <p:spPr>
          <a:xfrm>
            <a:off x="455613" y="560388"/>
            <a:ext cx="8229600" cy="811212"/>
          </a:xfrm>
        </p:spPr>
        <p:txBody>
          <a:bodyPr/>
          <a:lstStyle/>
          <a:p>
            <a:r>
              <a:rPr lang="en-US" smtClean="0">
                <a:solidFill>
                  <a:srgbClr val="4F4F4F"/>
                </a:solidFill>
                <a:latin typeface="Century Gothic" pitchFamily="34" charset="0"/>
                <a:cs typeface="Century Gothic" pitchFamily="34" charset="0"/>
              </a:rPr>
              <a:t>QAD On-Demand</a:t>
            </a:r>
          </a:p>
        </p:txBody>
      </p:sp>
      <p:sp>
        <p:nvSpPr>
          <p:cNvPr id="37892" name="Text Placeholder 6"/>
          <p:cNvSpPr>
            <a:spLocks noGrp="1"/>
          </p:cNvSpPr>
          <p:nvPr>
            <p:ph type="body" sz="quarter" idx="11"/>
          </p:nvPr>
        </p:nvSpPr>
        <p:spPr>
          <a:xfrm>
            <a:off x="455613" y="133350"/>
            <a:ext cx="8229600" cy="428625"/>
          </a:xfrm>
        </p:spPr>
        <p:txBody>
          <a:bodyPr/>
          <a:lstStyle/>
          <a:p>
            <a:r>
              <a:rPr lang="en-US" smtClean="0">
                <a:latin typeface="Century Gothic" pitchFamily="34" charset="0"/>
                <a:cs typeface="Century Gothic" pitchFamily="34" charset="0"/>
              </a:rPr>
              <a:t>QAD Monitoring</a:t>
            </a:r>
          </a:p>
        </p:txBody>
      </p:sp>
      <p:grpSp>
        <p:nvGrpSpPr>
          <p:cNvPr id="37893" name="Group 8"/>
          <p:cNvGrpSpPr>
            <a:grpSpLocks/>
          </p:cNvGrpSpPr>
          <p:nvPr/>
        </p:nvGrpSpPr>
        <p:grpSpPr bwMode="auto">
          <a:xfrm>
            <a:off x="376238" y="3835400"/>
            <a:ext cx="8572500" cy="1265238"/>
            <a:chOff x="304131" y="4087478"/>
            <a:chExt cx="8572500" cy="1265656"/>
          </a:xfrm>
        </p:grpSpPr>
        <p:pic>
          <p:nvPicPr>
            <p:cNvPr id="37894" name="Picture 2" descr="Upgrade Today!"/>
            <p:cNvPicPr>
              <a:picLocks noChangeAspect="1" noChangeArrowheads="1"/>
            </p:cNvPicPr>
            <p:nvPr/>
          </p:nvPicPr>
          <p:blipFill>
            <a:blip r:embed="rId3"/>
            <a:srcRect/>
            <a:stretch>
              <a:fillRect/>
            </a:stretch>
          </p:blipFill>
          <p:spPr bwMode="auto">
            <a:xfrm>
              <a:off x="304131" y="4457783"/>
              <a:ext cx="8572500" cy="895351"/>
            </a:xfrm>
            <a:prstGeom prst="rect">
              <a:avLst/>
            </a:prstGeom>
            <a:noFill/>
            <a:ln w="9525">
              <a:noFill/>
              <a:miter lim="800000"/>
              <a:headEnd/>
              <a:tailEnd/>
            </a:ln>
          </p:spPr>
        </p:pic>
        <p:pic>
          <p:nvPicPr>
            <p:cNvPr id="37895" name="Picture 4" descr="Enterprise Software Solutions: ERP, MRP, Lean Manufacturing">
              <a:hlinkClick r:id="rId4"/>
            </p:cNvPr>
            <p:cNvPicPr>
              <a:picLocks noChangeAspect="1" noChangeArrowheads="1"/>
            </p:cNvPicPr>
            <p:nvPr/>
          </p:nvPicPr>
          <p:blipFill>
            <a:blip r:embed="rId5"/>
            <a:srcRect/>
            <a:stretch>
              <a:fillRect/>
            </a:stretch>
          </p:blipFill>
          <p:spPr bwMode="auto">
            <a:xfrm>
              <a:off x="7423484" y="4087478"/>
              <a:ext cx="1395998" cy="36562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457200" y="1316038"/>
            <a:ext cx="8229600" cy="5000625"/>
          </a:xfrm>
        </p:spPr>
        <p:txBody>
          <a:bodyPr/>
          <a:lstStyle/>
          <a:p>
            <a:r>
              <a:rPr lang="en-US" smtClean="0">
                <a:solidFill>
                  <a:srgbClr val="4F4F4F"/>
                </a:solidFill>
                <a:latin typeface="Century Gothic" pitchFamily="34" charset="0"/>
                <a:cs typeface="Century Gothic" pitchFamily="34" charset="0"/>
              </a:rPr>
              <a:t>Growing number of systems</a:t>
            </a:r>
          </a:p>
          <a:p>
            <a:r>
              <a:rPr lang="en-US" smtClean="0">
                <a:solidFill>
                  <a:srgbClr val="4F4F4F"/>
                </a:solidFill>
                <a:latin typeface="Century Gothic" pitchFamily="34" charset="0"/>
                <a:cs typeface="Century Gothic" pitchFamily="34" charset="0"/>
              </a:rPr>
              <a:t>Multiple monitoring solutions and tools</a:t>
            </a:r>
          </a:p>
          <a:p>
            <a:r>
              <a:rPr lang="en-US" smtClean="0">
                <a:solidFill>
                  <a:srgbClr val="4F4F4F"/>
                </a:solidFill>
                <a:latin typeface="Century Gothic" pitchFamily="34" charset="0"/>
                <a:cs typeface="Century Gothic" pitchFamily="34" charset="0"/>
              </a:rPr>
              <a:t>Management tools hitting limits</a:t>
            </a:r>
          </a:p>
          <a:p>
            <a:r>
              <a:rPr lang="en-US" smtClean="0">
                <a:solidFill>
                  <a:srgbClr val="4F4F4F"/>
                </a:solidFill>
                <a:latin typeface="Century Gothic" pitchFamily="34" charset="0"/>
                <a:cs typeface="Century Gothic" pitchFamily="34" charset="0"/>
              </a:rPr>
              <a:t>Labor intensive to provide uptime SLA reports</a:t>
            </a:r>
          </a:p>
          <a:p>
            <a:r>
              <a:rPr lang="en-US" smtClean="0">
                <a:solidFill>
                  <a:srgbClr val="4F4F4F"/>
                </a:solidFill>
                <a:latin typeface="Century Gothic" pitchFamily="34" charset="0"/>
                <a:cs typeface="Century Gothic" pitchFamily="34" charset="0"/>
              </a:rPr>
              <a:t>Poor alerting for a 24x7 global support team</a:t>
            </a:r>
          </a:p>
          <a:p>
            <a:pPr lvl="1"/>
            <a:r>
              <a:rPr lang="en-US" smtClean="0">
                <a:solidFill>
                  <a:srgbClr val="4F4F4F"/>
                </a:solidFill>
                <a:latin typeface="Century Gothic" pitchFamily="34" charset="0"/>
                <a:cs typeface="Century Gothic" pitchFamily="34" charset="0"/>
              </a:rPr>
              <a:t>Alerting didn’t account for timezones and working hours</a:t>
            </a:r>
          </a:p>
          <a:p>
            <a:endParaRPr lang="en-US" smtClean="0">
              <a:solidFill>
                <a:srgbClr val="4F4F4F"/>
              </a:solidFill>
              <a:latin typeface="Century Gothic" pitchFamily="34" charset="0"/>
              <a:cs typeface="Century Gothic" pitchFamily="34" charset="0"/>
            </a:endParaRPr>
          </a:p>
        </p:txBody>
      </p:sp>
      <p:sp>
        <p:nvSpPr>
          <p:cNvPr id="38915" name="Title 1"/>
          <p:cNvSpPr>
            <a:spLocks noGrp="1"/>
          </p:cNvSpPr>
          <p:nvPr>
            <p:ph type="title"/>
          </p:nvPr>
        </p:nvSpPr>
        <p:spPr>
          <a:xfrm>
            <a:off x="457200" y="608013"/>
            <a:ext cx="8229600" cy="708025"/>
          </a:xfrm>
        </p:spPr>
        <p:txBody>
          <a:bodyPr/>
          <a:lstStyle/>
          <a:p>
            <a:r>
              <a:rPr lang="en-US" smtClean="0">
                <a:solidFill>
                  <a:srgbClr val="4F4F4F"/>
                </a:solidFill>
                <a:latin typeface="Century Gothic" pitchFamily="34" charset="0"/>
                <a:cs typeface="Century Gothic" pitchFamily="34" charset="0"/>
              </a:rPr>
              <a:t>Challenge</a:t>
            </a:r>
          </a:p>
        </p:txBody>
      </p:sp>
      <p:sp>
        <p:nvSpPr>
          <p:cNvPr id="38916" name="Subtitle 3"/>
          <p:cNvSpPr>
            <a:spLocks noGrp="1"/>
          </p:cNvSpPr>
          <p:nvPr>
            <p:ph type="body" sz="quarter" idx="11"/>
          </p:nvPr>
        </p:nvSpPr>
        <p:spPr/>
        <p:txBody>
          <a:bodyPr/>
          <a:lstStyle/>
          <a:p>
            <a:r>
              <a:rPr lang="en-US" smtClean="0">
                <a:latin typeface="Century Gothic" pitchFamily="34" charset="0"/>
                <a:cs typeface="Century Gothic" pitchFamily="34" charset="0"/>
              </a:rPr>
              <a:t>QAD Monitoring – QAD On-Demand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16038"/>
            <a:ext cx="8229600" cy="5000625"/>
          </a:xfrm>
        </p:spPr>
        <p:txBody>
          <a:bodyPr/>
          <a:lstStyle/>
          <a:p>
            <a:r>
              <a:rPr lang="en-US" smtClean="0">
                <a:solidFill>
                  <a:srgbClr val="4F4F4F"/>
                </a:solidFill>
                <a:latin typeface="Century Gothic" pitchFamily="34" charset="0"/>
                <a:cs typeface="Century Gothic" pitchFamily="34" charset="0"/>
              </a:rPr>
              <a:t>Global View of all QAD On Demand Deployments</a:t>
            </a:r>
          </a:p>
          <a:p>
            <a:r>
              <a:rPr lang="en-US" smtClean="0">
                <a:solidFill>
                  <a:srgbClr val="4F4F4F"/>
                </a:solidFill>
                <a:latin typeface="Century Gothic" pitchFamily="34" charset="0"/>
                <a:cs typeface="Century Gothic" pitchFamily="34" charset="0"/>
              </a:rPr>
              <a:t>Global View of new AMS customers</a:t>
            </a:r>
          </a:p>
          <a:p>
            <a:r>
              <a:rPr lang="en-US" smtClean="0">
                <a:solidFill>
                  <a:srgbClr val="4F4F4F"/>
                </a:solidFill>
                <a:latin typeface="Century Gothic" pitchFamily="34" charset="0"/>
                <a:cs typeface="Century Gothic" pitchFamily="34" charset="0"/>
              </a:rPr>
              <a:t>Single tool to train entire team quickly</a:t>
            </a:r>
          </a:p>
          <a:p>
            <a:r>
              <a:rPr lang="en-US" smtClean="0">
                <a:solidFill>
                  <a:srgbClr val="4F4F4F"/>
                </a:solidFill>
                <a:latin typeface="Century Gothic" pitchFamily="34" charset="0"/>
                <a:cs typeface="Century Gothic" pitchFamily="34" charset="0"/>
              </a:rPr>
              <a:t>Reduction in separate tools to monitor</a:t>
            </a:r>
          </a:p>
          <a:p>
            <a:r>
              <a:rPr lang="en-US" smtClean="0">
                <a:solidFill>
                  <a:srgbClr val="4F4F4F"/>
                </a:solidFill>
                <a:latin typeface="Century Gothic" pitchFamily="34" charset="0"/>
                <a:cs typeface="Century Gothic" pitchFamily="34" charset="0"/>
              </a:rPr>
              <a:t>Value to AMS and OD customers to help them understand the importance of QAD</a:t>
            </a:r>
          </a:p>
          <a:p>
            <a:r>
              <a:rPr lang="en-US" smtClean="0">
                <a:solidFill>
                  <a:srgbClr val="4F4F4F"/>
                </a:solidFill>
                <a:latin typeface="Century Gothic" pitchFamily="34" charset="0"/>
                <a:cs typeface="Century Gothic" pitchFamily="34" charset="0"/>
              </a:rPr>
              <a:t>Overall reduction in QAD resources required to monitor environments as now have single tool</a:t>
            </a:r>
          </a:p>
        </p:txBody>
      </p:sp>
      <p:sp>
        <p:nvSpPr>
          <p:cNvPr id="39939" name="Title 1"/>
          <p:cNvSpPr>
            <a:spLocks noGrp="1"/>
          </p:cNvSpPr>
          <p:nvPr>
            <p:ph type="title"/>
          </p:nvPr>
        </p:nvSpPr>
        <p:spPr>
          <a:xfrm>
            <a:off x="457200" y="608013"/>
            <a:ext cx="8229600" cy="708025"/>
          </a:xfrm>
        </p:spPr>
        <p:txBody>
          <a:bodyPr/>
          <a:lstStyle/>
          <a:p>
            <a:r>
              <a:rPr lang="en-US" smtClean="0">
                <a:solidFill>
                  <a:srgbClr val="4F4F4F"/>
                </a:solidFill>
                <a:latin typeface="Century Gothic" pitchFamily="34" charset="0"/>
                <a:cs typeface="Century Gothic" pitchFamily="34" charset="0"/>
              </a:rPr>
              <a:t>Results</a:t>
            </a:r>
          </a:p>
        </p:txBody>
      </p:sp>
      <p:sp>
        <p:nvSpPr>
          <p:cNvPr id="39940" name="Subtitle 3"/>
          <p:cNvSpPr>
            <a:spLocks noGrp="1"/>
          </p:cNvSpPr>
          <p:nvPr>
            <p:ph type="body" sz="quarter" idx="11"/>
          </p:nvPr>
        </p:nvSpPr>
        <p:spPr/>
        <p:txBody>
          <a:bodyPr/>
          <a:lstStyle/>
          <a:p>
            <a:r>
              <a:rPr lang="en-US" smtClean="0">
                <a:latin typeface="Century Gothic" pitchFamily="34" charset="0"/>
                <a:cs typeface="Century Gothic" pitchFamily="34" charset="0"/>
              </a:rPr>
              <a:t>QAD Monitoring – QAD On-Demand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6038"/>
            <a:ext cx="8229600" cy="5000625"/>
          </a:xfrm>
        </p:spPr>
        <p:txBody>
          <a:bodyPr rtlCol="0">
            <a:normAutofit fontScale="85000" lnSpcReduction="20000"/>
          </a:bodyPr>
          <a:lstStyle/>
          <a:p>
            <a:pPr fontAlgn="auto">
              <a:spcAft>
                <a:spcPts val="0"/>
              </a:spcAft>
              <a:buClr>
                <a:schemeClr val="accent6"/>
              </a:buClr>
              <a:buFont typeface="Arial"/>
              <a:buChar char="•"/>
              <a:defRPr/>
            </a:pPr>
            <a:r>
              <a:rPr lang="en-US" dirty="0" smtClean="0">
                <a:ea typeface="+mn-ea"/>
              </a:rPr>
              <a:t>On-demand customers</a:t>
            </a:r>
          </a:p>
          <a:p>
            <a:pPr lvl="1" fontAlgn="auto">
              <a:spcAft>
                <a:spcPts val="0"/>
              </a:spcAft>
              <a:buClr>
                <a:schemeClr val="accent6"/>
              </a:buClr>
              <a:defRPr/>
            </a:pPr>
            <a:r>
              <a:rPr lang="en-US" dirty="0">
                <a:ea typeface="+mn-ea"/>
              </a:rPr>
              <a:t>5</a:t>
            </a:r>
            <a:r>
              <a:rPr lang="en-US" dirty="0" smtClean="0">
                <a:ea typeface="+mn-ea"/>
              </a:rPr>
              <a:t>0</a:t>
            </a:r>
          </a:p>
          <a:p>
            <a:pPr lvl="1" fontAlgn="auto">
              <a:spcAft>
                <a:spcPts val="0"/>
              </a:spcAft>
              <a:buClr>
                <a:schemeClr val="accent6"/>
              </a:buClr>
              <a:defRPr/>
            </a:pPr>
            <a:r>
              <a:rPr lang="en-US" dirty="0" smtClean="0">
                <a:ea typeface="+mn-ea"/>
              </a:rPr>
              <a:t>1500 Users</a:t>
            </a:r>
          </a:p>
          <a:p>
            <a:pPr fontAlgn="auto">
              <a:spcAft>
                <a:spcPts val="0"/>
              </a:spcAft>
              <a:buClr>
                <a:schemeClr val="accent6"/>
              </a:buClr>
              <a:buFont typeface="Arial"/>
              <a:buChar char="•"/>
              <a:defRPr/>
            </a:pPr>
            <a:r>
              <a:rPr lang="en-US" dirty="0" smtClean="0">
                <a:ea typeface="+mn-ea"/>
              </a:rPr>
              <a:t>Servers</a:t>
            </a:r>
          </a:p>
          <a:p>
            <a:pPr lvl="1" fontAlgn="auto">
              <a:spcAft>
                <a:spcPts val="0"/>
              </a:spcAft>
              <a:buClr>
                <a:schemeClr val="accent6"/>
              </a:buClr>
              <a:defRPr/>
            </a:pPr>
            <a:r>
              <a:rPr lang="en-US" dirty="0" smtClean="0">
                <a:ea typeface="+mn-ea"/>
              </a:rPr>
              <a:t>75</a:t>
            </a:r>
          </a:p>
          <a:p>
            <a:pPr fontAlgn="auto">
              <a:spcAft>
                <a:spcPts val="0"/>
              </a:spcAft>
              <a:buClr>
                <a:schemeClr val="accent6"/>
              </a:buClr>
              <a:buFont typeface="Arial"/>
              <a:buChar char="•"/>
              <a:defRPr/>
            </a:pPr>
            <a:r>
              <a:rPr lang="en-US" dirty="0" smtClean="0">
                <a:ea typeface="+mn-ea"/>
              </a:rPr>
              <a:t>Environments</a:t>
            </a:r>
          </a:p>
          <a:p>
            <a:pPr lvl="1" fontAlgn="auto">
              <a:spcAft>
                <a:spcPts val="0"/>
              </a:spcAft>
              <a:buClr>
                <a:schemeClr val="accent6"/>
              </a:buClr>
              <a:defRPr/>
            </a:pPr>
            <a:r>
              <a:rPr lang="en-US" dirty="0" smtClean="0">
                <a:ea typeface="+mn-ea"/>
              </a:rPr>
              <a:t>93</a:t>
            </a:r>
          </a:p>
          <a:p>
            <a:pPr fontAlgn="auto">
              <a:spcAft>
                <a:spcPts val="0"/>
              </a:spcAft>
              <a:buClr>
                <a:schemeClr val="accent6"/>
              </a:buClr>
              <a:buFont typeface="Arial"/>
              <a:buChar char="•"/>
              <a:defRPr/>
            </a:pPr>
            <a:r>
              <a:rPr lang="en-US" dirty="0" smtClean="0">
                <a:ea typeface="+mn-ea"/>
              </a:rPr>
              <a:t>Service</a:t>
            </a:r>
          </a:p>
          <a:p>
            <a:pPr lvl="1" fontAlgn="auto">
              <a:spcAft>
                <a:spcPts val="0"/>
              </a:spcAft>
              <a:buClr>
                <a:schemeClr val="accent6"/>
              </a:buClr>
              <a:defRPr/>
            </a:pPr>
            <a:r>
              <a:rPr lang="en-US" dirty="0" smtClean="0">
                <a:ea typeface="+mn-ea"/>
              </a:rPr>
              <a:t>2,590</a:t>
            </a:r>
          </a:p>
          <a:p>
            <a:pPr fontAlgn="auto">
              <a:spcAft>
                <a:spcPts val="0"/>
              </a:spcAft>
              <a:buClr>
                <a:schemeClr val="accent6"/>
              </a:buClr>
              <a:buFont typeface="Arial"/>
              <a:buChar char="•"/>
              <a:defRPr/>
            </a:pPr>
            <a:r>
              <a:rPr lang="en-US" dirty="0" smtClean="0">
                <a:ea typeface="+mn-ea"/>
              </a:rPr>
              <a:t>Operating Systems</a:t>
            </a:r>
          </a:p>
          <a:p>
            <a:pPr lvl="1" fontAlgn="auto">
              <a:spcAft>
                <a:spcPts val="0"/>
              </a:spcAft>
              <a:buClr>
                <a:schemeClr val="accent6"/>
              </a:buClr>
              <a:defRPr/>
            </a:pPr>
            <a:r>
              <a:rPr lang="en-US" dirty="0" smtClean="0">
                <a:ea typeface="+mn-ea"/>
              </a:rPr>
              <a:t>Linux</a:t>
            </a:r>
          </a:p>
          <a:p>
            <a:pPr lvl="1" fontAlgn="auto">
              <a:spcAft>
                <a:spcPts val="0"/>
              </a:spcAft>
              <a:buClr>
                <a:schemeClr val="accent6"/>
              </a:buClr>
              <a:defRPr/>
            </a:pPr>
            <a:r>
              <a:rPr lang="en-US" dirty="0" smtClean="0">
                <a:ea typeface="+mn-ea"/>
              </a:rPr>
              <a:t>Windows</a:t>
            </a:r>
          </a:p>
          <a:p>
            <a:pPr fontAlgn="auto">
              <a:spcAft>
                <a:spcPts val="0"/>
              </a:spcAft>
              <a:buClr>
                <a:schemeClr val="accent6"/>
              </a:buClr>
              <a:buFont typeface="Arial"/>
              <a:buChar char="•"/>
              <a:defRPr/>
            </a:pPr>
            <a:r>
              <a:rPr lang="en-US" dirty="0" smtClean="0">
                <a:ea typeface="+mn-ea"/>
              </a:rPr>
              <a:t>Notifications per day</a:t>
            </a:r>
          </a:p>
          <a:p>
            <a:pPr lvl="1" fontAlgn="auto">
              <a:spcAft>
                <a:spcPts val="0"/>
              </a:spcAft>
              <a:buClr>
                <a:schemeClr val="accent6"/>
              </a:buClr>
              <a:defRPr/>
            </a:pPr>
            <a:r>
              <a:rPr lang="en-US" dirty="0" smtClean="0">
                <a:ea typeface="+mn-ea"/>
              </a:rPr>
              <a:t>300</a:t>
            </a:r>
          </a:p>
        </p:txBody>
      </p:sp>
      <p:sp>
        <p:nvSpPr>
          <p:cNvPr id="40963" name="Title 1"/>
          <p:cNvSpPr>
            <a:spLocks noGrp="1"/>
          </p:cNvSpPr>
          <p:nvPr>
            <p:ph type="title"/>
          </p:nvPr>
        </p:nvSpPr>
        <p:spPr>
          <a:xfrm>
            <a:off x="457200" y="608013"/>
            <a:ext cx="8229600" cy="708025"/>
          </a:xfrm>
        </p:spPr>
        <p:txBody>
          <a:bodyPr/>
          <a:lstStyle/>
          <a:p>
            <a:r>
              <a:rPr lang="en-US" smtClean="0">
                <a:solidFill>
                  <a:srgbClr val="4F4F4F"/>
                </a:solidFill>
                <a:latin typeface="Century Gothic" pitchFamily="34" charset="0"/>
                <a:cs typeface="Century Gothic" pitchFamily="34" charset="0"/>
              </a:rPr>
              <a:t>Current monitoring statistics</a:t>
            </a:r>
          </a:p>
        </p:txBody>
      </p:sp>
      <p:sp>
        <p:nvSpPr>
          <p:cNvPr id="40964" name="Subtitle 3"/>
          <p:cNvSpPr>
            <a:spLocks noGrp="1"/>
          </p:cNvSpPr>
          <p:nvPr>
            <p:ph type="body" sz="quarter" idx="11"/>
          </p:nvPr>
        </p:nvSpPr>
        <p:spPr/>
        <p:txBody>
          <a:bodyPr/>
          <a:lstStyle/>
          <a:p>
            <a:r>
              <a:rPr lang="en-US" smtClean="0">
                <a:latin typeface="Century Gothic" pitchFamily="34" charset="0"/>
                <a:cs typeface="Century Gothic" pitchFamily="34" charset="0"/>
              </a:rPr>
              <a:t>QAD Monitoring – QAD On-Demand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3"/>
          <p:cNvSpPr>
            <a:spLocks noGrp="1"/>
          </p:cNvSpPr>
          <p:nvPr>
            <p:ph idx="1"/>
          </p:nvPr>
        </p:nvSpPr>
        <p:spPr>
          <a:xfrm>
            <a:off x="457200" y="1316038"/>
            <a:ext cx="8386763" cy="5000625"/>
          </a:xfrm>
        </p:spPr>
        <p:txBody>
          <a:bodyPr/>
          <a:lstStyle/>
          <a:p>
            <a:r>
              <a:rPr lang="en-US" dirty="0" smtClean="0">
                <a:solidFill>
                  <a:srgbClr val="4F4F4F"/>
                </a:solidFill>
                <a:latin typeface="Century Gothic" pitchFamily="34" charset="0"/>
                <a:cs typeface="Century Gothic" pitchFamily="34" charset="0"/>
              </a:rPr>
              <a:t>Application Performance Considerations</a:t>
            </a:r>
          </a:p>
          <a:p>
            <a:r>
              <a:rPr lang="en-US" dirty="0" smtClean="0">
                <a:solidFill>
                  <a:srgbClr val="4F4F4F"/>
                </a:solidFill>
                <a:latin typeface="Century Gothic" pitchFamily="34" charset="0"/>
                <a:cs typeface="Century Gothic" pitchFamily="34" charset="0"/>
              </a:rPr>
              <a:t>QAD Monitoring</a:t>
            </a:r>
          </a:p>
          <a:p>
            <a:pPr lvl="1"/>
            <a:r>
              <a:rPr lang="en-US" dirty="0" smtClean="0">
                <a:solidFill>
                  <a:srgbClr val="4F4F4F"/>
                </a:solidFill>
                <a:latin typeface="Century Gothic" pitchFamily="34" charset="0"/>
                <a:cs typeface="Century Gothic" pitchFamily="34" charset="0"/>
              </a:rPr>
              <a:t>Introduction</a:t>
            </a:r>
          </a:p>
          <a:p>
            <a:pPr lvl="1"/>
            <a:r>
              <a:rPr lang="en-US" dirty="0" smtClean="0">
                <a:solidFill>
                  <a:srgbClr val="4F4F4F"/>
                </a:solidFill>
                <a:latin typeface="Century Gothic" pitchFamily="34" charset="0"/>
                <a:cs typeface="Century Gothic" pitchFamily="34" charset="0"/>
              </a:rPr>
              <a:t>Key Features</a:t>
            </a:r>
          </a:p>
          <a:p>
            <a:pPr lvl="1"/>
            <a:r>
              <a:rPr lang="en-US" dirty="0" smtClean="0">
                <a:solidFill>
                  <a:srgbClr val="4F4F4F"/>
                </a:solidFill>
                <a:latin typeface="Century Gothic" pitchFamily="34" charset="0"/>
                <a:cs typeface="Century Gothic" pitchFamily="34" charset="0"/>
              </a:rPr>
              <a:t>Architecture &amp; Technology</a:t>
            </a:r>
          </a:p>
          <a:p>
            <a:pPr lvl="1"/>
            <a:r>
              <a:rPr lang="en-US" dirty="0" smtClean="0">
                <a:solidFill>
                  <a:srgbClr val="4F4F4F"/>
                </a:solidFill>
                <a:latin typeface="Century Gothic" pitchFamily="34" charset="0"/>
                <a:cs typeface="Century Gothic" pitchFamily="34" charset="0"/>
              </a:rPr>
              <a:t>Case Study – QAD On Demand</a:t>
            </a:r>
          </a:p>
          <a:p>
            <a:endParaRPr lang="en-US" dirty="0" smtClean="0">
              <a:solidFill>
                <a:srgbClr val="4F4F4F"/>
              </a:solidFill>
              <a:latin typeface="Century Gothic" pitchFamily="34" charset="0"/>
              <a:cs typeface="Century Gothic" pitchFamily="34" charset="0"/>
            </a:endParaRPr>
          </a:p>
          <a:p>
            <a:endParaRPr lang="en-US" dirty="0" smtClean="0">
              <a:solidFill>
                <a:srgbClr val="4F4F4F"/>
              </a:solidFill>
              <a:latin typeface="Century Gothic" pitchFamily="34" charset="0"/>
              <a:cs typeface="Century Gothic" pitchFamily="34" charset="0"/>
            </a:endParaRPr>
          </a:p>
        </p:txBody>
      </p:sp>
      <p:sp>
        <p:nvSpPr>
          <p:cNvPr id="10243" name="Title 1"/>
          <p:cNvSpPr>
            <a:spLocks noGrp="1"/>
          </p:cNvSpPr>
          <p:nvPr>
            <p:ph type="title"/>
          </p:nvPr>
        </p:nvSpPr>
        <p:spPr>
          <a:xfrm>
            <a:off x="457200" y="608013"/>
            <a:ext cx="8229600" cy="708025"/>
          </a:xfrm>
        </p:spPr>
        <p:txBody>
          <a:bodyPr/>
          <a:lstStyle/>
          <a:p>
            <a:r>
              <a:rPr lang="en-US" smtClean="0">
                <a:solidFill>
                  <a:srgbClr val="4F4F4F"/>
                </a:solidFill>
                <a:latin typeface="Century Gothic" pitchFamily="34" charset="0"/>
                <a:cs typeface="Century Gothic" pitchFamily="34" charset="0"/>
              </a:rPr>
              <a:t>Agenda</a:t>
            </a:r>
          </a:p>
        </p:txBody>
      </p:sp>
      <p:sp>
        <p:nvSpPr>
          <p:cNvPr id="10244" name="Text Placeholder 4"/>
          <p:cNvSpPr>
            <a:spLocks noGrp="1"/>
          </p:cNvSpPr>
          <p:nvPr>
            <p:ph type="body" sz="quarter" idx="11"/>
          </p:nvPr>
        </p:nvSpPr>
        <p:spPr/>
        <p:txBody>
          <a:bodyPr/>
          <a:lstStyle/>
          <a:p>
            <a:r>
              <a:rPr lang="en-US" dirty="0" smtClean="0"/>
              <a:t>Managing and Monitoring QAD Systems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F268ED-DF2C-4D95-AAF9-17A72167F38D}" type="slidenum">
              <a:rPr lang="en-US">
                <a:latin typeface="Century Gothic" pitchFamily="34" charset="0"/>
                <a:ea typeface="Century Gothic" pitchFamily="34" charset="0"/>
                <a:cs typeface="Century Gothic" pitchFamily="34" charset="0"/>
              </a:rPr>
              <a:pPr fontAlgn="base">
                <a:spcBef>
                  <a:spcPct val="0"/>
                </a:spcBef>
                <a:spcAft>
                  <a:spcPct val="0"/>
                </a:spcAft>
              </a:pPr>
              <a:t>30</a:t>
            </a:fld>
            <a:endParaRPr lang="en-US">
              <a:latin typeface="Century Gothic" pitchFamily="34" charset="0"/>
              <a:ea typeface="Century Gothic" pitchFamily="34" charset="0"/>
              <a:cs typeface="Century Gothic" pitchFamily="34" charset="0"/>
            </a:endParaRPr>
          </a:p>
        </p:txBody>
      </p:sp>
      <p:graphicFrame>
        <p:nvGraphicFramePr>
          <p:cNvPr id="11" name="Content Placeholder 10"/>
          <p:cNvGraphicFramePr>
            <a:graphicFrameLocks noGrp="1"/>
          </p:cNvGraphicFramePr>
          <p:nvPr>
            <p:ph idx="1"/>
          </p:nvPr>
        </p:nvGraphicFramePr>
        <p:xfrm>
          <a:off x="457200" y="1316038"/>
          <a:ext cx="8229600"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6" name="Title 7"/>
          <p:cNvSpPr>
            <a:spLocks noGrp="1"/>
          </p:cNvSpPr>
          <p:nvPr>
            <p:ph type="title"/>
          </p:nvPr>
        </p:nvSpPr>
        <p:spPr>
          <a:xfrm>
            <a:off x="457200" y="608013"/>
            <a:ext cx="8229600" cy="708025"/>
          </a:xfrm>
        </p:spPr>
        <p:txBody>
          <a:bodyPr/>
          <a:lstStyle/>
          <a:p>
            <a:r>
              <a:rPr lang="en-US" dirty="0" smtClean="0">
                <a:solidFill>
                  <a:srgbClr val="4F4F4F"/>
                </a:solidFill>
                <a:latin typeface="Century Gothic" pitchFamily="34" charset="0"/>
                <a:cs typeface="Century Gothic" pitchFamily="34" charset="0"/>
              </a:rPr>
              <a:t>Availability</a:t>
            </a:r>
          </a:p>
        </p:txBody>
      </p:sp>
      <p:sp>
        <p:nvSpPr>
          <p:cNvPr id="44037" name="Text Placeholder 9"/>
          <p:cNvSpPr>
            <a:spLocks noGrp="1"/>
          </p:cNvSpPr>
          <p:nvPr>
            <p:ph type="body" sz="quarter" idx="11"/>
          </p:nvPr>
        </p:nvSpPr>
        <p:spPr/>
        <p:txBody>
          <a:bodyPr/>
          <a:lstStyle/>
          <a:p>
            <a:r>
              <a:rPr lang="en-US" dirty="0" smtClean="0">
                <a:latin typeface="Century Gothic" pitchFamily="34" charset="0"/>
                <a:cs typeface="Century Gothic" pitchFamily="34" charset="0"/>
              </a:rPr>
              <a:t>QAD Monitoring Framework</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31</a:t>
            </a:fld>
            <a:endParaRPr lang="en-US" dirty="0"/>
          </a:p>
        </p:txBody>
      </p:sp>
      <p:sp>
        <p:nvSpPr>
          <p:cNvPr id="4" name="Title 3"/>
          <p:cNvSpPr>
            <a:spLocks noGrp="1"/>
          </p:cNvSpPr>
          <p:nvPr>
            <p:ph type="title"/>
          </p:nvPr>
        </p:nvSpPr>
        <p:spPr/>
        <p:txBody>
          <a:bodyPr/>
          <a:lstStyle/>
          <a:p>
            <a:r>
              <a:rPr lang="en-US" dirty="0" smtClean="0"/>
              <a:t>Availability</a:t>
            </a:r>
            <a:endParaRPr lang="en-US" dirty="0"/>
          </a:p>
        </p:txBody>
      </p:sp>
      <p:sp>
        <p:nvSpPr>
          <p:cNvPr id="5" name="Text Placeholder 4"/>
          <p:cNvSpPr>
            <a:spLocks noGrp="1"/>
          </p:cNvSpPr>
          <p:nvPr>
            <p:ph type="body" sz="quarter" idx="11"/>
          </p:nvPr>
        </p:nvSpPr>
        <p:spPr/>
        <p:txBody>
          <a:bodyPr/>
          <a:lstStyle/>
          <a:p>
            <a:r>
              <a:rPr lang="en-US" dirty="0" smtClean="0"/>
              <a:t>QAD Monitoring Framework</a:t>
            </a:r>
          </a:p>
        </p:txBody>
      </p:sp>
      <p:sp>
        <p:nvSpPr>
          <p:cNvPr id="6" name="Content Placeholder 5"/>
          <p:cNvSpPr>
            <a:spLocks noGrp="1"/>
          </p:cNvSpPr>
          <p:nvPr>
            <p:ph idx="1"/>
          </p:nvPr>
        </p:nvSpPr>
        <p:spPr/>
        <p:txBody>
          <a:bodyPr/>
          <a:lstStyle/>
          <a:p>
            <a:r>
              <a:rPr lang="en-US" dirty="0" smtClean="0"/>
              <a:t>QAD Monitoring will be available to customers who </a:t>
            </a:r>
          </a:p>
          <a:p>
            <a:pPr lvl="1"/>
            <a:r>
              <a:rPr lang="en-US" dirty="0" smtClean="0"/>
              <a:t>Are on current QAD Maintenance</a:t>
            </a:r>
          </a:p>
          <a:p>
            <a:pPr lvl="1"/>
            <a:r>
              <a:rPr lang="en-US" dirty="0" smtClean="0"/>
              <a:t>Invest in a technical Q-Scan</a:t>
            </a:r>
          </a:p>
          <a:p>
            <a:pPr lvl="2"/>
            <a:r>
              <a:rPr lang="en-US" dirty="0" smtClean="0"/>
              <a:t>QAD Global Services engagement </a:t>
            </a:r>
          </a:p>
          <a:p>
            <a:pPr lvl="2"/>
            <a:r>
              <a:rPr lang="en-US" dirty="0" smtClean="0"/>
              <a:t>Establish baseline system health</a:t>
            </a:r>
          </a:p>
          <a:p>
            <a:pPr lvl="2"/>
            <a:r>
              <a:rPr lang="en-US" dirty="0" smtClean="0"/>
              <a:t>Tailor QAD Monitoring to their needs</a:t>
            </a:r>
          </a:p>
          <a:p>
            <a:pPr lvl="2"/>
            <a:r>
              <a:rPr lang="en-US" dirty="0" smtClean="0"/>
              <a:t>Training</a:t>
            </a:r>
          </a:p>
          <a:p>
            <a:endParaRPr lang="en-GB" dirty="0"/>
          </a:p>
        </p:txBody>
      </p:sp>
    </p:spTree>
    <p:extLst>
      <p:ext uri="{BB962C8B-B14F-4D97-AF65-F5344CB8AC3E}">
        <p14:creationId xmlns:p14="http://schemas.microsoft.com/office/powerpoint/2010/main" xmlns="" val="227081754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2"/>
          <p:cNvSpPr>
            <a:spLocks noGrp="1"/>
          </p:cNvSpPr>
          <p:nvPr>
            <p:ph type="sldNum"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CE2394-916D-4655-B7D5-B7266838208D}" type="slidenum">
              <a:rPr lang="en-US">
                <a:latin typeface="Century Gothic" pitchFamily="34" charset="0"/>
                <a:ea typeface="Century Gothic" pitchFamily="34" charset="0"/>
                <a:cs typeface="Century Gothic" pitchFamily="34" charset="0"/>
              </a:rPr>
              <a:pPr fontAlgn="base">
                <a:spcBef>
                  <a:spcPct val="0"/>
                </a:spcBef>
                <a:spcAft>
                  <a:spcPct val="0"/>
                </a:spcAft>
              </a:pPr>
              <a:t>32</a:t>
            </a:fld>
            <a:endParaRPr lang="en-US">
              <a:latin typeface="Century Gothic" pitchFamily="34" charset="0"/>
              <a:ea typeface="Century Gothic" pitchFamily="34" charset="0"/>
              <a:cs typeface="Century Gothic" pitchFamily="34" charset="0"/>
            </a:endParaRPr>
          </a:p>
        </p:txBody>
      </p:sp>
      <p:sp>
        <p:nvSpPr>
          <p:cNvPr id="1029" name="Title 9"/>
          <p:cNvSpPr>
            <a:spLocks noGrp="1"/>
          </p:cNvSpPr>
          <p:nvPr>
            <p:ph type="title"/>
          </p:nvPr>
        </p:nvSpPr>
        <p:spPr>
          <a:xfrm>
            <a:off x="457200" y="141288"/>
            <a:ext cx="8229600" cy="717550"/>
          </a:xfrm>
        </p:spPr>
        <p:txBody>
          <a:bodyPr/>
          <a:lstStyle/>
          <a:p>
            <a:r>
              <a:rPr lang="nl-NL" smtClean="0">
                <a:solidFill>
                  <a:srgbClr val="4F4F4F"/>
                </a:solidFill>
                <a:latin typeface="Century Gothic" pitchFamily="34" charset="0"/>
                <a:cs typeface="Century Gothic" pitchFamily="34" charset="0"/>
              </a:rPr>
              <a:t>QAD Monitoring Contacts</a:t>
            </a:r>
            <a:endParaRPr lang="en-US" smtClean="0">
              <a:solidFill>
                <a:srgbClr val="4F4F4F"/>
              </a:solidFill>
              <a:latin typeface="Century Gothic" pitchFamily="34" charset="0"/>
              <a:cs typeface="Century Gothic" pitchFamily="34" charset="0"/>
            </a:endParaRPr>
          </a:p>
        </p:txBody>
      </p:sp>
      <p:sp>
        <p:nvSpPr>
          <p:cNvPr id="1030" name="Rectangle 7"/>
          <p:cNvSpPr>
            <a:spLocks noChangeArrowheads="1"/>
          </p:cNvSpPr>
          <p:nvPr/>
        </p:nvSpPr>
        <p:spPr bwMode="auto">
          <a:xfrm>
            <a:off x="0" y="4978400"/>
            <a:ext cx="7939314" cy="2031325"/>
          </a:xfrm>
          <a:prstGeom prst="rect">
            <a:avLst/>
          </a:prstGeom>
          <a:noFill/>
          <a:ln w="9525">
            <a:noFill/>
            <a:miter lim="800000"/>
            <a:headEnd/>
            <a:tailEnd/>
          </a:ln>
        </p:spPr>
        <p:txBody>
          <a:bodyPr wrap="square">
            <a:spAutoFit/>
          </a:bodyPr>
          <a:lstStyle/>
          <a:p>
            <a:pPr marL="0" lvl="1"/>
            <a:r>
              <a:rPr lang="en-IE" dirty="0">
                <a:latin typeface="Century Gothic" pitchFamily="34" charset="0"/>
              </a:rPr>
              <a:t>Tony Winter (QAD CTO) 				</a:t>
            </a:r>
            <a:r>
              <a:rPr lang="en-IE" dirty="0" smtClean="0">
                <a:latin typeface="Century Gothic" pitchFamily="34" charset="0"/>
              </a:rPr>
              <a:t>                          </a:t>
            </a:r>
            <a:r>
              <a:rPr lang="en-IE" dirty="0" smtClean="0">
                <a:latin typeface="Century Gothic" pitchFamily="34" charset="0"/>
                <a:hlinkClick r:id="rId4"/>
              </a:rPr>
              <a:t>tww@qad.com</a:t>
            </a:r>
            <a:endParaRPr lang="en-IE" sz="500" dirty="0">
              <a:latin typeface="Century Gothic" pitchFamily="34" charset="0"/>
            </a:endParaRPr>
          </a:p>
          <a:p>
            <a:pPr marL="0" lvl="1"/>
            <a:r>
              <a:rPr lang="en-IE" dirty="0">
                <a:latin typeface="Century Gothic" pitchFamily="34" charset="0"/>
              </a:rPr>
              <a:t>Paul Newton (Project Manager) 			</a:t>
            </a:r>
            <a:r>
              <a:rPr lang="en-IE" dirty="0" smtClean="0">
                <a:latin typeface="Century Gothic" pitchFamily="34" charset="0"/>
              </a:rPr>
              <a:t>                   </a:t>
            </a:r>
            <a:r>
              <a:rPr lang="en-IE" dirty="0" smtClean="0">
                <a:latin typeface="Century Gothic" pitchFamily="34" charset="0"/>
                <a:hlinkClick r:id="rId5"/>
              </a:rPr>
              <a:t>pln@qad.com</a:t>
            </a:r>
            <a:r>
              <a:rPr lang="en-IE" dirty="0" smtClean="0">
                <a:latin typeface="Century Gothic" pitchFamily="34" charset="0"/>
              </a:rPr>
              <a:t> </a:t>
            </a:r>
            <a:endParaRPr lang="en-IE" dirty="0">
              <a:latin typeface="Century Gothic" pitchFamily="34" charset="0"/>
            </a:endParaRPr>
          </a:p>
          <a:p>
            <a:pPr marL="0" lvl="1"/>
            <a:r>
              <a:rPr lang="en-IE" dirty="0">
                <a:latin typeface="Century Gothic" pitchFamily="34" charset="0"/>
              </a:rPr>
              <a:t>Derek Bradley (Architect/Consultant) 	</a:t>
            </a:r>
            <a:r>
              <a:rPr lang="en-IE" dirty="0" smtClean="0">
                <a:latin typeface="Century Gothic" pitchFamily="34" charset="0"/>
              </a:rPr>
              <a:t>                   </a:t>
            </a:r>
            <a:r>
              <a:rPr lang="en-IE" dirty="0" smtClean="0">
                <a:latin typeface="Century Gothic" pitchFamily="34" charset="0"/>
                <a:hlinkClick r:id="rId6"/>
              </a:rPr>
              <a:t>dbb@qad.com</a:t>
            </a:r>
            <a:endParaRPr lang="en-IE" dirty="0">
              <a:latin typeface="Century Gothic" pitchFamily="34" charset="0"/>
            </a:endParaRPr>
          </a:p>
          <a:p>
            <a:pPr marL="0" lvl="1"/>
            <a:r>
              <a:rPr lang="en-IE" dirty="0">
                <a:latin typeface="Century Gothic" pitchFamily="34" charset="0"/>
              </a:rPr>
              <a:t>Don Springer (RF Product Manager) 	       </a:t>
            </a:r>
            <a:r>
              <a:rPr lang="en-IE" dirty="0" smtClean="0">
                <a:latin typeface="Century Gothic" pitchFamily="34" charset="0"/>
              </a:rPr>
              <a:t>                   </a:t>
            </a:r>
            <a:r>
              <a:rPr lang="en-IE" dirty="0" smtClean="0">
                <a:latin typeface="Century Gothic" pitchFamily="34" charset="0"/>
                <a:hlinkClick r:id="rId7"/>
              </a:rPr>
              <a:t>wds@qad.com</a:t>
            </a:r>
            <a:endParaRPr lang="en-IE" dirty="0" smtClean="0">
              <a:latin typeface="Century Gothic" pitchFamily="34" charset="0"/>
            </a:endParaRPr>
          </a:p>
          <a:p>
            <a:pPr marL="0" lvl="1"/>
            <a:r>
              <a:rPr lang="en-IE" dirty="0" smtClean="0">
                <a:latin typeface="Century Gothic" pitchFamily="34" charset="0"/>
              </a:rPr>
              <a:t>Brett </a:t>
            </a:r>
            <a:r>
              <a:rPr lang="en-IE" dirty="0" err="1" smtClean="0">
                <a:latin typeface="Century Gothic" pitchFamily="34" charset="0"/>
              </a:rPr>
              <a:t>Baumeister</a:t>
            </a:r>
            <a:r>
              <a:rPr lang="en-IE" dirty="0" smtClean="0">
                <a:latin typeface="Century Gothic" pitchFamily="34" charset="0"/>
              </a:rPr>
              <a:t> (</a:t>
            </a:r>
            <a:r>
              <a:rPr lang="en-IE" dirty="0" err="1" smtClean="0">
                <a:latin typeface="Century Gothic" pitchFamily="34" charset="0"/>
              </a:rPr>
              <a:t>PreSales</a:t>
            </a:r>
            <a:r>
              <a:rPr lang="en-IE" dirty="0" smtClean="0">
                <a:latin typeface="Century Gothic" pitchFamily="34" charset="0"/>
              </a:rPr>
              <a:t> Technical Consultant )      </a:t>
            </a:r>
            <a:r>
              <a:rPr lang="en-IE" dirty="0" smtClean="0">
                <a:latin typeface="Century Gothic" pitchFamily="34" charset="0"/>
                <a:hlinkClick r:id="rId8"/>
              </a:rPr>
              <a:t>bbv@qad.com</a:t>
            </a:r>
            <a:endParaRPr lang="en-IE" dirty="0">
              <a:latin typeface="Century Gothic" pitchFamily="34" charset="0"/>
            </a:endParaRPr>
          </a:p>
          <a:p>
            <a:pPr marL="0" lvl="1"/>
            <a:endParaRPr lang="en-IE" dirty="0">
              <a:latin typeface="Century Gothic" pitchFamily="34" charset="0"/>
            </a:endParaRPr>
          </a:p>
          <a:p>
            <a:pPr marL="0" lvl="1"/>
            <a:endParaRPr lang="en-IE" dirty="0">
              <a:latin typeface="Century Gothic" pitchFamily="34" charset="0"/>
            </a:endParaRPr>
          </a:p>
        </p:txBody>
      </p:sp>
      <p:graphicFrame>
        <p:nvGraphicFramePr>
          <p:cNvPr id="1026" name="Object 41"/>
          <p:cNvGraphicFramePr>
            <a:graphicFrameLocks noChangeAspect="1"/>
          </p:cNvGraphicFramePr>
          <p:nvPr/>
        </p:nvGraphicFramePr>
        <p:xfrm>
          <a:off x="3573463" y="1033463"/>
          <a:ext cx="2857433" cy="3698194"/>
        </p:xfrm>
        <a:graphic>
          <a:graphicData uri="http://schemas.openxmlformats.org/presentationml/2006/ole">
            <p:oleObj spid="_x0000_s1026" name="Acrobat Document" r:id="rId9" imgW="5829300" imgH="7543800" progId="AcroExch.Document.7">
              <p:embed/>
            </p:oleObj>
          </a:graphicData>
        </a:graphic>
      </p:graphicFrame>
      <p:pic>
        <p:nvPicPr>
          <p:cNvPr id="1031" name="Picture 2" descr="http://blog.lib.umn.edu/isss/isss/question-mark1a.jpg"/>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6286500" y="1382258"/>
            <a:ext cx="2857500" cy="3929969"/>
          </a:xfrm>
          <a:prstGeom prst="rect">
            <a:avLst/>
          </a:prstGeom>
          <a:noFill/>
          <a:ln w="9525">
            <a:noFill/>
            <a:miter lim="800000"/>
            <a:headEnd/>
            <a:tailEnd/>
          </a:ln>
        </p:spPr>
      </p:pic>
      <p:graphicFrame>
        <p:nvGraphicFramePr>
          <p:cNvPr id="1027" name="Object 42"/>
          <p:cNvGraphicFramePr>
            <a:graphicFrameLocks noChangeAspect="1"/>
          </p:cNvGraphicFramePr>
          <p:nvPr/>
        </p:nvGraphicFramePr>
        <p:xfrm>
          <a:off x="282575" y="1033463"/>
          <a:ext cx="2857433" cy="3698194"/>
        </p:xfrm>
        <a:graphic>
          <a:graphicData uri="http://schemas.openxmlformats.org/presentationml/2006/ole">
            <p:oleObj spid="_x0000_s1027" name="Acrobat Document" r:id="rId11" imgW="5829300" imgH="7543800" progId="AcroExch.Document.7">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endParaRPr lang="en-GB" sz="4000" dirty="0" smtClean="0"/>
          </a:p>
          <a:p>
            <a:pPr algn="ctr">
              <a:lnSpc>
                <a:spcPct val="150000"/>
              </a:lnSpc>
              <a:buNone/>
            </a:pPr>
            <a:r>
              <a:rPr lang="en-GB" sz="4000" dirty="0" smtClean="0">
                <a:hlinkClick r:id="rId3"/>
              </a:rPr>
              <a:t>www.qad.com</a:t>
            </a:r>
            <a:endParaRPr lang="en-GB" sz="4000" dirty="0" smtClean="0"/>
          </a:p>
          <a:p>
            <a:pPr algn="ctr">
              <a:lnSpc>
                <a:spcPct val="150000"/>
              </a:lnSpc>
              <a:buNone/>
            </a:pPr>
            <a:r>
              <a:rPr lang="en-GB" sz="2000" dirty="0" smtClean="0"/>
              <a:t>© QAD Inc</a:t>
            </a:r>
            <a:endParaRPr lang="en-GB" sz="2000" dirty="0"/>
          </a:p>
        </p:txBody>
      </p:sp>
      <p:sp>
        <p:nvSpPr>
          <p:cNvPr id="4" name="Title 3"/>
          <p:cNvSpPr>
            <a:spLocks noGrp="1"/>
          </p:cNvSpPr>
          <p:nvPr>
            <p:ph type="title"/>
          </p:nvPr>
        </p:nvSpPr>
        <p:spPr/>
        <p:txBody>
          <a:bodyPr/>
          <a:lstStyle/>
          <a:p>
            <a:endParaRPr lang="en-GB" dirty="0"/>
          </a:p>
        </p:txBody>
      </p:sp>
      <p:sp>
        <p:nvSpPr>
          <p:cNvPr id="6" name="Text Placeholder 5"/>
          <p:cNvSpPr>
            <a:spLocks noGrp="1"/>
          </p:cNvSpPr>
          <p:nvPr>
            <p:ph type="body"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295FD85-0E9A-9A4B-AEA4-CF6493BFD0E6}" type="slidenum">
              <a:rPr lang="en-US" smtClean="0"/>
              <a:pPr/>
              <a:t>33</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853440"/>
            <a:ext cx="8229600" cy="5463223"/>
          </a:xfrm>
        </p:spPr>
        <p:txBody>
          <a:bodyPr rtlCol="0">
            <a:normAutofit/>
          </a:bodyPr>
          <a:lstStyle/>
          <a:p>
            <a:pPr indent="6350" fontAlgn="auto">
              <a:spcAft>
                <a:spcPts val="0"/>
              </a:spcAft>
              <a:buClr>
                <a:schemeClr val="accent6"/>
              </a:buClr>
              <a:buFont typeface="Arial"/>
              <a:buNone/>
              <a:defRPr/>
            </a:pPr>
            <a:r>
              <a:rPr lang="en-US" sz="4000" dirty="0" smtClean="0">
                <a:ea typeface="+mn-ea"/>
              </a:rPr>
              <a:t>Forrester Research has reported that among companies with revenue &gt; $100 billion, nearly 85% reported </a:t>
            </a:r>
            <a:r>
              <a:rPr lang="en-US" sz="4000" b="1" dirty="0" smtClean="0">
                <a:ea typeface="+mn-ea"/>
              </a:rPr>
              <a:t>significant application performance degradation</a:t>
            </a:r>
          </a:p>
          <a:p>
            <a:pPr algn="r" fontAlgn="auto">
              <a:spcAft>
                <a:spcPts val="0"/>
              </a:spcAft>
              <a:buClr>
                <a:schemeClr val="accent6"/>
              </a:buClr>
              <a:buFont typeface="Arial"/>
              <a:buNone/>
              <a:defRPr/>
            </a:pPr>
            <a:r>
              <a:rPr lang="en-US" sz="2200" dirty="0" smtClean="0">
                <a:ea typeface="+mn-ea"/>
              </a:rPr>
              <a:t>Best Practices in Problem Management</a:t>
            </a:r>
          </a:p>
          <a:p>
            <a:pPr fontAlgn="auto">
              <a:spcAft>
                <a:spcPts val="0"/>
              </a:spcAft>
              <a:buClr>
                <a:schemeClr val="accent6"/>
              </a:buClr>
              <a:buFont typeface="Arial"/>
              <a:buChar char="•"/>
              <a:defRPr/>
            </a:pPr>
            <a:endParaRPr lang="en-US" dirty="0" smtClean="0">
              <a:ea typeface="+mn-ea"/>
            </a:endParaRPr>
          </a:p>
          <a:p>
            <a:pPr fontAlgn="auto">
              <a:spcAft>
                <a:spcPts val="0"/>
              </a:spcAft>
              <a:buClr>
                <a:schemeClr val="accent6"/>
              </a:buClr>
              <a:buFont typeface="Arial"/>
              <a:buChar char="•"/>
              <a:defRPr/>
            </a:pPr>
            <a:endParaRPr lang="en-US" dirty="0">
              <a:ea typeface="+mn-ea"/>
            </a:endParaRPr>
          </a:p>
        </p:txBody>
      </p:sp>
      <p:sp>
        <p:nvSpPr>
          <p:cNvPr id="12291" name="Text Placeholder 3"/>
          <p:cNvSpPr>
            <a:spLocks noGrp="1"/>
          </p:cNvSpPr>
          <p:nvPr>
            <p:ph type="body" sz="quarter" idx="11"/>
          </p:nvPr>
        </p:nvSpPr>
        <p:spPr/>
        <p:txBody>
          <a:bodyPr/>
          <a:lstStyle/>
          <a:p>
            <a:r>
              <a:rPr lang="en-US" dirty="0" smtClean="0">
                <a:latin typeface="Century Gothic" pitchFamily="34" charset="0"/>
                <a:cs typeface="Century Gothic" pitchFamily="34" charset="0"/>
              </a:rPr>
              <a:t>Application Performance Considerations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316038"/>
            <a:ext cx="8229600" cy="5000625"/>
          </a:xfrm>
        </p:spPr>
        <p:txBody>
          <a:bodyPr rtlCol="0">
            <a:normAutofit/>
          </a:bodyPr>
          <a:lstStyle/>
          <a:p>
            <a:pPr marL="0" indent="0" fontAlgn="auto">
              <a:spcAft>
                <a:spcPts val="0"/>
              </a:spcAft>
              <a:buClr>
                <a:schemeClr val="accent6"/>
              </a:buClr>
              <a:buFont typeface="Arial"/>
              <a:buNone/>
              <a:defRPr/>
            </a:pPr>
            <a:r>
              <a:rPr lang="en-US" sz="4800" dirty="0" smtClean="0">
                <a:ea typeface="+mn-ea"/>
              </a:rPr>
              <a:t>Nearly 85% of applications are </a:t>
            </a:r>
            <a:r>
              <a:rPr lang="en-US" sz="4800" b="1" dirty="0" smtClean="0">
                <a:ea typeface="+mn-ea"/>
              </a:rPr>
              <a:t>failing to meet and sustain their performance requirements </a:t>
            </a:r>
            <a:r>
              <a:rPr lang="en-US" sz="4800" dirty="0" smtClean="0">
                <a:ea typeface="+mn-ea"/>
              </a:rPr>
              <a:t>over time and under increasing load</a:t>
            </a:r>
          </a:p>
          <a:p>
            <a:pPr fontAlgn="auto">
              <a:spcAft>
                <a:spcPts val="0"/>
              </a:spcAft>
              <a:buClr>
                <a:schemeClr val="accent6"/>
              </a:buClr>
              <a:buFont typeface="Arial"/>
              <a:buChar char="•"/>
              <a:defRPr/>
            </a:pPr>
            <a:endParaRPr lang="en-US" dirty="0">
              <a:ea typeface="+mn-ea"/>
            </a:endParaRPr>
          </a:p>
        </p:txBody>
      </p:sp>
      <p:sp>
        <p:nvSpPr>
          <p:cNvPr id="13315" name="Text Placeholder 4"/>
          <p:cNvSpPr>
            <a:spLocks noGrp="1"/>
          </p:cNvSpPr>
          <p:nvPr>
            <p:ph type="body" sz="quarter" idx="11"/>
          </p:nvPr>
        </p:nvSpPr>
        <p:spPr/>
        <p:txBody>
          <a:bodyPr/>
          <a:lstStyle/>
          <a:p>
            <a:r>
              <a:rPr lang="en-US" dirty="0" smtClean="0">
                <a:latin typeface="Century Gothic" pitchFamily="34" charset="0"/>
                <a:cs typeface="Century Gothic" pitchFamily="34" charset="0"/>
              </a:rPr>
              <a:t>Application Performance Considerations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j0433180.jpg"/>
          <p:cNvPicPr>
            <a:picLocks noChangeAspect="1"/>
          </p:cNvPicPr>
          <p:nvPr/>
        </p:nvPicPr>
        <p:blipFill>
          <a:blip r:embed="rId3" cstate="print">
            <a:duotone>
              <a:schemeClr val="bg2">
                <a:shade val="45000"/>
                <a:satMod val="135000"/>
              </a:schemeClr>
              <a:prstClr val="white"/>
            </a:duotone>
          </a:blip>
          <a:stretch>
            <a:fillRect/>
          </a:stretch>
        </p:blipFill>
        <p:spPr>
          <a:xfrm>
            <a:off x="0" y="-1"/>
            <a:ext cx="9144000" cy="6460959"/>
          </a:xfrm>
          <a:prstGeom prst="rect">
            <a:avLst/>
          </a:prstGeom>
        </p:spPr>
      </p:pic>
      <p:sp>
        <p:nvSpPr>
          <p:cNvPr id="11267" name="Title 4"/>
          <p:cNvSpPr>
            <a:spLocks noGrp="1"/>
          </p:cNvSpPr>
          <p:nvPr>
            <p:ph type="title"/>
          </p:nvPr>
        </p:nvSpPr>
        <p:spPr/>
        <p:txBody>
          <a:bodyPr/>
          <a:lstStyle/>
          <a:p>
            <a:r>
              <a:rPr lang="en-US" smtClean="0">
                <a:solidFill>
                  <a:srgbClr val="4F4F4F"/>
                </a:solidFill>
                <a:latin typeface="Century Gothic" pitchFamily="34" charset="0"/>
                <a:cs typeface="Century Gothic" pitchFamily="34" charset="0"/>
              </a:rPr>
              <a:t>The Impact of Poor Performance</a:t>
            </a:r>
          </a:p>
        </p:txBody>
      </p:sp>
      <p:sp>
        <p:nvSpPr>
          <p:cNvPr id="11268" name="Text Placeholder 6"/>
          <p:cNvSpPr>
            <a:spLocks noGrp="1"/>
          </p:cNvSpPr>
          <p:nvPr>
            <p:ph type="body" sz="quarter" idx="13"/>
          </p:nvPr>
        </p:nvSpPr>
        <p:spPr/>
        <p:txBody>
          <a:bodyPr/>
          <a:lstStyle/>
          <a:p>
            <a:r>
              <a:rPr lang="en-US" dirty="0" smtClean="0">
                <a:latin typeface="Century Gothic" pitchFamily="34" charset="0"/>
                <a:cs typeface="Century Gothic" pitchFamily="34" charset="0"/>
              </a:rPr>
              <a:t>Systems Management for Effective QAD Operations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Content Placeholder 5"/>
          <p:cNvSpPr>
            <a:spLocks noGrp="1"/>
          </p:cNvSpPr>
          <p:nvPr>
            <p:ph idx="1"/>
          </p:nvPr>
        </p:nvSpPr>
        <p:spPr>
          <a:xfrm>
            <a:off x="457200" y="1316038"/>
            <a:ext cx="8229600" cy="5000625"/>
          </a:xfrm>
        </p:spPr>
        <p:txBody>
          <a:bodyPr/>
          <a:lstStyle/>
          <a:p>
            <a:r>
              <a:rPr lang="en-US" dirty="0" smtClean="0">
                <a:solidFill>
                  <a:srgbClr val="4F4F4F"/>
                </a:solidFill>
                <a:latin typeface="Century Gothic" pitchFamily="34" charset="0"/>
                <a:cs typeface="Century Gothic" pitchFamily="34" charset="0"/>
              </a:rPr>
              <a:t>Lost productivity</a:t>
            </a:r>
          </a:p>
          <a:p>
            <a:r>
              <a:rPr lang="en-US" dirty="0" smtClean="0">
                <a:solidFill>
                  <a:srgbClr val="4F4F4F"/>
                </a:solidFill>
                <a:latin typeface="Century Gothic" pitchFamily="34" charset="0"/>
                <a:cs typeface="Century Gothic" pitchFamily="34" charset="0"/>
              </a:rPr>
              <a:t>Lost revenue</a:t>
            </a:r>
          </a:p>
          <a:p>
            <a:r>
              <a:rPr lang="en-US" dirty="0" smtClean="0">
                <a:solidFill>
                  <a:srgbClr val="4F4F4F"/>
                </a:solidFill>
                <a:latin typeface="Century Gothic" pitchFamily="34" charset="0"/>
                <a:cs typeface="Century Gothic" pitchFamily="34" charset="0"/>
              </a:rPr>
              <a:t>Low morale</a:t>
            </a:r>
          </a:p>
          <a:p>
            <a:r>
              <a:rPr lang="en-US" dirty="0" smtClean="0">
                <a:solidFill>
                  <a:srgbClr val="4F4F4F"/>
                </a:solidFill>
                <a:latin typeface="Century Gothic" pitchFamily="34" charset="0"/>
                <a:cs typeface="Century Gothic" pitchFamily="34" charset="0"/>
              </a:rPr>
              <a:t>Financial penalties</a:t>
            </a:r>
          </a:p>
          <a:p>
            <a:r>
              <a:rPr lang="en-US" dirty="0" smtClean="0">
                <a:solidFill>
                  <a:srgbClr val="4F4F4F"/>
                </a:solidFill>
                <a:latin typeface="Century Gothic" pitchFamily="34" charset="0"/>
                <a:cs typeface="Century Gothic" pitchFamily="34" charset="0"/>
              </a:rPr>
              <a:t>Customer escalations</a:t>
            </a:r>
          </a:p>
          <a:p>
            <a:r>
              <a:rPr lang="en-US" b="1" dirty="0" smtClean="0">
                <a:solidFill>
                  <a:srgbClr val="4F4F4F"/>
                </a:solidFill>
                <a:latin typeface="Century Gothic" pitchFamily="34" charset="0"/>
                <a:cs typeface="Century Gothic" pitchFamily="34" charset="0"/>
              </a:rPr>
              <a:t>Lost confidence and credibility across your Enterprise</a:t>
            </a:r>
          </a:p>
          <a:p>
            <a:pPr lvl="1"/>
            <a:r>
              <a:rPr lang="en-US" dirty="0" smtClean="0">
                <a:solidFill>
                  <a:srgbClr val="4F4F4F"/>
                </a:solidFill>
                <a:latin typeface="Century Gothic" pitchFamily="34" charset="0"/>
                <a:cs typeface="Century Gothic" pitchFamily="34" charset="0"/>
              </a:rPr>
              <a:t>Customers/Suppliers</a:t>
            </a:r>
          </a:p>
          <a:p>
            <a:pPr lvl="1"/>
            <a:r>
              <a:rPr lang="en-US" dirty="0" smtClean="0">
                <a:solidFill>
                  <a:srgbClr val="4F4F4F"/>
                </a:solidFill>
                <a:latin typeface="Century Gothic" pitchFamily="34" charset="0"/>
                <a:cs typeface="Century Gothic" pitchFamily="34" charset="0"/>
              </a:rPr>
              <a:t>End Users</a:t>
            </a:r>
          </a:p>
        </p:txBody>
      </p:sp>
      <p:sp>
        <p:nvSpPr>
          <p:cNvPr id="14339" name="Title 4"/>
          <p:cNvSpPr>
            <a:spLocks noGrp="1"/>
          </p:cNvSpPr>
          <p:nvPr>
            <p:ph type="title"/>
          </p:nvPr>
        </p:nvSpPr>
        <p:spPr>
          <a:xfrm>
            <a:off x="457200" y="608013"/>
            <a:ext cx="8229600" cy="708025"/>
          </a:xfrm>
        </p:spPr>
        <p:txBody>
          <a:bodyPr/>
          <a:lstStyle/>
          <a:p>
            <a:r>
              <a:rPr lang="en-US" dirty="0" smtClean="0">
                <a:solidFill>
                  <a:srgbClr val="4F4F4F"/>
                </a:solidFill>
                <a:latin typeface="Century Gothic" pitchFamily="34" charset="0"/>
                <a:cs typeface="Century Gothic" pitchFamily="34" charset="0"/>
              </a:rPr>
              <a:t>How It Affects Your Business</a:t>
            </a:r>
          </a:p>
        </p:txBody>
      </p:sp>
      <p:sp>
        <p:nvSpPr>
          <p:cNvPr id="14340" name="Subtitle 6"/>
          <p:cNvSpPr>
            <a:spLocks noGrp="1"/>
          </p:cNvSpPr>
          <p:nvPr>
            <p:ph type="body" sz="quarter" idx="11"/>
          </p:nvPr>
        </p:nvSpPr>
        <p:spPr/>
        <p:txBody>
          <a:bodyPr/>
          <a:lstStyle/>
          <a:p>
            <a:r>
              <a:rPr lang="en-US" smtClean="0">
                <a:latin typeface="Century Gothic" pitchFamily="34" charset="0"/>
                <a:cs typeface="Century Gothic" pitchFamily="34" charset="0"/>
              </a:rPr>
              <a:t>Impact of Poor Performance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8</a:t>
            </a:fld>
            <a:endParaRPr lang="en-US" dirty="0"/>
          </a:p>
        </p:txBody>
      </p:sp>
      <p:sp>
        <p:nvSpPr>
          <p:cNvPr id="3" name="Content Placeholder 2"/>
          <p:cNvSpPr>
            <a:spLocks noGrp="1"/>
          </p:cNvSpPr>
          <p:nvPr>
            <p:ph idx="1"/>
          </p:nvPr>
        </p:nvSpPr>
        <p:spPr/>
        <p:txBody>
          <a:bodyPr>
            <a:normAutofit/>
          </a:bodyPr>
          <a:lstStyle/>
          <a:p>
            <a:r>
              <a:rPr lang="en-US" dirty="0" smtClean="0"/>
              <a:t>Keep the users and sponsors of the QAD software installation happy and productive</a:t>
            </a:r>
          </a:p>
          <a:p>
            <a:pPr lvl="1"/>
            <a:r>
              <a:rPr lang="en-US" dirty="0" smtClean="0"/>
              <a:t>Up and down the supply chain</a:t>
            </a:r>
          </a:p>
          <a:p>
            <a:r>
              <a:rPr lang="en-US" dirty="0" smtClean="0"/>
              <a:t>Reliability</a:t>
            </a:r>
          </a:p>
          <a:p>
            <a:r>
              <a:rPr lang="en-US" dirty="0" smtClean="0"/>
              <a:t>Performance</a:t>
            </a:r>
          </a:p>
          <a:p>
            <a:r>
              <a:rPr lang="en-US" dirty="0" smtClean="0"/>
              <a:t>Visibility</a:t>
            </a:r>
          </a:p>
          <a:p>
            <a:r>
              <a:rPr lang="en-US" dirty="0" smtClean="0"/>
              <a:t>Reporting</a:t>
            </a:r>
          </a:p>
          <a:p>
            <a:endParaRPr lang="en-US" dirty="0" smtClean="0"/>
          </a:p>
          <a:p>
            <a:endParaRPr lang="en-US" dirty="0" smtClean="0"/>
          </a:p>
          <a:p>
            <a:endParaRPr lang="en-US" dirty="0" smtClean="0"/>
          </a:p>
          <a:p>
            <a:endParaRPr lang="en-US" dirty="0" smtClean="0"/>
          </a:p>
        </p:txBody>
      </p:sp>
      <p:sp>
        <p:nvSpPr>
          <p:cNvPr id="4" name="Title 3"/>
          <p:cNvSpPr>
            <a:spLocks noGrp="1"/>
          </p:cNvSpPr>
          <p:nvPr>
            <p:ph type="title"/>
          </p:nvPr>
        </p:nvSpPr>
        <p:spPr/>
        <p:txBody>
          <a:bodyPr/>
          <a:lstStyle/>
          <a:p>
            <a:r>
              <a:rPr lang="en-US" dirty="0" smtClean="0"/>
              <a:t>Best Practice Targets</a:t>
            </a:r>
            <a:endParaRPr lang="en-US" dirty="0"/>
          </a:p>
        </p:txBody>
      </p:sp>
      <p:sp>
        <p:nvSpPr>
          <p:cNvPr id="5" name="Text Placeholder 4"/>
          <p:cNvSpPr>
            <a:spLocks noGrp="1"/>
          </p:cNvSpPr>
          <p:nvPr>
            <p:ph type="body" sz="quarter" idx="11"/>
          </p:nvPr>
        </p:nvSpPr>
        <p:spPr/>
        <p:txBody>
          <a:bodyPr/>
          <a:lstStyle/>
          <a:p>
            <a:r>
              <a:rPr lang="en-US" dirty="0" smtClean="0"/>
              <a:t>Managing and Monitoring QAD Systems</a:t>
            </a:r>
            <a:endParaRPr lang="en-US" dirty="0"/>
          </a:p>
        </p:txBody>
      </p:sp>
    </p:spTree>
    <p:extLst>
      <p:ext uri="{BB962C8B-B14F-4D97-AF65-F5344CB8AC3E}">
        <p14:creationId xmlns:p14="http://schemas.microsoft.com/office/powerpoint/2010/main" xmlns="" val="227081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Content Placeholder 5"/>
          <p:cNvSpPr>
            <a:spLocks noGrp="1"/>
          </p:cNvSpPr>
          <p:nvPr>
            <p:ph idx="1"/>
          </p:nvPr>
        </p:nvSpPr>
        <p:spPr>
          <a:xfrm>
            <a:off x="457200" y="1316038"/>
            <a:ext cx="8229600" cy="5000625"/>
          </a:xfrm>
        </p:spPr>
        <p:txBody>
          <a:bodyPr/>
          <a:lstStyle/>
          <a:p>
            <a:r>
              <a:rPr lang="en-US" smtClean="0">
                <a:solidFill>
                  <a:srgbClr val="4F4F4F"/>
                </a:solidFill>
                <a:latin typeface="Century Gothic" pitchFamily="34" charset="0"/>
                <a:cs typeface="Century Gothic" pitchFamily="34" charset="0"/>
              </a:rPr>
              <a:t>Establish Performance Objectives</a:t>
            </a:r>
          </a:p>
          <a:p>
            <a:r>
              <a:rPr lang="en-US" smtClean="0">
                <a:solidFill>
                  <a:srgbClr val="4F4F4F"/>
                </a:solidFill>
                <a:latin typeface="Century Gothic" pitchFamily="34" charset="0"/>
                <a:cs typeface="Century Gothic" pitchFamily="34" charset="0"/>
              </a:rPr>
              <a:t>Identify Critical Requirements</a:t>
            </a:r>
          </a:p>
          <a:p>
            <a:r>
              <a:rPr lang="en-US" smtClean="0">
                <a:solidFill>
                  <a:srgbClr val="4F4F4F"/>
                </a:solidFill>
                <a:latin typeface="Century Gothic" pitchFamily="34" charset="0"/>
                <a:cs typeface="Century Gothic" pitchFamily="34" charset="0"/>
              </a:rPr>
              <a:t>Define Abnormal and Normal Conditions</a:t>
            </a:r>
          </a:p>
          <a:p>
            <a:pPr lvl="1"/>
            <a:r>
              <a:rPr lang="en-US" smtClean="0">
                <a:solidFill>
                  <a:srgbClr val="4F4F4F"/>
                </a:solidFill>
                <a:latin typeface="Century Gothic" pitchFamily="34" charset="0"/>
                <a:cs typeface="Century Gothic" pitchFamily="34" charset="0"/>
              </a:rPr>
              <a:t>Service Level Agreements</a:t>
            </a:r>
          </a:p>
          <a:p>
            <a:r>
              <a:rPr lang="en-US" smtClean="0">
                <a:solidFill>
                  <a:srgbClr val="4F4F4F"/>
                </a:solidFill>
                <a:latin typeface="Century Gothic" pitchFamily="34" charset="0"/>
                <a:cs typeface="Century Gothic" pitchFamily="34" charset="0"/>
              </a:rPr>
              <a:t>Create a Baseline</a:t>
            </a:r>
          </a:p>
          <a:p>
            <a:r>
              <a:rPr lang="en-US" smtClean="0">
                <a:solidFill>
                  <a:srgbClr val="4F4F4F"/>
                </a:solidFill>
                <a:latin typeface="Century Gothic" pitchFamily="34" charset="0"/>
                <a:cs typeface="Century Gothic" pitchFamily="34" charset="0"/>
              </a:rPr>
              <a:t>Continuous Monitoring and Alerting</a:t>
            </a:r>
          </a:p>
          <a:p>
            <a:pPr lvl="1"/>
            <a:r>
              <a:rPr lang="en-US" smtClean="0">
                <a:solidFill>
                  <a:srgbClr val="4F4F4F"/>
                </a:solidFill>
                <a:latin typeface="Century Gothic" pitchFamily="34" charset="0"/>
                <a:cs typeface="Century Gothic" pitchFamily="34" charset="0"/>
              </a:rPr>
              <a:t>QAD Monitoring Framework</a:t>
            </a:r>
          </a:p>
          <a:p>
            <a:r>
              <a:rPr lang="en-US" smtClean="0">
                <a:solidFill>
                  <a:srgbClr val="4F4F4F"/>
                </a:solidFill>
                <a:latin typeface="Century Gothic" pitchFamily="34" charset="0"/>
                <a:cs typeface="Century Gothic" pitchFamily="34" charset="0"/>
              </a:rPr>
              <a:t>Performance Tuning</a:t>
            </a:r>
          </a:p>
          <a:p>
            <a:r>
              <a:rPr lang="en-US" smtClean="0">
                <a:solidFill>
                  <a:srgbClr val="4F4F4F"/>
                </a:solidFill>
                <a:latin typeface="Century Gothic" pitchFamily="34" charset="0"/>
                <a:cs typeface="Century Gothic" pitchFamily="34" charset="0"/>
              </a:rPr>
              <a:t>Capacity Planning and Re-Sizing</a:t>
            </a:r>
          </a:p>
        </p:txBody>
      </p:sp>
      <p:sp>
        <p:nvSpPr>
          <p:cNvPr id="16387" name="Title 4"/>
          <p:cNvSpPr>
            <a:spLocks noGrp="1"/>
          </p:cNvSpPr>
          <p:nvPr>
            <p:ph type="title"/>
          </p:nvPr>
        </p:nvSpPr>
        <p:spPr>
          <a:xfrm>
            <a:off x="457200" y="608013"/>
            <a:ext cx="8229600" cy="708025"/>
          </a:xfrm>
        </p:spPr>
        <p:txBody>
          <a:bodyPr/>
          <a:lstStyle/>
          <a:p>
            <a:r>
              <a:rPr lang="en-US" smtClean="0">
                <a:solidFill>
                  <a:srgbClr val="4F4F4F"/>
                </a:solidFill>
                <a:latin typeface="Century Gothic" pitchFamily="34" charset="0"/>
                <a:cs typeface="Century Gothic" pitchFamily="34" charset="0"/>
              </a:rPr>
              <a:t>Best Practices: Performance Engineering</a:t>
            </a:r>
          </a:p>
        </p:txBody>
      </p:sp>
      <p:sp>
        <p:nvSpPr>
          <p:cNvPr id="16388" name="Subtitle 6"/>
          <p:cNvSpPr>
            <a:spLocks noGrp="1"/>
          </p:cNvSpPr>
          <p:nvPr>
            <p:ph type="body" sz="quarter" idx="11"/>
          </p:nvPr>
        </p:nvSpPr>
        <p:spPr/>
        <p:txBody>
          <a:bodyPr/>
          <a:lstStyle/>
          <a:p>
            <a:r>
              <a:rPr lang="en-US" dirty="0" smtClean="0"/>
              <a:t>Managing and Monitoring QAD Systems</a:t>
            </a:r>
            <a:endParaRPr lang="en-US" dirty="0"/>
          </a:p>
        </p:txBody>
      </p:sp>
      <p:sp>
        <p:nvSpPr>
          <p:cNvPr id="8" name="Rounded Rectangle 7"/>
          <p:cNvSpPr/>
          <p:nvPr/>
        </p:nvSpPr>
        <p:spPr>
          <a:xfrm>
            <a:off x="396875" y="3862388"/>
            <a:ext cx="7362825" cy="890587"/>
          </a:xfrm>
          <a:prstGeom prst="roundRect">
            <a:avLst/>
          </a:prstGeom>
          <a:noFill/>
          <a:ln w="5080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QAD_Presentation_Template_2010">
  <a:themeElements>
    <a:clrScheme name="Custom 1">
      <a:dk1>
        <a:srgbClr val="141414"/>
      </a:dk1>
      <a:lt1>
        <a:sysClr val="window" lastClr="FFFFFF"/>
      </a:lt1>
      <a:dk2>
        <a:srgbClr val="141414"/>
      </a:dk2>
      <a:lt2>
        <a:srgbClr val="FFFFFF"/>
      </a:lt2>
      <a:accent1>
        <a:srgbClr val="4F81BD"/>
      </a:accent1>
      <a:accent2>
        <a:srgbClr val="F79646"/>
      </a:accent2>
      <a:accent3>
        <a:srgbClr val="9BBB59"/>
      </a:accent3>
      <a:accent4>
        <a:srgbClr val="A5A5A5"/>
      </a:accent4>
      <a:accent5>
        <a:srgbClr val="2B2B2B"/>
      </a:accent5>
      <a:accent6>
        <a:srgbClr val="F79646"/>
      </a:accent6>
      <a:hlink>
        <a:srgbClr val="4F81BD"/>
      </a:hlink>
      <a:folHlink>
        <a:srgbClr val="366092"/>
      </a:folHlink>
    </a:clrScheme>
    <a:fontScheme name="Perception">
      <a:majorFont>
        <a:latin typeface="Century Gothic"/>
        <a:ea typeface=""/>
        <a:cs typeface=""/>
        <a:font script="Jpan" typeface="メイリオ"/>
      </a:majorFont>
      <a:minorFont>
        <a:latin typeface="Century Gothic"/>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28575">
          <a:solidFill>
            <a:schemeClr val="tx1">
              <a:lumMod val="75000"/>
              <a:lumOff val="2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rgbClr val="141414"/>
    </a:dk1>
    <a:lt1>
      <a:sysClr val="window" lastClr="FFFFFF"/>
    </a:lt1>
    <a:dk2>
      <a:srgbClr val="141414"/>
    </a:dk2>
    <a:lt2>
      <a:srgbClr val="FFFFFF"/>
    </a:lt2>
    <a:accent1>
      <a:srgbClr val="4F81BD"/>
    </a:accent1>
    <a:accent2>
      <a:srgbClr val="F79646"/>
    </a:accent2>
    <a:accent3>
      <a:srgbClr val="9BBB59"/>
    </a:accent3>
    <a:accent4>
      <a:srgbClr val="A5A5A5"/>
    </a:accent4>
    <a:accent5>
      <a:srgbClr val="2B2B2B"/>
    </a:accent5>
    <a:accent6>
      <a:srgbClr val="F79646"/>
    </a:accent6>
    <a:hlink>
      <a:srgbClr val="4F81BD"/>
    </a:hlink>
    <a:folHlink>
      <a:srgbClr val="366092"/>
    </a:folHlink>
  </a:clrScheme>
</a:themeOverride>
</file>

<file path=ppt/theme/themeOverride2.xml><?xml version="1.0" encoding="utf-8"?>
<a:themeOverride xmlns:a="http://schemas.openxmlformats.org/drawingml/2006/main">
  <a:clrScheme name="Custom 1">
    <a:dk1>
      <a:srgbClr val="141414"/>
    </a:dk1>
    <a:lt1>
      <a:sysClr val="window" lastClr="FFFFFF"/>
    </a:lt1>
    <a:dk2>
      <a:srgbClr val="141414"/>
    </a:dk2>
    <a:lt2>
      <a:srgbClr val="FFFFFF"/>
    </a:lt2>
    <a:accent1>
      <a:srgbClr val="4F81BD"/>
    </a:accent1>
    <a:accent2>
      <a:srgbClr val="F79646"/>
    </a:accent2>
    <a:accent3>
      <a:srgbClr val="9BBB59"/>
    </a:accent3>
    <a:accent4>
      <a:srgbClr val="A5A5A5"/>
    </a:accent4>
    <a:accent5>
      <a:srgbClr val="2B2B2B"/>
    </a:accent5>
    <a:accent6>
      <a:srgbClr val="F79646"/>
    </a:accent6>
    <a:hlink>
      <a:srgbClr val="4F81BD"/>
    </a:hlink>
    <a:folHlink>
      <a:srgbClr val="366092"/>
    </a:folHlink>
  </a:clrScheme>
</a:themeOverride>
</file>

<file path=docProps/app.xml><?xml version="1.0" encoding="utf-8"?>
<Properties xmlns="http://schemas.openxmlformats.org/officeDocument/2006/extended-properties" xmlns:vt="http://schemas.openxmlformats.org/officeDocument/2006/docPropsVTypes">
  <Template/>
  <TotalTime>1651</TotalTime>
  <Words>1012</Words>
  <Application>Microsoft Office PowerPoint</Application>
  <PresentationFormat>On-screen Show (4:3)</PresentationFormat>
  <Paragraphs>270</Paragraphs>
  <Slides>33</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QAD_Presentation_Template_2010</vt:lpstr>
      <vt:lpstr>Acrobat Document</vt:lpstr>
      <vt:lpstr>QAD Monitoring Framework</vt:lpstr>
      <vt:lpstr>Safe Harbor Statement</vt:lpstr>
      <vt:lpstr>Agenda</vt:lpstr>
      <vt:lpstr>Slide 4</vt:lpstr>
      <vt:lpstr>Slide 5</vt:lpstr>
      <vt:lpstr>The Impact of Poor Performance</vt:lpstr>
      <vt:lpstr>How It Affects Your Business</vt:lpstr>
      <vt:lpstr>Best Practice Targets</vt:lpstr>
      <vt:lpstr>Best Practices: Performance Engineering</vt:lpstr>
      <vt:lpstr>Performance Objectives</vt:lpstr>
      <vt:lpstr>Establish a Baseline</vt:lpstr>
      <vt:lpstr>Our vision … new approach to software management and delivery</vt:lpstr>
      <vt:lpstr>Are your proactive or reactive?</vt:lpstr>
      <vt:lpstr>Introduction</vt:lpstr>
      <vt:lpstr>Key features</vt:lpstr>
      <vt:lpstr>Key Features – Trending and Graphing</vt:lpstr>
      <vt:lpstr>Key Features – Trending and Graphing</vt:lpstr>
      <vt:lpstr>Key Features – Alerts and Availability</vt:lpstr>
      <vt:lpstr>Key Features - Mobile Support</vt:lpstr>
      <vt:lpstr>Key Features – Detailed Network Analysis</vt:lpstr>
      <vt:lpstr>Reporting and Service Level Agreements (SLA)</vt:lpstr>
      <vt:lpstr>Technology &amp; Architecture</vt:lpstr>
      <vt:lpstr>Deployment</vt:lpstr>
      <vt:lpstr>Integration</vt:lpstr>
      <vt:lpstr>What QAD Monitoring is not</vt:lpstr>
      <vt:lpstr>QAD On-Demand</vt:lpstr>
      <vt:lpstr>Challenge</vt:lpstr>
      <vt:lpstr>Results</vt:lpstr>
      <vt:lpstr>Current monitoring statistics</vt:lpstr>
      <vt:lpstr>Availability</vt:lpstr>
      <vt:lpstr>Availability</vt:lpstr>
      <vt:lpstr>QAD Monitoring Contacts</vt:lpstr>
      <vt:lpstr>Slide 33</vt:lpstr>
    </vt:vector>
  </TitlesOfParts>
  <Company>QAD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QAD Monitoring</dc:title>
  <dc:creator>Tony J Winter</dc:creator>
  <cp:lastModifiedBy>bbv</cp:lastModifiedBy>
  <cp:revision>85</cp:revision>
  <dcterms:created xsi:type="dcterms:W3CDTF">2011-03-24T06:38:35Z</dcterms:created>
  <dcterms:modified xsi:type="dcterms:W3CDTF">2011-09-26T15:13:54Z</dcterms:modified>
</cp:coreProperties>
</file>