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720" r:id="rId3"/>
    <p:sldMasterId id="2147483731" r:id="rId4"/>
  </p:sldMasterIdLst>
  <p:notesMasterIdLst>
    <p:notesMasterId r:id="rId35"/>
  </p:notesMasterIdLst>
  <p:sldIdLst>
    <p:sldId id="451" r:id="rId5"/>
    <p:sldId id="496" r:id="rId6"/>
    <p:sldId id="459" r:id="rId7"/>
    <p:sldId id="504" r:id="rId8"/>
    <p:sldId id="505" r:id="rId9"/>
    <p:sldId id="507" r:id="rId10"/>
    <p:sldId id="508" r:id="rId11"/>
    <p:sldId id="510" r:id="rId12"/>
    <p:sldId id="509" r:id="rId13"/>
    <p:sldId id="477" r:id="rId14"/>
    <p:sldId id="487" r:id="rId15"/>
    <p:sldId id="490" r:id="rId16"/>
    <p:sldId id="478" r:id="rId17"/>
    <p:sldId id="488" r:id="rId18"/>
    <p:sldId id="480" r:id="rId19"/>
    <p:sldId id="481" r:id="rId20"/>
    <p:sldId id="483" r:id="rId21"/>
    <p:sldId id="482" r:id="rId22"/>
    <p:sldId id="484" r:id="rId23"/>
    <p:sldId id="485" r:id="rId24"/>
    <p:sldId id="486" r:id="rId25"/>
    <p:sldId id="492" r:id="rId26"/>
    <p:sldId id="503" r:id="rId27"/>
    <p:sldId id="491" r:id="rId28"/>
    <p:sldId id="467" r:id="rId29"/>
    <p:sldId id="497" r:id="rId30"/>
    <p:sldId id="499" r:id="rId31"/>
    <p:sldId id="500" r:id="rId32"/>
    <p:sldId id="502" r:id="rId33"/>
    <p:sldId id="4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F78F1E"/>
    <a:srgbClr val="656567"/>
    <a:srgbClr val="575759"/>
    <a:srgbClr val="3F3F3F"/>
    <a:srgbClr val="FBB537"/>
    <a:srgbClr val="F89E3A"/>
    <a:srgbClr val="FFC425"/>
    <a:srgbClr val="0000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8" autoAdjust="0"/>
    <p:restoredTop sz="85036" autoAdjust="0"/>
  </p:normalViewPr>
  <p:slideViewPr>
    <p:cSldViewPr snapToGrid="0" showGuides="1">
      <p:cViewPr>
        <p:scale>
          <a:sx n="63" d="100"/>
          <a:sy n="63" d="100"/>
        </p:scale>
        <p:origin x="-1386" y="-84"/>
      </p:cViewPr>
      <p:guideLst>
        <p:guide orient="horz" pos="1708"/>
        <p:guide pos="1509"/>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26FFA-CF51-4FE1-8DE1-EA9BD1EB643F}" type="datetimeFigureOut">
              <a:rPr lang="en-US" smtClean="0"/>
              <a:pPr/>
              <a:t>9/14/2013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C64A7-C93A-49C5-86F5-8A6C1C455BE1}" type="slidenum">
              <a:rPr lang="en-US" smtClean="0"/>
              <a:pPr/>
              <a:t>‹#›</a:t>
            </a:fld>
            <a:endParaRPr lang="en-US"/>
          </a:p>
        </p:txBody>
      </p:sp>
    </p:spTree>
    <p:extLst>
      <p:ext uri="{BB962C8B-B14F-4D97-AF65-F5344CB8AC3E}">
        <p14:creationId xmlns:p14="http://schemas.microsoft.com/office/powerpoint/2010/main" val="6911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ournalofaccountancy.com/Issues/2010/Nov/20102904.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apps.americanbar.org/buslaw/blt/2006-05-06/snethen.s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icpa.org/publications/taxadviser/2012/july/pages/esparza_july.aspx#fn_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iztaxlaw.about.com/od/glossarya/g/affiliatedef.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ournalofaccountancy.com/Issues/2010/Nov/20102904.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a:t>
            </a:fld>
            <a:endParaRPr lang="en-US"/>
          </a:p>
        </p:txBody>
      </p:sp>
    </p:spTree>
    <p:extLst>
      <p:ext uri="{BB962C8B-B14F-4D97-AF65-F5344CB8AC3E}">
        <p14:creationId xmlns:p14="http://schemas.microsoft.com/office/powerpoint/2010/main" val="342227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Cooperation between states too…</a:t>
            </a:r>
          </a:p>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17</a:t>
            </a:fld>
            <a:endParaRPr lang="en-US"/>
          </a:p>
        </p:txBody>
      </p:sp>
    </p:spTree>
    <p:extLst>
      <p:ext uri="{BB962C8B-B14F-4D97-AF65-F5344CB8AC3E}">
        <p14:creationId xmlns:p14="http://schemas.microsoft.com/office/powerpoint/2010/main" val="263935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18</a:t>
            </a:fld>
            <a:endParaRPr lang="en-US"/>
          </a:p>
        </p:txBody>
      </p:sp>
    </p:spTree>
    <p:extLst>
      <p:ext uri="{BB962C8B-B14F-4D97-AF65-F5344CB8AC3E}">
        <p14:creationId xmlns:p14="http://schemas.microsoft.com/office/powerpoint/2010/main" val="2782290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general, nexus is created for income tax purposes if an entity derives income from sources within the state, owns or leases property in the state, employs personnel in the state in activities that exceed "mere solicitation," or has capital or property in the state. The requirements vary from state to state.</a:t>
            </a:r>
          </a:p>
          <a:p>
            <a:endParaRPr lang="en-US" sz="1200" b="0" i="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Income, franchise and other business taxes. </a:t>
            </a:r>
            <a:r>
              <a:rPr lang="en-US" sz="1200" b="0" i="0" kern="1200" dirty="0" smtClean="0">
                <a:solidFill>
                  <a:schemeClr val="tx1"/>
                </a:solidFill>
                <a:effectLst/>
                <a:latin typeface="+mn-lt"/>
                <a:ea typeface="+mn-ea"/>
                <a:cs typeface="+mn-cs"/>
              </a:rPr>
              <a:t>Having nexus for sales tax purposes does not necessarily mean a taxpayer will have nexus for income tax purposes, as a higher level of business activity may be required. Historically, state income tax nexus has been created when an out-of-state company derives income from sources within the state, owns or leases property in the state, or employs personnel who engage in activities that go beyond those “protected” under federal interstate commerce laws.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Additionally, in recent years several states replaced their income tax with non-income-based taxes. These include the Michigan business tax (MBT), the Texas margin tax (TMT), and the Ohio commercial activities tax (CAT). Like the Washington state business and occupation (B&amp;O) tax and the Delaware gross receipts tax, the MBT, TMT and CAT are not based on or measured by income, but are imposed on gross receipts generated from the sale of products or services, the value of a business’s transactions or some other modified base.</a:t>
            </a:r>
          </a:p>
          <a:p>
            <a:r>
              <a:rPr lang="en-US" sz="1200" b="0" i="0" kern="1200" dirty="0" smtClean="0">
                <a:solidFill>
                  <a:schemeClr val="tx1"/>
                </a:solidFill>
                <a:effectLst/>
                <a:latin typeface="+mn-lt"/>
                <a:ea typeface="+mn-ea"/>
                <a:cs typeface="+mn-cs"/>
              </a:rPr>
              <a:t>Sales tax nexus is defined more loosely and is each</a:t>
            </a:r>
            <a:r>
              <a:rPr lang="en-US" sz="1200" b="0" i="0" kern="1200" baseline="0" dirty="0" smtClean="0">
                <a:solidFill>
                  <a:schemeClr val="tx1"/>
                </a:solidFill>
                <a:effectLst/>
                <a:latin typeface="+mn-lt"/>
                <a:ea typeface="+mn-ea"/>
                <a:cs typeface="+mn-cs"/>
              </a:rPr>
              <a:t> state views the concept of nexus differently.  It’s also changing across states as they adapt to our changed economy.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Recent state court decisions have expanded the power of states to tax the income of corporations with which they lack physical nexus. Each of these decisions found that an "economic nexus" existed between the taxing state and the out-of-state corporation. The courts determined that an out-of-state corporation's in-state economic presence made its lack of physical presence irrelevant. The income that the corporation derived from the state's market was subject to the state's corporate income tax.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U.S. Constitution's dormant Commerce Clause limits the income tax a state can impose on companies lacking a substantial in-state physical presence. In </a:t>
            </a:r>
            <a:r>
              <a:rPr lang="en-US" sz="1200" b="0" i="1" kern="1200" dirty="0" smtClean="0">
                <a:solidFill>
                  <a:schemeClr val="tx1"/>
                </a:solidFill>
                <a:effectLst/>
                <a:latin typeface="+mn-lt"/>
                <a:ea typeface="+mn-ea"/>
                <a:cs typeface="+mn-cs"/>
              </a:rPr>
              <a:t>Complete Auto Transit Inc. v. Brady</a:t>
            </a:r>
            <a:r>
              <a:rPr lang="en-US" sz="1200" b="0" i="0" kern="1200" dirty="0" smtClean="0">
                <a:solidFill>
                  <a:schemeClr val="tx1"/>
                </a:solidFill>
                <a:effectLst/>
                <a:latin typeface="+mn-lt"/>
                <a:ea typeface="+mn-ea"/>
                <a:cs typeface="+mn-cs"/>
              </a:rPr>
              <a:t>, 430 U.S. 274, 279 (1977), the U.S. Supreme Court held that, if an out-of-state corporation's in-state activities create a "substantial nexus" with a state, the state can tax those activities. </a:t>
            </a:r>
          </a:p>
          <a:p>
            <a:endParaRPr lang="en-US" sz="1200" b="0" i="0" kern="1200" dirty="0" smtClean="0">
              <a:solidFill>
                <a:schemeClr val="tx1"/>
              </a:solidFill>
              <a:effectLst/>
              <a:latin typeface="+mn-lt"/>
              <a:ea typeface="+mn-ea"/>
              <a:cs typeface="+mn-cs"/>
            </a:endParaRPr>
          </a:p>
          <a:p>
            <a:r>
              <a:rPr lang="en-US" dirty="0" smtClean="0">
                <a:hlinkClick r:id="rId3"/>
              </a:rPr>
              <a:t>http://www.journalofaccountancy.com/Issues/2010/Nov/20102904.htm</a:t>
            </a:r>
            <a:r>
              <a:rPr lang="en-US" dirty="0" smtClean="0"/>
              <a:t/>
            </a:r>
            <a:br>
              <a:rPr lang="en-US" dirty="0" smtClean="0"/>
            </a:br>
            <a:endParaRPr lang="en-US" dirty="0" smtClean="0"/>
          </a:p>
          <a:p>
            <a:r>
              <a:rPr lang="en-US" dirty="0" smtClean="0">
                <a:hlinkClick r:id="rId4"/>
              </a:rPr>
              <a:t>http://apps.americanbar.org/buslaw/blt/2006-05-06/snethen.shtml</a:t>
            </a:r>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19</a:t>
            </a:fld>
            <a:endParaRPr lang="en-US"/>
          </a:p>
        </p:txBody>
      </p:sp>
    </p:spTree>
    <p:extLst>
      <p:ext uri="{BB962C8B-B14F-4D97-AF65-F5344CB8AC3E}">
        <p14:creationId xmlns:p14="http://schemas.microsoft.com/office/powerpoint/2010/main" val="288651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With the increasing pressure to close budget gaps, state revenue departments must look for opportunities to revitalize their revenue streams. One way is to increase the number and scope of audits performed on taxpayers, thereby allowing states to collect more revenue without enacting new taxes or increasing tax rates. As a result, taxpayers are becoming the target of sales tax audits more frequently.</a:t>
            </a:r>
          </a:p>
          <a:p>
            <a:r>
              <a:rPr lang="en-US" sz="1200" b="0" i="0" kern="1200" dirty="0" smtClean="0">
                <a:solidFill>
                  <a:schemeClr val="tx1"/>
                </a:solidFill>
                <a:effectLst/>
                <a:latin typeface="+mn-lt"/>
                <a:ea typeface="+mn-ea"/>
                <a:cs typeface="+mn-cs"/>
              </a:rPr>
              <a:t>For some taxpayers, a sales and use tax audit is just another aspect of doing business. Due to their size and the nature of their business, some entities are placed on a regular sales tax audit rotation. For other businesses, however, a variety of factors may contribute to getting selected for an audit. An unusual event, such as a business closure or bankruptcy, may give rise to an audit. The compliance “personality” of a business may also trigger an audit. For instance, high exempt sales, poor compliance records with consistent late filings, a drastic change in sales, or a request for an unusually high refund may result in a sales tax audit.</a:t>
            </a:r>
          </a:p>
          <a:p>
            <a:r>
              <a:rPr lang="en-US" sz="1200" b="0" i="0" kern="1200" dirty="0" smtClean="0">
                <a:solidFill>
                  <a:schemeClr val="tx1"/>
                </a:solidFill>
                <a:effectLst/>
                <a:latin typeface="+mn-lt"/>
                <a:ea typeface="+mn-ea"/>
                <a:cs typeface="+mn-cs"/>
              </a:rPr>
              <a:t>To make the audit odds even greater, the current advances in technology, an increase in popularity of internet sales, and more small businesses’ partaking in multistate commerce create opportunities for sales tax underpayment among unwary taxpayers. Some states use random selection to identify audit targets. However, this method is uncommon since the financial result from a randomly selected audit may not justify the time and resources invested by the state tax authority. To maximize the return on an audit, many states implement predictive modeling similar to the Discriminant Index Function (DIF) system implemented by the IRS.</a:t>
            </a:r>
            <a:r>
              <a:rPr lang="en-US" sz="1200" b="1" i="0" u="none" strike="noStrike"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With predictive modeling, different attributes—such as the type of business, amount of sales, types of products, and many other characteristics—are assigned a number. Generally, the higher the cumulative score, the greater the audit potential.</a:t>
            </a:r>
          </a:p>
          <a:p>
            <a:r>
              <a:rPr lang="en-US" sz="1200" b="0" i="0" kern="1200" dirty="0" smtClean="0">
                <a:solidFill>
                  <a:schemeClr val="tx1"/>
                </a:solidFill>
                <a:effectLst/>
                <a:latin typeface="+mn-lt"/>
                <a:ea typeface="+mn-ea"/>
                <a:cs typeface="+mn-cs"/>
              </a:rPr>
              <a:t>Since taxpayers are dealing with the reality of more audits, accounting firms and corporate tax departments should develop methodologies to reduce the administrative and other costs that result from the increased workload. This article pulls together tips and best practices for each part of an audit life cycle. After addressing tips, common issues facing state audits are discussed, followed by identifying potential opportunities to mitigate audits in the future. Several of these suggestions and opportunities should be useful for publicly practicing CPAs and taxpayers.</a:t>
            </a:r>
          </a:p>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21</a:t>
            </a:fld>
            <a:endParaRPr lang="en-US"/>
          </a:p>
        </p:txBody>
      </p:sp>
    </p:spTree>
    <p:extLst>
      <p:ext uri="{BB962C8B-B14F-4D97-AF65-F5344CB8AC3E}">
        <p14:creationId xmlns:p14="http://schemas.microsoft.com/office/powerpoint/2010/main" val="3525053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 recently disclosed she owes the state of Washington $1.7 million in uncollected sales taxes, interest and penalties, as well as $202,860 to the Internal Revenue Service for unpaid unemployment and payroll taxes. </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Hiner</a:t>
            </a:r>
            <a:r>
              <a:rPr lang="en-US" sz="1200" b="0" i="0" kern="1200" dirty="0" smtClean="0">
                <a:solidFill>
                  <a:schemeClr val="tx1"/>
                </a:solidFill>
                <a:effectLst/>
                <a:latin typeface="+mn-lt"/>
                <a:ea typeface="+mn-ea"/>
                <a:cs typeface="+mn-cs"/>
              </a:rPr>
              <a:t> says she thought by using third-party delivery firms she'd followed tax law, which requires retailers to collect sales taxes if they sell and deliver merchandise over the river. However, the law says retailers must collect sales tax if third-party delivery services cart mattresses inside a home and set them up -- something </a:t>
            </a:r>
            <a:r>
              <a:rPr lang="en-US" sz="1200" b="0" i="0" kern="1200" dirty="0" err="1" smtClean="0">
                <a:solidFill>
                  <a:schemeClr val="tx1"/>
                </a:solidFill>
                <a:effectLst/>
                <a:latin typeface="+mn-lt"/>
                <a:ea typeface="+mn-ea"/>
                <a:cs typeface="+mn-cs"/>
              </a:rPr>
              <a:t>Hiner</a:t>
            </a:r>
            <a:r>
              <a:rPr lang="en-US" sz="1200" b="0" i="0" kern="1200" dirty="0" smtClean="0">
                <a:solidFill>
                  <a:schemeClr val="tx1"/>
                </a:solidFill>
                <a:effectLst/>
                <a:latin typeface="+mn-lt"/>
                <a:ea typeface="+mn-ea"/>
                <a:cs typeface="+mn-cs"/>
              </a:rPr>
              <a:t> considered a key customer service.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22</a:t>
            </a:fld>
            <a:endParaRPr lang="en-US"/>
          </a:p>
        </p:txBody>
      </p:sp>
    </p:spTree>
    <p:extLst>
      <p:ext uri="{BB962C8B-B14F-4D97-AF65-F5344CB8AC3E}">
        <p14:creationId xmlns:p14="http://schemas.microsoft.com/office/powerpoint/2010/main" val="2087958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pitchFamily="34" charset="0"/>
                <a:ea typeface="ＭＳ Ｐゴシック" pitchFamily="34" charset="-128"/>
              </a:defRPr>
            </a:lvl1pPr>
            <a:lvl2pPr marL="729057" indent="-280406" defTabSz="914437">
              <a:defRPr sz="2400">
                <a:solidFill>
                  <a:schemeClr val="tx1"/>
                </a:solidFill>
                <a:latin typeface="Arial" pitchFamily="34" charset="0"/>
                <a:ea typeface="ＭＳ Ｐゴシック" pitchFamily="34" charset="-128"/>
              </a:defRPr>
            </a:lvl2pPr>
            <a:lvl3pPr marL="1121626" indent="-224325" defTabSz="914437">
              <a:defRPr sz="2400">
                <a:solidFill>
                  <a:schemeClr val="tx1"/>
                </a:solidFill>
                <a:latin typeface="Arial" pitchFamily="34" charset="0"/>
                <a:ea typeface="ＭＳ Ｐゴシック" pitchFamily="34" charset="-128"/>
              </a:defRPr>
            </a:lvl3pPr>
            <a:lvl4pPr marL="1570276" indent="-224325" defTabSz="914437">
              <a:defRPr sz="2400">
                <a:solidFill>
                  <a:schemeClr val="tx1"/>
                </a:solidFill>
                <a:latin typeface="Arial" pitchFamily="34" charset="0"/>
                <a:ea typeface="ＭＳ Ｐゴシック" pitchFamily="34" charset="-128"/>
              </a:defRPr>
            </a:lvl4pPr>
            <a:lvl5pPr marL="2018927" indent="-224325" defTabSz="914437">
              <a:defRPr sz="2400">
                <a:solidFill>
                  <a:schemeClr val="tx1"/>
                </a:solidFill>
                <a:latin typeface="Arial" pitchFamily="34" charset="0"/>
                <a:ea typeface="ＭＳ Ｐゴシック" pitchFamily="3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A9A5E67-0750-44F0-BC31-D1C4A3311627}" type="slidenum">
              <a:rPr lang="en-US" sz="1200"/>
              <a:pPr/>
              <a:t>23</a:t>
            </a:fld>
            <a:endParaRPr 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Animates within one zip code to illustrate the various tax jurisdictions that apply.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24</a:t>
            </a:fld>
            <a:endParaRPr lang="en-US"/>
          </a:p>
        </p:txBody>
      </p:sp>
    </p:spTree>
    <p:extLst>
      <p:ext uri="{BB962C8B-B14F-4D97-AF65-F5344CB8AC3E}">
        <p14:creationId xmlns:p14="http://schemas.microsoft.com/office/powerpoint/2010/main" val="4169639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t>26</a:t>
            </a:fld>
            <a:endParaRPr lang="en-US" dirty="0"/>
          </a:p>
        </p:txBody>
      </p:sp>
    </p:spTree>
    <p:extLst>
      <p:ext uri="{BB962C8B-B14F-4D97-AF65-F5344CB8AC3E}">
        <p14:creationId xmlns:p14="http://schemas.microsoft.com/office/powerpoint/2010/main" val="189382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3</a:t>
            </a:fld>
            <a:endParaRPr lang="en-US"/>
          </a:p>
        </p:txBody>
      </p:sp>
    </p:spTree>
    <p:extLst>
      <p:ext uri="{BB962C8B-B14F-4D97-AF65-F5344CB8AC3E}">
        <p14:creationId xmlns:p14="http://schemas.microsoft.com/office/powerpoint/2010/main" val="424050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50000"/>
                  </a:schemeClr>
                </a:solidFill>
              </a:rPr>
              <a:t>The Survey was conducted by Wakefield Research among 400 accounting professionals at companies with $1 million or more in total revenue, between July 12</a:t>
            </a:r>
            <a:r>
              <a:rPr lang="en-US" sz="1200" baseline="30000" dirty="0" smtClean="0">
                <a:solidFill>
                  <a:schemeClr val="bg1">
                    <a:lumMod val="50000"/>
                  </a:schemeClr>
                </a:solidFill>
              </a:rPr>
              <a:t>th</a:t>
            </a:r>
            <a:r>
              <a:rPr lang="en-US" sz="1200" dirty="0" smtClean="0">
                <a:solidFill>
                  <a:schemeClr val="bg1">
                    <a:lumMod val="50000"/>
                  </a:schemeClr>
                </a:solidFill>
              </a:rPr>
              <a:t> and July 23</a:t>
            </a:r>
            <a:r>
              <a:rPr lang="en-US" sz="1200" baseline="30000" dirty="0" smtClean="0">
                <a:solidFill>
                  <a:schemeClr val="bg1">
                    <a:lumMod val="50000"/>
                  </a:schemeClr>
                </a:solidFill>
              </a:rPr>
              <a:t>rd</a:t>
            </a:r>
            <a:r>
              <a:rPr lang="en-US" sz="1200" dirty="0" smtClean="0">
                <a:solidFill>
                  <a:schemeClr val="bg1">
                    <a:lumMod val="50000"/>
                  </a:schemeClr>
                </a:solidFill>
              </a:rPr>
              <a:t>, 2013, using an email invitation and an online survey. </a:t>
            </a:r>
          </a:p>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4</a:t>
            </a:fld>
            <a:endParaRPr lang="en-US"/>
          </a:p>
        </p:txBody>
      </p:sp>
    </p:spTree>
    <p:extLst>
      <p:ext uri="{BB962C8B-B14F-4D97-AF65-F5344CB8AC3E}">
        <p14:creationId xmlns:p14="http://schemas.microsoft.com/office/powerpoint/2010/main" val="352099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 states</a:t>
            </a:r>
            <a:r>
              <a:rPr lang="en-US" baseline="0" dirty="0" smtClean="0"/>
              <a:t> are finding ways to collect revenue- NOT just for internet sales.  Cut income tax, impose sales tax</a:t>
            </a:r>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11</a:t>
            </a:fld>
            <a:endParaRPr lang="en-US"/>
          </a:p>
        </p:txBody>
      </p:sp>
    </p:spTree>
    <p:extLst>
      <p:ext uri="{BB962C8B-B14F-4D97-AF65-F5344CB8AC3E}">
        <p14:creationId xmlns:p14="http://schemas.microsoft.com/office/powerpoint/2010/main" val="12585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auditors</a:t>
            </a:r>
          </a:p>
          <a:p>
            <a:endParaRPr lang="en-US" dirty="0" smtClean="0"/>
          </a:p>
          <a:p>
            <a:r>
              <a:rPr lang="en-US" dirty="0" smtClean="0"/>
              <a:t>Mattress</a:t>
            </a:r>
            <a:r>
              <a:rPr lang="en-US" baseline="0" dirty="0" smtClean="0"/>
              <a:t> world</a:t>
            </a:r>
          </a:p>
          <a:p>
            <a:endParaRPr lang="en-US" baseline="0" dirty="0" smtClean="0"/>
          </a:p>
          <a:p>
            <a:r>
              <a:rPr lang="en-US" baseline="0" dirty="0" smtClean="0"/>
              <a:t>Clifford- Head tax services- collaborating w/ states on audit findings</a:t>
            </a:r>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t>12</a:t>
            </a:fld>
            <a:endParaRPr lang="en-US"/>
          </a:p>
        </p:txBody>
      </p:sp>
    </p:spTree>
    <p:extLst>
      <p:ext uri="{BB962C8B-B14F-4D97-AF65-F5344CB8AC3E}">
        <p14:creationId xmlns:p14="http://schemas.microsoft.com/office/powerpoint/2010/main" val="34272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Since state tax nexus can change from year to year as a result of administrative change, legislation or litigation, it can come as a surprise to even seasoned tax practitioners. Therefore it’s instructive to take a look at some of the areas in which the scope of nexus is increasing.</a:t>
            </a:r>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13</a:t>
            </a:fld>
            <a:endParaRPr lang="en-US"/>
          </a:p>
        </p:txBody>
      </p:sp>
    </p:spTree>
    <p:extLst>
      <p:ext uri="{BB962C8B-B14F-4D97-AF65-F5344CB8AC3E}">
        <p14:creationId xmlns:p14="http://schemas.microsoft.com/office/powerpoint/2010/main" val="202711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Income Tax Purposes</a:t>
            </a:r>
            <a:r>
              <a:rPr lang="en-US" b="0" dirty="0" smtClean="0"/>
              <a:t/>
            </a:r>
            <a:br>
              <a:rPr lang="en-US" b="0" dirty="0" smtClean="0"/>
            </a:br>
            <a:r>
              <a:rPr lang="en-US" b="0" dirty="0" smtClean="0"/>
              <a:t>In general, nexus is created for income tax purposes if an entity derives income from sources within the state, owns or leases property in the state, employs personnel in the state in activities that exceed "mere solicitation," or has capital or property in the state. The requirements vary from state to state.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nexus for state sales tax purposes has in the past required a physical presence of the taxing business in that state; most recently nexus has also been invoked in relation </a:t>
            </a:r>
            <a:r>
              <a:rPr lang="en-US" sz="1200" b="0" i="0" kern="1200" dirty="0" err="1" smtClean="0">
                <a:solidFill>
                  <a:schemeClr val="tx1"/>
                </a:solidFill>
                <a:effectLst/>
                <a:latin typeface="+mn-lt"/>
                <a:ea typeface="+mn-ea"/>
                <a:cs typeface="+mn-cs"/>
              </a:rPr>
              <a:t>to</a:t>
            </a:r>
            <a:r>
              <a:rPr lang="en-US" sz="1200" b="0" i="0" u="sng" kern="1200" dirty="0" err="1" smtClean="0">
                <a:solidFill>
                  <a:schemeClr val="tx1"/>
                </a:solidFill>
                <a:effectLst/>
                <a:latin typeface="+mn-lt"/>
                <a:ea typeface="+mn-ea"/>
                <a:cs typeface="+mn-cs"/>
                <a:hlinkClick r:id="rId3"/>
              </a:rPr>
              <a:t>affiliates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The issues relating to whether a business has a nexus in a</a:t>
            </a:r>
            <a:r>
              <a:rPr lang="en-US" b="0" baseline="0" dirty="0" smtClean="0"/>
              <a:t> </a:t>
            </a:r>
            <a:r>
              <a:rPr lang="en-US" b="0" dirty="0" smtClean="0"/>
              <a:t>state and is thus subject to the state's taxing authority is complex and each state views the concept of nexus differently.</a:t>
            </a:r>
          </a:p>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14</a:t>
            </a:fld>
            <a:endParaRPr lang="en-US"/>
          </a:p>
        </p:txBody>
      </p:sp>
    </p:spTree>
    <p:extLst>
      <p:ext uri="{BB962C8B-B14F-4D97-AF65-F5344CB8AC3E}">
        <p14:creationId xmlns:p14="http://schemas.microsoft.com/office/powerpoint/2010/main" val="225090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hlinkClick r:id="rId3"/>
            </a:endParaRPr>
          </a:p>
          <a:p>
            <a:endParaRPr lang="en-US" dirty="0" smtClean="0">
              <a:hlinkClick r:id="rId3"/>
            </a:endParaRPr>
          </a:p>
          <a:p>
            <a:r>
              <a:rPr lang="en-US" dirty="0" smtClean="0">
                <a:hlinkClick r:id="rId3"/>
              </a:rPr>
              <a:t>http://www.journalofaccountancy.com/Issues/2010/Nov/20102904.htm</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Discuss Idaho- New employee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survey found that reimbursing sales staff for the costs of maintaining an in-home office would trigger income tax nexus in 25 states. Soliciting services for six or fewer days would trigger nexus in every state but Hawaii, Massachusetts, Oklahoma, Rhode Island, Vermont and Virginia.</a:t>
            </a:r>
          </a:p>
          <a:p>
            <a:r>
              <a:rPr lang="en-US" sz="1200" b="0" i="0" kern="1200" dirty="0" smtClean="0">
                <a:solidFill>
                  <a:schemeClr val="tx1"/>
                </a:solidFill>
                <a:effectLst/>
                <a:latin typeface="+mn-lt"/>
                <a:ea typeface="+mn-ea"/>
                <a:cs typeface="+mn-cs"/>
              </a:rPr>
              <a:t>Attending a trade show for 14 or fewer days is enough to trigger nexus in nine states, although California, New York City, and Texas each said they had a special exclusion for trade show participants. Conducting job fairs, hiring events or other recruitment activities would trigger nexus in 20 states.</a:t>
            </a:r>
          </a:p>
          <a:p>
            <a:endParaRPr lang="en-US" dirty="0" smtClean="0"/>
          </a:p>
          <a:p>
            <a:r>
              <a:rPr lang="en-US" sz="1200" b="0" i="0" kern="1200" dirty="0" smtClean="0">
                <a:solidFill>
                  <a:schemeClr val="tx1"/>
                </a:solidFill>
                <a:effectLst/>
                <a:latin typeface="+mn-lt"/>
                <a:ea typeface="+mn-ea"/>
                <a:cs typeface="+mn-cs"/>
              </a:rPr>
              <a:t>Twenty-nine states said sales tax nexus would result for a corporation that makes remote sales into the state, and stores and ships items from an in-state distribution center. States reaching the opposite conclusions were Indiana, Maine, Nevada, Vermont and West Virginia.  Eighteen states—one less than last year—said a remote vendor that enters into affiliate agreements with one or more residents in the state would trigger nexus if sales attributable to all such arrangements totaled $10,000 or more.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 Accounting Today Bloomberg</a:t>
            </a:r>
            <a:r>
              <a:rPr lang="en-US" sz="1200" b="0" i="0" kern="1200" baseline="0" dirty="0" smtClean="0">
                <a:solidFill>
                  <a:schemeClr val="tx1"/>
                </a:solidFill>
                <a:effectLst/>
                <a:latin typeface="+mn-lt"/>
                <a:ea typeface="+mn-ea"/>
                <a:cs typeface="+mn-cs"/>
              </a:rPr>
              <a:t> BNA 2013 Survey of State Tax Departments</a:t>
            </a:r>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15</a:t>
            </a:fld>
            <a:endParaRPr lang="en-US"/>
          </a:p>
        </p:txBody>
      </p:sp>
    </p:spTree>
    <p:extLst>
      <p:ext uri="{BB962C8B-B14F-4D97-AF65-F5344CB8AC3E}">
        <p14:creationId xmlns:p14="http://schemas.microsoft.com/office/powerpoint/2010/main" val="17106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FTA 2007</a:t>
            </a:r>
            <a:r>
              <a:rPr lang="en-US" baseline="0" dirty="0" smtClean="0"/>
              <a:t> Services Taxation Survey</a:t>
            </a:r>
            <a:endParaRPr lang="en-US" dirty="0" smtClean="0"/>
          </a:p>
          <a:p>
            <a:endParaRPr lang="en-US" dirty="0" smtClean="0"/>
          </a:p>
          <a:p>
            <a:r>
              <a:rPr lang="en-US" dirty="0" smtClean="0"/>
              <a:t>New economy</a:t>
            </a:r>
            <a:r>
              <a:rPr lang="en-US" baseline="0" dirty="0" smtClean="0"/>
              <a:t> has changed the way we buy and use services.  Digital downloads vs. media.  Online access and even services,</a:t>
            </a:r>
          </a:p>
          <a:p>
            <a:r>
              <a:rPr lang="en-US" baseline="0" dirty="0" smtClean="0"/>
              <a:t>States are looking at these more closely.  </a:t>
            </a:r>
          </a:p>
          <a:p>
            <a:endParaRPr lang="en-US" baseline="0" dirty="0" smtClean="0"/>
          </a:p>
          <a:p>
            <a:r>
              <a:rPr lang="en-US" baseline="0" dirty="0" smtClean="0"/>
              <a:t>Events can be taxable</a:t>
            </a:r>
          </a:p>
          <a:p>
            <a:r>
              <a:rPr lang="en-US" baseline="0" dirty="0" smtClean="0"/>
              <a:t>Shipping and freight services</a:t>
            </a:r>
          </a:p>
          <a:p>
            <a:r>
              <a:rPr lang="en-US" baseline="0" dirty="0" smtClean="0"/>
              <a:t>Pet services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1C64A7-C93A-49C5-86F5-8A6C1C455BE1}" type="slidenum">
              <a:rPr lang="en-US" smtClean="0"/>
              <a:pPr/>
              <a:t>16</a:t>
            </a:fld>
            <a:endParaRPr lang="en-US"/>
          </a:p>
        </p:txBody>
      </p:sp>
    </p:spTree>
    <p:extLst>
      <p:ext uri="{BB962C8B-B14F-4D97-AF65-F5344CB8AC3E}">
        <p14:creationId xmlns:p14="http://schemas.microsoft.com/office/powerpoint/2010/main" val="1124603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syspro.com/" TargetMode="External"/><Relationship Id="rId2" Type="http://schemas.openxmlformats.org/officeDocument/2006/relationships/image" Target="../media/image14.jpg"/><Relationship Id="rId1" Type="http://schemas.openxmlformats.org/officeDocument/2006/relationships/slideMaster" Target="../slideMasters/slideMaster4.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hyperlink" Target="http://www.syspro.com/"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4.xml"/><Relationship Id="rId6" Type="http://schemas.openxmlformats.org/officeDocument/2006/relationships/hyperlink" Target="http://www.syspro.com/" TargetMode="Externa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8.jp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syspro.com/" TargetMode="External"/><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6.jpeg"/><Relationship Id="rId4" Type="http://schemas.openxmlformats.org/officeDocument/2006/relationships/image" Target="../media/image24.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hyperlink" Target="http://www.syspro.com/" TargetMode="External"/><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8F1E"/>
        </a:solidFill>
        <a:effectLst/>
      </p:bgPr>
    </p:bg>
    <p:spTree>
      <p:nvGrpSpPr>
        <p:cNvPr id="1" name=""/>
        <p:cNvGrpSpPr/>
        <p:nvPr/>
      </p:nvGrpSpPr>
      <p:grpSpPr>
        <a:xfrm>
          <a:off x="0" y="0"/>
          <a:ext cx="0" cy="0"/>
          <a:chOff x="0" y="0"/>
          <a:chExt cx="0" cy="0"/>
        </a:xfrm>
      </p:grpSpPr>
      <p:sp>
        <p:nvSpPr>
          <p:cNvPr id="15" name="Rectangle 14"/>
          <p:cNvSpPr/>
          <p:nvPr userDrawn="1"/>
        </p:nvSpPr>
        <p:spPr>
          <a:xfrm>
            <a:off x="2259723" y="2137006"/>
            <a:ext cx="6884277" cy="1840928"/>
          </a:xfrm>
          <a:prstGeom prst="rect">
            <a:avLst/>
          </a:prstGeom>
          <a:gradFill flip="none" rotWithShape="1">
            <a:gsLst>
              <a:gs pos="0">
                <a:srgbClr val="FFC000"/>
              </a:gs>
              <a:gs pos="50000">
                <a:srgbClr val="FFC000">
                  <a:alpha val="29000"/>
                </a:srgbClr>
              </a:gs>
              <a:gs pos="100000">
                <a:srgbClr val="FFC000">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3977933"/>
            <a:ext cx="9144000" cy="2891642"/>
          </a:xfrm>
          <a:prstGeom prst="rect">
            <a:avLst/>
          </a:prstGeom>
          <a:gradFill flip="none" rotWithShape="1">
            <a:gsLst>
              <a:gs pos="0">
                <a:srgbClr val="C86B04"/>
              </a:gs>
              <a:gs pos="50000">
                <a:srgbClr val="F78F1E">
                  <a:shade val="67500"/>
                  <a:satMod val="115000"/>
                </a:srgbClr>
              </a:gs>
              <a:gs pos="100000">
                <a:srgbClr val="F78F1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432331"/>
            <a:ext cx="9144000" cy="425669"/>
          </a:xfrm>
          <a:prstGeom prst="rect">
            <a:avLst/>
          </a:prstGeom>
          <a:solidFill>
            <a:srgbClr val="C96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1236359" y="1932305"/>
            <a:ext cx="2320185" cy="2286000"/>
            <a:chOff x="3276577" y="1932305"/>
            <a:chExt cx="2320185" cy="2286000"/>
          </a:xfrm>
        </p:grpSpPr>
        <p:sp>
          <p:nvSpPr>
            <p:cNvPr id="19" name="Oval 18"/>
            <p:cNvSpPr/>
            <p:nvPr/>
          </p:nvSpPr>
          <p:spPr>
            <a:xfrm>
              <a:off x="3669173" y="2137005"/>
              <a:ext cx="1562584" cy="1914134"/>
            </a:xfrm>
            <a:prstGeom prst="ellipse">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577" y="1932305"/>
              <a:ext cx="2320185" cy="2286000"/>
            </a:xfrm>
            <a:prstGeom prst="rect">
              <a:avLst/>
            </a:prstGeom>
            <a:effectLst>
              <a:reflection blurRad="6350" stA="32000" endPos="35000" dir="5400000" sy="-100000" algn="bl" rotWithShape="0"/>
            </a:effectLst>
          </p:spPr>
        </p:pic>
      </p:grpSp>
      <p:cxnSp>
        <p:nvCxnSpPr>
          <p:cNvPr id="21" name="Straight Connector 20"/>
          <p:cNvCxnSpPr/>
          <p:nvPr userDrawn="1"/>
        </p:nvCxnSpPr>
        <p:spPr>
          <a:xfrm>
            <a:off x="0" y="6432331"/>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626249" y="4885278"/>
            <a:ext cx="2893808" cy="1420495"/>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689872" y="2130425"/>
            <a:ext cx="4768327" cy="1847508"/>
          </a:xfrm>
        </p:spPr>
        <p:txBody>
          <a:bodyPr>
            <a:normAutofit/>
          </a:bodyPr>
          <a:lstStyle>
            <a:lvl1pPr marL="0" algn="l" defTabSz="914400" rtl="0" eaLnBrk="1" latinLnBrk="0" hangingPunct="1">
              <a:defRPr lang="en-US" sz="3600" b="1" kern="1200" dirty="0">
                <a:solidFill>
                  <a:schemeClr val="bg1"/>
                </a:solidFill>
                <a:effectLst>
                  <a:outerShdw blurRad="50800" dist="38100" dir="2700000" algn="tl" rotWithShape="0">
                    <a:schemeClr val="tx1">
                      <a:alpha val="40000"/>
                    </a:schemeClr>
                  </a:outerShdw>
                </a:effectLst>
                <a:latin typeface="Arial" pitchFamily="34" charset="0"/>
                <a:ea typeface="+mn-ea"/>
                <a:cs typeface="Arial" pitchFamily="34" charset="0"/>
              </a:defRPr>
            </a:lvl1pPr>
          </a:lstStyle>
          <a:p>
            <a:r>
              <a:rPr lang="en-US" dirty="0" smtClean="0"/>
              <a:t>Click to edit Master title style</a:t>
            </a:r>
            <a:endParaRPr lang="en-US" dirty="0"/>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6813"/>
          <a:stretch/>
        </p:blipFill>
        <p:spPr>
          <a:xfrm>
            <a:off x="6306964" y="6527057"/>
            <a:ext cx="2651760" cy="236217"/>
          </a:xfrm>
          <a:prstGeom prst="rect">
            <a:avLst/>
          </a:prstGeom>
        </p:spPr>
      </p:pic>
      <p:pic>
        <p:nvPicPr>
          <p:cNvPr id="23" name="Picture 22"/>
          <p:cNvPicPr>
            <a:picLocks noChangeAspect="1"/>
          </p:cNvPicPr>
          <p:nvPr userDrawn="1"/>
        </p:nvPicPr>
        <p:blipFill rotWithShape="1">
          <a:blip r:embed="rId4" cstate="print">
            <a:extLst>
              <a:ext uri="{28A0092B-C50C-407E-A947-70E740481C1C}">
                <a14:useLocalDpi xmlns:a14="http://schemas.microsoft.com/office/drawing/2010/main" val="0"/>
              </a:ext>
            </a:extLst>
          </a:blip>
          <a:srcRect b="28367"/>
          <a:stretch/>
        </p:blipFill>
        <p:spPr>
          <a:xfrm>
            <a:off x="304926" y="6531928"/>
            <a:ext cx="822960" cy="226474"/>
          </a:xfrm>
          <a:prstGeom prst="rect">
            <a:avLst/>
          </a:prstGeom>
        </p:spPr>
      </p:pic>
    </p:spTree>
    <p:extLst>
      <p:ext uri="{BB962C8B-B14F-4D97-AF65-F5344CB8AC3E}">
        <p14:creationId xmlns:p14="http://schemas.microsoft.com/office/powerpoint/2010/main" val="18502839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9144"/>
            <a:ext cx="6949440" cy="466344"/>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24761E2-397B-4714-84B7-322DAE611AC4}"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E32E5-2C71-4352-A5BF-AB346BFCD8F1}" type="slidenum">
              <a:rPr lang="en-US" smtClean="0"/>
              <a:pPr/>
              <a:t>‹#›</a:t>
            </a:fld>
            <a:endParaRPr lang="en-US"/>
          </a:p>
        </p:txBody>
      </p:sp>
      <p:sp>
        <p:nvSpPr>
          <p:cNvPr id="9" name="Content Placeholder 8"/>
          <p:cNvSpPr>
            <a:spLocks noGrp="1"/>
          </p:cNvSpPr>
          <p:nvPr>
            <p:ph sz="quarter" idx="13"/>
          </p:nvPr>
        </p:nvSpPr>
        <p:spPr>
          <a:xfrm>
            <a:off x="457200" y="914400"/>
            <a:ext cx="7626096" cy="5093208"/>
          </a:xfrm>
        </p:spPr>
        <p:txBody>
          <a:bodyPr/>
          <a:lstStyle>
            <a:lvl2pPr marL="623888" indent="-285750">
              <a:buClr>
                <a:srgbClr val="717073"/>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49276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rgbClr val="919194"/>
            </a:gs>
            <a:gs pos="59000">
              <a:srgbClr val="575759"/>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3999" cy="429073"/>
          </a:xfrm>
          <a:prstGeom prst="rect">
            <a:avLst/>
          </a:prstGeom>
          <a:solidFill>
            <a:srgbClr val="F78F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bwMode="auto">
          <a:xfrm>
            <a:off x="7447543" y="3474110"/>
            <a:ext cx="1565277" cy="24410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913912"/>
            <a:ext cx="9144000" cy="944088"/>
          </a:xfrm>
          <a:prstGeom prst="rect">
            <a:avLst/>
          </a:prstGeom>
          <a:gradFill flip="none" rotWithShape="1">
            <a:gsLst>
              <a:gs pos="0">
                <a:srgbClr val="363636"/>
              </a:gs>
              <a:gs pos="50000">
                <a:srgbClr val="999999">
                  <a:shade val="67500"/>
                  <a:satMod val="115000"/>
                </a:srgbClr>
              </a:gs>
              <a:gs pos="100000">
                <a:srgbClr val="999999">
                  <a:shade val="100000"/>
                  <a:satMod val="115000"/>
                </a:srgbClr>
              </a:gs>
            </a:gsLst>
            <a:lin ang="5400000" scaled="1"/>
            <a:tileRect/>
          </a:gradFill>
          <a:ln>
            <a:noFill/>
          </a:ln>
          <a:effectLst>
            <a:outerShdw blurRad="241300" dist="381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94381" y="87363"/>
            <a:ext cx="278423" cy="274320"/>
          </a:xfrm>
          <a:prstGeom prst="rect">
            <a:avLst/>
          </a:prstGeom>
        </p:spPr>
      </p:pic>
      <p:sp>
        <p:nvSpPr>
          <p:cNvPr id="4" name="Date Placeholder 3"/>
          <p:cNvSpPr>
            <a:spLocks noGrp="1"/>
          </p:cNvSpPr>
          <p:nvPr>
            <p:ph type="dt" sz="half" idx="10"/>
          </p:nvPr>
        </p:nvSpPr>
        <p:spPr/>
        <p:txBody>
          <a:bodyPr/>
          <a:lstStyle/>
          <a:p>
            <a:fld id="{224761E2-397B-4714-84B7-322DAE611AC4}"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E32E5-2C71-4352-A5BF-AB346BFCD8F1}" type="slidenum">
              <a:rPr lang="en-US" smtClean="0"/>
              <a:pPr/>
              <a:t>‹#›</a:t>
            </a:fld>
            <a:endParaRPr lang="en-US"/>
          </a:p>
        </p:txBody>
      </p:sp>
      <p:sp>
        <p:nvSpPr>
          <p:cNvPr id="2" name="Title 1"/>
          <p:cNvSpPr>
            <a:spLocks noGrp="1"/>
          </p:cNvSpPr>
          <p:nvPr>
            <p:ph type="title"/>
          </p:nvPr>
        </p:nvSpPr>
        <p:spPr>
          <a:xfrm>
            <a:off x="109115" y="5485167"/>
            <a:ext cx="9034885" cy="1362075"/>
          </a:xfrm>
        </p:spPr>
        <p:txBody>
          <a:bodyPr anchor="t">
            <a:noAutofit/>
          </a:bodyPr>
          <a:lstStyle>
            <a:lvl1pPr algn="l">
              <a:defRPr lang="en-US" sz="4800" b="1" kern="1200" dirty="0">
                <a:solidFill>
                  <a:schemeClr val="bg1"/>
                </a:solidFill>
                <a:effectLst>
                  <a:outerShdw blurRad="50800" dist="38100" dir="2700000" algn="tl" rotWithShape="0">
                    <a:schemeClr val="tx1">
                      <a:alpha val="40000"/>
                    </a:schemeClr>
                  </a:outerShdw>
                  <a:reflection blurRad="6350" stA="35000" endPos="45500" dir="5400000" sy="-100000" algn="bl" rotWithShape="0"/>
                </a:effectLst>
                <a:latin typeface="Arial" pitchFamily="34" charset="0"/>
                <a:ea typeface="+mn-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8079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761E2-397B-4714-84B7-322DAE611AC4}" type="datetimeFigureOut">
              <a:rPr lang="en-US" smtClean="0"/>
              <a:pPr/>
              <a:t>9/14/2013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E32E5-2C71-4352-A5BF-AB346BFCD8F1}" type="slidenum">
              <a:rPr lang="en-US" smtClean="0"/>
              <a:pPr/>
              <a:t>‹#›</a:t>
            </a:fld>
            <a:endParaRPr lang="en-US"/>
          </a:p>
        </p:txBody>
      </p:sp>
    </p:spTree>
    <p:extLst>
      <p:ext uri="{BB962C8B-B14F-4D97-AF65-F5344CB8AC3E}">
        <p14:creationId xmlns:p14="http://schemas.microsoft.com/office/powerpoint/2010/main" val="42549454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gradFill>
          <a:gsLst>
            <a:gs pos="0">
              <a:srgbClr val="919194"/>
            </a:gs>
            <a:gs pos="59000">
              <a:srgbClr val="575759"/>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4256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035" y="75674"/>
            <a:ext cx="278423" cy="274320"/>
          </a:xfrm>
          <a:prstGeom prst="rect">
            <a:avLst/>
          </a:prstGeom>
        </p:spPr>
      </p:pic>
      <p:cxnSp>
        <p:nvCxnSpPr>
          <p:cNvPr id="10" name="Straight Connector 9"/>
          <p:cNvCxnSpPr/>
          <p:nvPr userDrawn="1"/>
        </p:nvCxnSpPr>
        <p:spPr>
          <a:xfrm>
            <a:off x="0" y="40607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9144"/>
            <a:ext cx="4572000" cy="466344"/>
          </a:xfrm>
        </p:spPr>
        <p:txBody>
          <a:bodyPr>
            <a:normAutofit/>
          </a:bodyPr>
          <a:lstStyle>
            <a:lvl1pPr marL="342900" indent="-342900" algn="l" defTabSz="914400" rtl="0" eaLnBrk="1" latinLnBrk="0" hangingPunct="1">
              <a:buClr>
                <a:schemeClr val="bg1"/>
              </a:buClr>
              <a:buSzPct val="90000"/>
              <a:buFont typeface="Arial" pitchFamily="34" charset="0"/>
              <a:buChar char="►"/>
              <a:defRPr lang="en-US" sz="2000" b="1" kern="1200" dirty="0">
                <a:solidFill>
                  <a:schemeClr val="bg1"/>
                </a:solidFill>
                <a:effectLst>
                  <a:outerShdw blurRad="50800" dist="38100" dir="2700000" algn="tl" rotWithShape="0">
                    <a:schemeClr val="tx1">
                      <a:alpha val="40000"/>
                    </a:schemeClr>
                  </a:outerShdw>
                </a:effectLst>
                <a:latin typeface="Arial" pitchFamily="34" charset="0"/>
                <a:ea typeface="+mn-ea"/>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24761E2-397B-4714-84B7-322DAE611AC4}" type="datetimeFigureOut">
              <a:rPr lang="en-US" smtClean="0"/>
              <a:pPr/>
              <a:t>9/14/2013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E32E5-2C71-4352-A5BF-AB346BFCD8F1}" type="slidenum">
              <a:rPr lang="en-US" smtClean="0"/>
              <a:pPr/>
              <a:t>‹#›</a:t>
            </a:fld>
            <a:endParaRPr lang="en-US"/>
          </a:p>
        </p:txBody>
      </p:sp>
    </p:spTree>
    <p:extLst>
      <p:ext uri="{BB962C8B-B14F-4D97-AF65-F5344CB8AC3E}">
        <p14:creationId xmlns:p14="http://schemas.microsoft.com/office/powerpoint/2010/main" val="23235484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761E2-397B-4714-84B7-322DAE611AC4}"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E32E5-2C71-4352-A5BF-AB346BFCD8F1}" type="slidenum">
              <a:rPr lang="en-US" smtClean="0"/>
              <a:pPr/>
              <a:t>‹#›</a:t>
            </a:fld>
            <a:endParaRPr lang="en-US"/>
          </a:p>
        </p:txBody>
      </p:sp>
    </p:spTree>
    <p:extLst>
      <p:ext uri="{BB962C8B-B14F-4D97-AF65-F5344CB8AC3E}">
        <p14:creationId xmlns:p14="http://schemas.microsoft.com/office/powerpoint/2010/main" val="33524607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userDrawn="1"/>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sp>
        <p:nvSpPr>
          <p:cNvPr id="8" name="Rectangle 7"/>
          <p:cNvSpPr/>
          <p:nvPr userDrawn="1"/>
        </p:nvSpPr>
        <p:spPr>
          <a:xfrm>
            <a:off x="0" y="0"/>
            <a:ext cx="9144000" cy="43434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34340"/>
            <a:ext cx="9144000" cy="9144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4761E2-397B-4714-84B7-322DAE611AC4}"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44146" y="6320136"/>
            <a:ext cx="2133600" cy="365125"/>
          </a:xfrm>
        </p:spPr>
        <p:txBody>
          <a:bodyPr/>
          <a:lstStyle/>
          <a:p>
            <a:fld id="{F4BE32E5-2C71-4352-A5BF-AB346BFCD8F1}" type="slidenum">
              <a:rPr lang="en-US" smtClean="0"/>
              <a:pPr/>
              <a:t>‹#›</a:t>
            </a:fld>
            <a:endParaRPr lang="en-US"/>
          </a:p>
        </p:txBody>
      </p:sp>
    </p:spTree>
    <p:extLst>
      <p:ext uri="{BB962C8B-B14F-4D97-AF65-F5344CB8AC3E}">
        <p14:creationId xmlns:p14="http://schemas.microsoft.com/office/powerpoint/2010/main" val="29628756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sp>
        <p:nvSpPr>
          <p:cNvPr id="2" name="Date Placeholder 1"/>
          <p:cNvSpPr>
            <a:spLocks noGrp="1"/>
          </p:cNvSpPr>
          <p:nvPr>
            <p:ph type="dt" sz="half" idx="10"/>
          </p:nvPr>
        </p:nvSpPr>
        <p:spPr/>
        <p:txBody>
          <a:bodyPr/>
          <a:lstStyle/>
          <a:p>
            <a:fld id="{224761E2-397B-4714-84B7-322DAE611AC4}"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44146" y="6320136"/>
            <a:ext cx="2133600" cy="365125"/>
          </a:xfrm>
        </p:spPr>
        <p:txBody>
          <a:bodyPr/>
          <a:lstStyle/>
          <a:p>
            <a:fld id="{F4BE32E5-2C71-4352-A5BF-AB346BFCD8F1}" type="slidenum">
              <a:rPr lang="en-US" smtClean="0"/>
              <a:pPr/>
              <a:t>‹#›</a:t>
            </a:fld>
            <a:endParaRPr lang="en-US"/>
          </a:p>
        </p:txBody>
      </p:sp>
      <p:sp>
        <p:nvSpPr>
          <p:cNvPr id="10" name="Content Placeholder 9"/>
          <p:cNvSpPr>
            <a:spLocks noGrp="1"/>
          </p:cNvSpPr>
          <p:nvPr>
            <p:ph sz="quarter" idx="13"/>
          </p:nvPr>
        </p:nvSpPr>
        <p:spPr>
          <a:xfrm>
            <a:off x="548640" y="1828800"/>
            <a:ext cx="8046720" cy="2816352"/>
          </a:xfrm>
        </p:spPr>
        <p:txBody>
          <a:bodyPr/>
          <a:lstStyle>
            <a:lvl1pPr>
              <a:defRPr lang="en-US" sz="5600" b="1" kern="1200" dirty="0" smtClean="0">
                <a:solidFill>
                  <a:srgbClr val="717073"/>
                </a:solidFill>
                <a:latin typeface="Arial Black"/>
                <a:ea typeface="+mn-ea"/>
                <a:cs typeface="Arial Black"/>
              </a:defRPr>
            </a:lvl1pPr>
          </a:lstStyle>
          <a:p>
            <a:pPr marL="0" lvl="0" indent="0" algn="ctr" defTabSz="914400" rtl="0" eaLnBrk="1" latinLnBrk="0" hangingPunct="1">
              <a:lnSpc>
                <a:spcPts val="6500"/>
              </a:lnSpc>
              <a:spcBef>
                <a:spcPts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3165150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8F1E"/>
        </a:solidFill>
        <a:effectLst/>
      </p:bgPr>
    </p:bg>
    <p:spTree>
      <p:nvGrpSpPr>
        <p:cNvPr id="1" name=""/>
        <p:cNvGrpSpPr/>
        <p:nvPr/>
      </p:nvGrpSpPr>
      <p:grpSpPr>
        <a:xfrm>
          <a:off x="0" y="0"/>
          <a:ext cx="0" cy="0"/>
          <a:chOff x="0" y="0"/>
          <a:chExt cx="0" cy="0"/>
        </a:xfrm>
      </p:grpSpPr>
      <p:sp>
        <p:nvSpPr>
          <p:cNvPr id="24" name="Rectangle 23"/>
          <p:cNvSpPr/>
          <p:nvPr userDrawn="1"/>
        </p:nvSpPr>
        <p:spPr>
          <a:xfrm>
            <a:off x="2995863" y="-240632"/>
            <a:ext cx="6148137" cy="7327232"/>
          </a:xfrm>
          <a:prstGeom prst="rect">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0" scaled="1"/>
            <a:tileRect/>
          </a:gradFill>
          <a:ln>
            <a:noFill/>
          </a:ln>
          <a:effectLst>
            <a:outerShdw blurRad="1524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Subtitle 2"/>
          <p:cNvSpPr>
            <a:spLocks noGrp="1"/>
          </p:cNvSpPr>
          <p:nvPr>
            <p:ph type="subTitle" idx="1"/>
          </p:nvPr>
        </p:nvSpPr>
        <p:spPr>
          <a:xfrm>
            <a:off x="3520439" y="5126804"/>
            <a:ext cx="4805980" cy="1037691"/>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520440" y="2130425"/>
            <a:ext cx="4768327" cy="1847508"/>
          </a:xfrm>
        </p:spPr>
        <p:txBody>
          <a:bodyPr>
            <a:normAutofit/>
          </a:bodyPr>
          <a:lstStyle>
            <a:lvl1pPr marL="0" algn="l" defTabSz="914400" rtl="0" eaLnBrk="1" latinLnBrk="0" hangingPunct="1">
              <a:defRPr lang="en-US" sz="3600" b="1" kern="1200" dirty="0">
                <a:solidFill>
                  <a:schemeClr val="bg1"/>
                </a:solidFill>
                <a:effectLst>
                  <a:outerShdw blurRad="50800" dist="38100" dir="2700000" algn="tl" rotWithShape="0">
                    <a:schemeClr val="tx1">
                      <a:alpha val="40000"/>
                    </a:schemeClr>
                  </a:outerShdw>
                </a:effectLst>
                <a:latin typeface="Arial" pitchFamily="34" charset="0"/>
                <a:ea typeface="+mn-ea"/>
                <a:cs typeface="Arial" pitchFamily="34" charset="0"/>
              </a:defRPr>
            </a:lvl1pPr>
          </a:lstStyle>
          <a:p>
            <a:r>
              <a:rPr lang="en-US" dirty="0" smtClean="0"/>
              <a:t>Click to edit Master title style</a:t>
            </a:r>
            <a:endParaRPr lang="en-US" dirty="0"/>
          </a:p>
        </p:txBody>
      </p:sp>
      <p:sp>
        <p:nvSpPr>
          <p:cNvPr id="13" name="Rectangle 12"/>
          <p:cNvSpPr/>
          <p:nvPr userDrawn="1"/>
        </p:nvSpPr>
        <p:spPr>
          <a:xfrm>
            <a:off x="0" y="6548083"/>
            <a:ext cx="2995863" cy="538517"/>
          </a:xfrm>
          <a:prstGeom prst="rect">
            <a:avLst/>
          </a:prstGeom>
          <a:solidFill>
            <a:srgbClr val="FFC42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4" name="Straight Connector 13"/>
          <p:cNvCxnSpPr/>
          <p:nvPr userDrawn="1"/>
        </p:nvCxnSpPr>
        <p:spPr>
          <a:xfrm>
            <a:off x="0" y="6548083"/>
            <a:ext cx="2995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2995863" y="6548083"/>
            <a:ext cx="6148137" cy="538517"/>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218" y="2159092"/>
            <a:ext cx="1796617" cy="1770146"/>
          </a:xfrm>
          <a:prstGeom prst="rect">
            <a:avLst/>
          </a:prstGeom>
          <a:effectLst/>
        </p:spPr>
      </p:pic>
      <p:cxnSp>
        <p:nvCxnSpPr>
          <p:cNvPr id="27" name="Straight Connector 26"/>
          <p:cNvCxnSpPr/>
          <p:nvPr userDrawn="1"/>
        </p:nvCxnSpPr>
        <p:spPr>
          <a:xfrm>
            <a:off x="2995863" y="6548083"/>
            <a:ext cx="6148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738" y="4280184"/>
            <a:ext cx="1921576" cy="738215"/>
          </a:xfrm>
          <a:prstGeom prst="rect">
            <a:avLst/>
          </a:prstGeom>
        </p:spPr>
      </p:pic>
      <p:sp>
        <p:nvSpPr>
          <p:cNvPr id="11" name="Rectangle 10"/>
          <p:cNvSpPr/>
          <p:nvPr userDrawn="1"/>
        </p:nvSpPr>
        <p:spPr>
          <a:xfrm>
            <a:off x="3520439" y="6244978"/>
            <a:ext cx="1571264" cy="230832"/>
          </a:xfrm>
          <a:prstGeom prst="rect">
            <a:avLst/>
          </a:prstGeom>
        </p:spPr>
        <p:txBody>
          <a:bodyPr wrap="none">
            <a:spAutoFit/>
          </a:bodyPr>
          <a:lstStyle/>
          <a:p>
            <a:r>
              <a:rPr lang="en-US" sz="900" dirty="0" smtClean="0">
                <a:solidFill>
                  <a:prstClr val="white"/>
                </a:solidFill>
                <a:latin typeface="Arial" pitchFamily="34" charset="0"/>
                <a:cs typeface="Arial" pitchFamily="34" charset="0"/>
              </a:rPr>
              <a:t>© Copyright </a:t>
            </a:r>
            <a:r>
              <a:rPr lang="en-US" sz="900" dirty="0" err="1" smtClean="0">
                <a:solidFill>
                  <a:prstClr val="white"/>
                </a:solidFill>
                <a:latin typeface="Arial" pitchFamily="34" charset="0"/>
                <a:cs typeface="Arial" pitchFamily="34" charset="0"/>
              </a:rPr>
              <a:t>Avalara</a:t>
            </a:r>
            <a:r>
              <a:rPr lang="en-US" sz="900" dirty="0" smtClean="0">
                <a:solidFill>
                  <a:prstClr val="white"/>
                </a:solidFill>
                <a:latin typeface="Arial" pitchFamily="34" charset="0"/>
                <a:cs typeface="Arial" pitchFamily="34" charset="0"/>
              </a:rPr>
              <a:t>, 2011 </a:t>
            </a:r>
            <a:endParaRPr lang="en-US"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968740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9144"/>
            <a:ext cx="6949440" cy="466344"/>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24761E2-397B-4714-84B7-322DAE611AC4}" type="datetimeFigureOut">
              <a:rPr lang="en-US" smtClean="0">
                <a:solidFill>
                  <a:prstClr val="white"/>
                </a:solidFill>
                <a:latin typeface="Calibri"/>
              </a:rPr>
              <a:pPr/>
              <a:t>9/14/2013</a:t>
            </a:fld>
            <a:endParaRPr lang="en-US">
              <a:solidFill>
                <a:prstClr val="white"/>
              </a:solidFill>
              <a:latin typeface="Calibri"/>
            </a:endParaRPr>
          </a:p>
        </p:txBody>
      </p:sp>
      <p:sp>
        <p:nvSpPr>
          <p:cNvPr id="5" name="Footer Placeholder 4"/>
          <p:cNvSpPr>
            <a:spLocks noGrp="1"/>
          </p:cNvSpPr>
          <p:nvPr>
            <p:ph type="ftr" sz="quarter" idx="11"/>
          </p:nvPr>
        </p:nvSpPr>
        <p:spPr/>
        <p:txBody>
          <a:bodyPr/>
          <a:lstStyle/>
          <a:p>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F4BE32E5-2C71-4352-A5BF-AB346BFCD8F1}" type="slidenum">
              <a:rPr lang="en-US" smtClean="0">
                <a:solidFill>
                  <a:prstClr val="white"/>
                </a:solidFill>
                <a:latin typeface="Calibri"/>
              </a:rPr>
              <a:pPr/>
              <a:t>‹#›</a:t>
            </a:fld>
            <a:endParaRPr lang="en-US">
              <a:solidFill>
                <a:prstClr val="white"/>
              </a:solidFill>
              <a:latin typeface="Calibri"/>
            </a:endParaRPr>
          </a:p>
        </p:txBody>
      </p:sp>
      <p:sp>
        <p:nvSpPr>
          <p:cNvPr id="9" name="Content Placeholder 8"/>
          <p:cNvSpPr>
            <a:spLocks noGrp="1"/>
          </p:cNvSpPr>
          <p:nvPr>
            <p:ph sz="quarter" idx="13"/>
          </p:nvPr>
        </p:nvSpPr>
        <p:spPr>
          <a:xfrm>
            <a:off x="457200" y="914400"/>
            <a:ext cx="7626096" cy="5093208"/>
          </a:xfrm>
        </p:spPr>
        <p:txBody>
          <a:bodyPr/>
          <a:lstStyle>
            <a:lvl2pPr marL="623888" indent="-285750">
              <a:buClr>
                <a:srgbClr val="717073"/>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48554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rgbClr val="919194"/>
            </a:gs>
            <a:gs pos="59000">
              <a:srgbClr val="575759"/>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3999" cy="429073"/>
          </a:xfrm>
          <a:prstGeom prst="rect">
            <a:avLst/>
          </a:prstGeom>
          <a:solidFill>
            <a:srgbClr val="F78F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1"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bwMode="auto">
          <a:xfrm>
            <a:off x="7447543" y="3474110"/>
            <a:ext cx="1565277" cy="24410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913912"/>
            <a:ext cx="9144000" cy="944088"/>
          </a:xfrm>
          <a:prstGeom prst="rect">
            <a:avLst/>
          </a:prstGeom>
          <a:gradFill flip="none" rotWithShape="1">
            <a:gsLst>
              <a:gs pos="0">
                <a:srgbClr val="363636"/>
              </a:gs>
              <a:gs pos="50000">
                <a:srgbClr val="999999">
                  <a:shade val="67500"/>
                  <a:satMod val="115000"/>
                </a:srgbClr>
              </a:gs>
              <a:gs pos="100000">
                <a:srgbClr val="999999">
                  <a:shade val="100000"/>
                  <a:satMod val="115000"/>
                </a:srgbClr>
              </a:gs>
            </a:gsLst>
            <a:lin ang="5400000" scaled="1"/>
            <a:tileRect/>
          </a:gradFill>
          <a:ln>
            <a:noFill/>
          </a:ln>
          <a:effectLst>
            <a:outerShdw blurRad="241300" dist="381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94381" y="87363"/>
            <a:ext cx="278423" cy="274320"/>
          </a:xfrm>
          <a:prstGeom prst="rect">
            <a:avLst/>
          </a:prstGeom>
        </p:spPr>
      </p:pic>
      <p:sp>
        <p:nvSpPr>
          <p:cNvPr id="4" name="Date Placeholder 3"/>
          <p:cNvSpPr>
            <a:spLocks noGrp="1"/>
          </p:cNvSpPr>
          <p:nvPr>
            <p:ph type="dt" sz="half" idx="10"/>
          </p:nvPr>
        </p:nvSpPr>
        <p:spPr/>
        <p:txBody>
          <a:bodyPr/>
          <a:lstStyle/>
          <a:p>
            <a:fld id="{224761E2-397B-4714-84B7-322DAE611AC4}" type="datetimeFigureOut">
              <a:rPr lang="en-US" smtClean="0">
                <a:solidFill>
                  <a:prstClr val="white"/>
                </a:solidFill>
                <a:latin typeface="Calibri"/>
              </a:rPr>
              <a:pPr/>
              <a:t>9/14/2013</a:t>
            </a:fld>
            <a:endParaRPr lang="en-US">
              <a:solidFill>
                <a:prstClr val="white"/>
              </a:solidFill>
              <a:latin typeface="Calibri"/>
            </a:endParaRPr>
          </a:p>
        </p:txBody>
      </p:sp>
      <p:sp>
        <p:nvSpPr>
          <p:cNvPr id="5" name="Footer Placeholder 4"/>
          <p:cNvSpPr>
            <a:spLocks noGrp="1"/>
          </p:cNvSpPr>
          <p:nvPr>
            <p:ph type="ftr" sz="quarter" idx="11"/>
          </p:nvPr>
        </p:nvSpPr>
        <p:spPr/>
        <p:txBody>
          <a:bodyPr/>
          <a:lstStyle/>
          <a:p>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F4BE32E5-2C71-4352-A5BF-AB346BFCD8F1}" type="slidenum">
              <a:rPr lang="en-US" smtClean="0">
                <a:solidFill>
                  <a:prstClr val="white"/>
                </a:solidFill>
                <a:latin typeface="Calibri"/>
              </a:rPr>
              <a:pPr/>
              <a:t>‹#›</a:t>
            </a:fld>
            <a:endParaRPr lang="en-US">
              <a:solidFill>
                <a:prstClr val="white"/>
              </a:solidFill>
              <a:latin typeface="Calibri"/>
            </a:endParaRPr>
          </a:p>
        </p:txBody>
      </p:sp>
      <p:sp>
        <p:nvSpPr>
          <p:cNvPr id="2" name="Title 1"/>
          <p:cNvSpPr>
            <a:spLocks noGrp="1"/>
          </p:cNvSpPr>
          <p:nvPr>
            <p:ph type="title"/>
          </p:nvPr>
        </p:nvSpPr>
        <p:spPr>
          <a:xfrm>
            <a:off x="109115" y="5485167"/>
            <a:ext cx="9034885" cy="1362075"/>
          </a:xfrm>
        </p:spPr>
        <p:txBody>
          <a:bodyPr anchor="t">
            <a:noAutofit/>
          </a:bodyPr>
          <a:lstStyle>
            <a:lvl1pPr algn="l">
              <a:defRPr lang="en-US" sz="4800" b="1" kern="1200" dirty="0">
                <a:solidFill>
                  <a:schemeClr val="bg1"/>
                </a:solidFill>
                <a:effectLst>
                  <a:outerShdw blurRad="50800" dist="38100" dir="2700000" algn="tl" rotWithShape="0">
                    <a:schemeClr val="tx1">
                      <a:alpha val="40000"/>
                    </a:schemeClr>
                  </a:outerShdw>
                  <a:reflection blurRad="6350" stA="35000" endPos="45500" dir="5400000" sy="-100000" algn="bl" rotWithShape="0"/>
                </a:effectLst>
                <a:latin typeface="Arial" pitchFamily="34" charset="0"/>
                <a:ea typeface="+mn-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97765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9144"/>
            <a:ext cx="6949440" cy="466344"/>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24761E2-397B-4714-84B7-322DAE611AC4}"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E32E5-2C71-4352-A5BF-AB346BFCD8F1}" type="slidenum">
              <a:rPr lang="en-US" smtClean="0"/>
              <a:pPr/>
              <a:t>‹#›</a:t>
            </a:fld>
            <a:endParaRPr lang="en-US"/>
          </a:p>
        </p:txBody>
      </p:sp>
      <p:sp>
        <p:nvSpPr>
          <p:cNvPr id="9" name="Content Placeholder 8"/>
          <p:cNvSpPr>
            <a:spLocks noGrp="1"/>
          </p:cNvSpPr>
          <p:nvPr>
            <p:ph sz="quarter" idx="13"/>
          </p:nvPr>
        </p:nvSpPr>
        <p:spPr>
          <a:xfrm>
            <a:off x="457200" y="914400"/>
            <a:ext cx="7626096" cy="5093208"/>
          </a:xfrm>
        </p:spPr>
        <p:txBody>
          <a:bodyPr/>
          <a:lstStyle>
            <a:lvl2pPr marL="623888" indent="-285750">
              <a:buClr>
                <a:srgbClr val="717073"/>
              </a:buClr>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90792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761E2-397B-4714-84B7-322DAE611AC4}" type="datetimeFigureOut">
              <a:rPr lang="en-US" smtClean="0">
                <a:solidFill>
                  <a:prstClr val="white"/>
                </a:solidFill>
                <a:latin typeface="Calibri"/>
              </a:rPr>
              <a:pPr/>
              <a:t>9/14/2013</a:t>
            </a:fld>
            <a:endParaRPr lang="en-US">
              <a:solidFill>
                <a:prstClr val="white"/>
              </a:solidFill>
              <a:latin typeface="Calibri"/>
            </a:endParaRPr>
          </a:p>
        </p:txBody>
      </p:sp>
      <p:sp>
        <p:nvSpPr>
          <p:cNvPr id="4" name="Footer Placeholder 3"/>
          <p:cNvSpPr>
            <a:spLocks noGrp="1"/>
          </p:cNvSpPr>
          <p:nvPr>
            <p:ph type="ftr" sz="quarter" idx="11"/>
          </p:nvPr>
        </p:nvSpPr>
        <p:spPr/>
        <p:txBody>
          <a:bodyPr/>
          <a:lstStyle/>
          <a:p>
            <a:endParaRPr lang="en-US">
              <a:solidFill>
                <a:prstClr val="white"/>
              </a:solidFill>
              <a:latin typeface="Calibri"/>
            </a:endParaRPr>
          </a:p>
        </p:txBody>
      </p:sp>
      <p:sp>
        <p:nvSpPr>
          <p:cNvPr id="5" name="Slide Number Placeholder 4"/>
          <p:cNvSpPr>
            <a:spLocks noGrp="1"/>
          </p:cNvSpPr>
          <p:nvPr>
            <p:ph type="sldNum" sz="quarter" idx="12"/>
          </p:nvPr>
        </p:nvSpPr>
        <p:spPr/>
        <p:txBody>
          <a:bodyPr/>
          <a:lstStyle/>
          <a:p>
            <a:fld id="{F4BE32E5-2C71-4352-A5BF-AB346BFCD8F1}" type="slidenum">
              <a:rPr lang="en-US" smtClean="0">
                <a:solidFill>
                  <a:prstClr val="white"/>
                </a:solidFill>
                <a:latin typeface="Calibri"/>
              </a:rPr>
              <a:pPr/>
              <a:t>‹#›</a:t>
            </a:fld>
            <a:endParaRPr lang="en-US">
              <a:solidFill>
                <a:prstClr val="white"/>
              </a:solidFill>
              <a:latin typeface="Calibri"/>
            </a:endParaRPr>
          </a:p>
        </p:txBody>
      </p:sp>
    </p:spTree>
    <p:extLst>
      <p:ext uri="{BB962C8B-B14F-4D97-AF65-F5344CB8AC3E}">
        <p14:creationId xmlns:p14="http://schemas.microsoft.com/office/powerpoint/2010/main" val="30738685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gradFill>
          <a:gsLst>
            <a:gs pos="0">
              <a:srgbClr val="919194"/>
            </a:gs>
            <a:gs pos="59000">
              <a:srgbClr val="575759"/>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4256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035" y="75674"/>
            <a:ext cx="278423" cy="274320"/>
          </a:xfrm>
          <a:prstGeom prst="rect">
            <a:avLst/>
          </a:prstGeom>
        </p:spPr>
      </p:pic>
      <p:cxnSp>
        <p:nvCxnSpPr>
          <p:cNvPr id="10" name="Straight Connector 9"/>
          <p:cNvCxnSpPr/>
          <p:nvPr userDrawn="1"/>
        </p:nvCxnSpPr>
        <p:spPr>
          <a:xfrm>
            <a:off x="0" y="40607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9144"/>
            <a:ext cx="4572000" cy="466344"/>
          </a:xfrm>
        </p:spPr>
        <p:txBody>
          <a:bodyPr>
            <a:normAutofit/>
          </a:bodyPr>
          <a:lstStyle>
            <a:lvl1pPr marL="342900" indent="-342900" algn="l" defTabSz="914400" rtl="0" eaLnBrk="1" latinLnBrk="0" hangingPunct="1">
              <a:buClr>
                <a:schemeClr val="bg1"/>
              </a:buClr>
              <a:buSzPct val="90000"/>
              <a:buFont typeface="Arial" pitchFamily="34" charset="0"/>
              <a:buChar char="►"/>
              <a:defRPr lang="en-US" sz="2000" b="1" kern="1200" dirty="0">
                <a:solidFill>
                  <a:schemeClr val="bg1"/>
                </a:solidFill>
                <a:effectLst>
                  <a:outerShdw blurRad="50800" dist="38100" dir="2700000" algn="tl" rotWithShape="0">
                    <a:schemeClr val="tx1">
                      <a:alpha val="40000"/>
                    </a:schemeClr>
                  </a:outerShdw>
                </a:effectLst>
                <a:latin typeface="Arial" pitchFamily="34" charset="0"/>
                <a:ea typeface="+mn-ea"/>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24761E2-397B-4714-84B7-322DAE611AC4}" type="datetimeFigureOut">
              <a:rPr lang="en-US" smtClean="0">
                <a:solidFill>
                  <a:prstClr val="white"/>
                </a:solidFill>
                <a:latin typeface="Calibri"/>
              </a:rPr>
              <a:pPr/>
              <a:t>9/14/2013</a:t>
            </a:fld>
            <a:endParaRPr lang="en-US">
              <a:solidFill>
                <a:prstClr val="white"/>
              </a:solidFill>
              <a:latin typeface="Calibri"/>
            </a:endParaRPr>
          </a:p>
        </p:txBody>
      </p:sp>
      <p:sp>
        <p:nvSpPr>
          <p:cNvPr id="4" name="Footer Placeholder 3"/>
          <p:cNvSpPr>
            <a:spLocks noGrp="1"/>
          </p:cNvSpPr>
          <p:nvPr>
            <p:ph type="ftr" sz="quarter" idx="11"/>
          </p:nvPr>
        </p:nvSpPr>
        <p:spPr/>
        <p:txBody>
          <a:bodyPr/>
          <a:lstStyle/>
          <a:p>
            <a:endParaRPr lang="en-US">
              <a:solidFill>
                <a:prstClr val="white"/>
              </a:solidFill>
              <a:latin typeface="Calibri"/>
            </a:endParaRPr>
          </a:p>
        </p:txBody>
      </p:sp>
      <p:sp>
        <p:nvSpPr>
          <p:cNvPr id="5" name="Slide Number Placeholder 4"/>
          <p:cNvSpPr>
            <a:spLocks noGrp="1"/>
          </p:cNvSpPr>
          <p:nvPr>
            <p:ph type="sldNum" sz="quarter" idx="12"/>
          </p:nvPr>
        </p:nvSpPr>
        <p:spPr/>
        <p:txBody>
          <a:bodyPr/>
          <a:lstStyle/>
          <a:p>
            <a:fld id="{F4BE32E5-2C71-4352-A5BF-AB346BFCD8F1}" type="slidenum">
              <a:rPr lang="en-US" smtClean="0">
                <a:solidFill>
                  <a:prstClr val="white"/>
                </a:solidFill>
                <a:latin typeface="Calibri"/>
              </a:rPr>
              <a:pPr/>
              <a:t>‹#›</a:t>
            </a:fld>
            <a:endParaRPr lang="en-US">
              <a:solidFill>
                <a:prstClr val="white"/>
              </a:solidFill>
              <a:latin typeface="Calibri"/>
            </a:endParaRPr>
          </a:p>
        </p:txBody>
      </p:sp>
    </p:spTree>
    <p:extLst>
      <p:ext uri="{BB962C8B-B14F-4D97-AF65-F5344CB8AC3E}">
        <p14:creationId xmlns:p14="http://schemas.microsoft.com/office/powerpoint/2010/main" val="17674201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761E2-397B-4714-84B7-322DAE611AC4}" type="datetimeFigureOut">
              <a:rPr lang="en-US" smtClean="0">
                <a:solidFill>
                  <a:prstClr val="white"/>
                </a:solidFill>
                <a:latin typeface="Calibri"/>
              </a:rPr>
              <a:pPr/>
              <a:t>9/14/2013</a:t>
            </a:fld>
            <a:endParaRPr lang="en-US">
              <a:solidFill>
                <a:prstClr val="white"/>
              </a:solidFill>
              <a:latin typeface="Calibri"/>
            </a:endParaRPr>
          </a:p>
        </p:txBody>
      </p:sp>
      <p:sp>
        <p:nvSpPr>
          <p:cNvPr id="3" name="Footer Placeholder 2"/>
          <p:cNvSpPr>
            <a:spLocks noGrp="1"/>
          </p:cNvSpPr>
          <p:nvPr>
            <p:ph type="ftr" sz="quarter" idx="11"/>
          </p:nvPr>
        </p:nvSpPr>
        <p:spPr/>
        <p:txBody>
          <a:bodyPr/>
          <a:lstStyle/>
          <a:p>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F4BE32E5-2C71-4352-A5BF-AB346BFCD8F1}" type="slidenum">
              <a:rPr lang="en-US" smtClean="0">
                <a:solidFill>
                  <a:prstClr val="white"/>
                </a:solidFill>
                <a:latin typeface="Calibri"/>
              </a:rPr>
              <a:pPr/>
              <a:t>‹#›</a:t>
            </a:fld>
            <a:endParaRPr lang="en-US">
              <a:solidFill>
                <a:prstClr val="white"/>
              </a:solidFill>
              <a:latin typeface="Calibri"/>
            </a:endParaRPr>
          </a:p>
        </p:txBody>
      </p:sp>
    </p:spTree>
    <p:extLst>
      <p:ext uri="{BB962C8B-B14F-4D97-AF65-F5344CB8AC3E}">
        <p14:creationId xmlns:p14="http://schemas.microsoft.com/office/powerpoint/2010/main" val="35176062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userDrawn="1"/>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sp>
        <p:nvSpPr>
          <p:cNvPr id="8" name="Rectangle 7"/>
          <p:cNvSpPr/>
          <p:nvPr userDrawn="1"/>
        </p:nvSpPr>
        <p:spPr>
          <a:xfrm>
            <a:off x="0" y="0"/>
            <a:ext cx="9144000" cy="43434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Rectangle 8"/>
          <p:cNvSpPr/>
          <p:nvPr userDrawn="1"/>
        </p:nvSpPr>
        <p:spPr>
          <a:xfrm>
            <a:off x="0" y="434340"/>
            <a:ext cx="9144000" cy="9144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Date Placeholder 1"/>
          <p:cNvSpPr>
            <a:spLocks noGrp="1"/>
          </p:cNvSpPr>
          <p:nvPr>
            <p:ph type="dt" sz="half" idx="10"/>
          </p:nvPr>
        </p:nvSpPr>
        <p:spPr/>
        <p:txBody>
          <a:bodyPr/>
          <a:lstStyle/>
          <a:p>
            <a:fld id="{224761E2-397B-4714-84B7-322DAE611AC4}" type="datetimeFigureOut">
              <a:rPr lang="en-US" smtClean="0">
                <a:solidFill>
                  <a:prstClr val="white"/>
                </a:solidFill>
                <a:latin typeface="Calibri"/>
              </a:rPr>
              <a:pPr/>
              <a:t>9/14/2013</a:t>
            </a:fld>
            <a:endParaRPr lang="en-US">
              <a:solidFill>
                <a:prstClr val="white"/>
              </a:solidFill>
              <a:latin typeface="Calibri"/>
            </a:endParaRPr>
          </a:p>
        </p:txBody>
      </p:sp>
      <p:sp>
        <p:nvSpPr>
          <p:cNvPr id="3" name="Footer Placeholder 2"/>
          <p:cNvSpPr>
            <a:spLocks noGrp="1"/>
          </p:cNvSpPr>
          <p:nvPr>
            <p:ph type="ftr" sz="quarter" idx="11"/>
          </p:nvPr>
        </p:nvSpPr>
        <p:spPr/>
        <p:txBody>
          <a:bodyPr/>
          <a:lstStyle/>
          <a:p>
            <a:endParaRPr lang="en-US">
              <a:solidFill>
                <a:prstClr val="white"/>
              </a:solidFill>
              <a:latin typeface="Calibri"/>
            </a:endParaRPr>
          </a:p>
        </p:txBody>
      </p:sp>
      <p:sp>
        <p:nvSpPr>
          <p:cNvPr id="4" name="Slide Number Placeholder 3"/>
          <p:cNvSpPr>
            <a:spLocks noGrp="1"/>
          </p:cNvSpPr>
          <p:nvPr>
            <p:ph type="sldNum" sz="quarter" idx="12"/>
          </p:nvPr>
        </p:nvSpPr>
        <p:spPr>
          <a:xfrm>
            <a:off x="6544146" y="6320136"/>
            <a:ext cx="2133600" cy="365125"/>
          </a:xfrm>
        </p:spPr>
        <p:txBody>
          <a:bodyPr/>
          <a:lstStyle/>
          <a:p>
            <a:fld id="{F4BE32E5-2C71-4352-A5BF-AB346BFCD8F1}" type="slidenum">
              <a:rPr lang="en-US" smtClean="0">
                <a:solidFill>
                  <a:prstClr val="white"/>
                </a:solidFill>
                <a:latin typeface="Calibri"/>
              </a:rPr>
              <a:pPr/>
              <a:t>‹#›</a:t>
            </a:fld>
            <a:endParaRPr lang="en-US">
              <a:solidFill>
                <a:prstClr val="white"/>
              </a:solidFill>
              <a:latin typeface="Calibri"/>
            </a:endParaRPr>
          </a:p>
        </p:txBody>
      </p:sp>
    </p:spTree>
    <p:extLst>
      <p:ext uri="{BB962C8B-B14F-4D97-AF65-F5344CB8AC3E}">
        <p14:creationId xmlns:p14="http://schemas.microsoft.com/office/powerpoint/2010/main" val="8632127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sp>
        <p:nvSpPr>
          <p:cNvPr id="2" name="Date Placeholder 1"/>
          <p:cNvSpPr>
            <a:spLocks noGrp="1"/>
          </p:cNvSpPr>
          <p:nvPr>
            <p:ph type="dt" sz="half" idx="10"/>
          </p:nvPr>
        </p:nvSpPr>
        <p:spPr/>
        <p:txBody>
          <a:bodyPr/>
          <a:lstStyle/>
          <a:p>
            <a:fld id="{224761E2-397B-4714-84B7-322DAE611AC4}" type="datetimeFigureOut">
              <a:rPr lang="en-US" smtClean="0">
                <a:solidFill>
                  <a:prstClr val="white"/>
                </a:solidFill>
                <a:latin typeface="Calibri"/>
              </a:rPr>
              <a:pPr/>
              <a:t>9/14/2013</a:t>
            </a:fld>
            <a:endParaRPr lang="en-US">
              <a:solidFill>
                <a:prstClr val="white"/>
              </a:solidFill>
              <a:latin typeface="Calibri"/>
            </a:endParaRPr>
          </a:p>
        </p:txBody>
      </p:sp>
      <p:sp>
        <p:nvSpPr>
          <p:cNvPr id="3" name="Footer Placeholder 2"/>
          <p:cNvSpPr>
            <a:spLocks noGrp="1"/>
          </p:cNvSpPr>
          <p:nvPr>
            <p:ph type="ftr" sz="quarter" idx="11"/>
          </p:nvPr>
        </p:nvSpPr>
        <p:spPr/>
        <p:txBody>
          <a:bodyPr/>
          <a:lstStyle/>
          <a:p>
            <a:endParaRPr lang="en-US">
              <a:solidFill>
                <a:prstClr val="white"/>
              </a:solidFill>
              <a:latin typeface="Calibri"/>
            </a:endParaRPr>
          </a:p>
        </p:txBody>
      </p:sp>
      <p:sp>
        <p:nvSpPr>
          <p:cNvPr id="4" name="Slide Number Placeholder 3"/>
          <p:cNvSpPr>
            <a:spLocks noGrp="1"/>
          </p:cNvSpPr>
          <p:nvPr>
            <p:ph type="sldNum" sz="quarter" idx="12"/>
          </p:nvPr>
        </p:nvSpPr>
        <p:spPr>
          <a:xfrm>
            <a:off x="6544146" y="6320136"/>
            <a:ext cx="2133600" cy="365125"/>
          </a:xfrm>
        </p:spPr>
        <p:txBody>
          <a:bodyPr/>
          <a:lstStyle/>
          <a:p>
            <a:fld id="{F4BE32E5-2C71-4352-A5BF-AB346BFCD8F1}" type="slidenum">
              <a:rPr lang="en-US" smtClean="0">
                <a:solidFill>
                  <a:prstClr val="white"/>
                </a:solidFill>
                <a:latin typeface="Calibri"/>
              </a:rPr>
              <a:pPr/>
              <a:t>‹#›</a:t>
            </a:fld>
            <a:endParaRPr lang="en-US">
              <a:solidFill>
                <a:prstClr val="white"/>
              </a:solidFill>
              <a:latin typeface="Calibri"/>
            </a:endParaRPr>
          </a:p>
        </p:txBody>
      </p:sp>
      <p:sp>
        <p:nvSpPr>
          <p:cNvPr id="10" name="Content Placeholder 9"/>
          <p:cNvSpPr>
            <a:spLocks noGrp="1"/>
          </p:cNvSpPr>
          <p:nvPr>
            <p:ph sz="quarter" idx="13"/>
          </p:nvPr>
        </p:nvSpPr>
        <p:spPr>
          <a:xfrm>
            <a:off x="548640" y="1828800"/>
            <a:ext cx="8046720" cy="2816352"/>
          </a:xfrm>
        </p:spPr>
        <p:txBody>
          <a:bodyPr/>
          <a:lstStyle>
            <a:lvl1pPr>
              <a:defRPr lang="en-US" sz="5600" b="1" kern="1200" dirty="0" smtClean="0">
                <a:solidFill>
                  <a:srgbClr val="717073"/>
                </a:solidFill>
                <a:latin typeface="Arial Black"/>
                <a:ea typeface="+mn-ea"/>
                <a:cs typeface="Arial Black"/>
              </a:defRPr>
            </a:lvl1pPr>
          </a:lstStyle>
          <a:p>
            <a:pPr marL="0" lvl="0" indent="0" algn="ctr" defTabSz="914400" rtl="0" eaLnBrk="1" latinLnBrk="0" hangingPunct="1">
              <a:lnSpc>
                <a:spcPts val="6500"/>
              </a:lnSpc>
              <a:spcBef>
                <a:spcPts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0213188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28" name="Straight Connector 27"/>
          <p:cNvCxnSpPr/>
          <p:nvPr userDrawn="1"/>
        </p:nvCxnSpPr>
        <p:spPr>
          <a:xfrm rot="5400000">
            <a:off x="2421074" y="5318926"/>
            <a:ext cx="3078148"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5293" name="Rectangle 29"/>
          <p:cNvSpPr>
            <a:spLocks noGrp="1" noChangeArrowheads="1"/>
          </p:cNvSpPr>
          <p:nvPr>
            <p:ph type="ctrTitle" sz="quarter"/>
          </p:nvPr>
        </p:nvSpPr>
        <p:spPr>
          <a:xfrm>
            <a:off x="2284450" y="2934469"/>
            <a:ext cx="5436852" cy="437043"/>
          </a:xfrm>
          <a:prstGeom prst="rect">
            <a:avLst/>
          </a:prstGeom>
        </p:spPr>
        <p:txBody>
          <a:bodyPr anchor="b" anchorCtr="0">
            <a:spAutoFit/>
          </a:bodyPr>
          <a:lstStyle>
            <a:lvl1pPr algn="l">
              <a:defRPr sz="2800" b="1">
                <a:solidFill>
                  <a:srgbClr val="006699"/>
                </a:solidFill>
                <a:latin typeface="Trebuchet MS" pitchFamily="34" charset="0"/>
              </a:defRPr>
            </a:lvl1pPr>
          </a:lstStyle>
          <a:p>
            <a:r>
              <a:rPr lang="en-US" dirty="0" smtClean="0"/>
              <a:t>Click to edit Master title style</a:t>
            </a:r>
            <a:endParaRPr lang="en-GB" dirty="0"/>
          </a:p>
        </p:txBody>
      </p:sp>
      <p:sp>
        <p:nvSpPr>
          <p:cNvPr id="395294" name="Rectangle 30"/>
          <p:cNvSpPr>
            <a:spLocks noGrp="1" noChangeArrowheads="1"/>
          </p:cNvSpPr>
          <p:nvPr>
            <p:ph type="subTitle" sz="quarter" idx="1"/>
          </p:nvPr>
        </p:nvSpPr>
        <p:spPr>
          <a:xfrm>
            <a:off x="2284450" y="3582541"/>
            <a:ext cx="5436852" cy="400110"/>
          </a:xfrm>
          <a:noFill/>
        </p:spPr>
        <p:txBody>
          <a:bodyPr wrap="square">
            <a:spAutoFit/>
          </a:bodyPr>
          <a:lstStyle>
            <a:lvl1pPr marL="0" indent="0" algn="l">
              <a:buFontTx/>
              <a:buNone/>
              <a:defRPr sz="2000">
                <a:solidFill>
                  <a:srgbClr val="33CCF0"/>
                </a:solidFill>
                <a:latin typeface="Verdana" pitchFamily="34" charset="0"/>
                <a:ea typeface="Verdana" pitchFamily="34" charset="0"/>
                <a:cs typeface="Verdana" pitchFamily="34" charset="0"/>
              </a:defRPr>
            </a:lvl1pPr>
          </a:lstStyle>
          <a:p>
            <a:r>
              <a:rPr lang="en-US" dirty="0" smtClean="0"/>
              <a:t>Click to edit Master subtitle style</a:t>
            </a:r>
            <a:endParaRPr lang="en-GB" dirty="0"/>
          </a:p>
        </p:txBody>
      </p:sp>
      <p:sp>
        <p:nvSpPr>
          <p:cNvPr id="13" name="TextBox 12">
            <a:hlinkClick r:id="rId3"/>
          </p:cNvPr>
          <p:cNvSpPr txBox="1"/>
          <p:nvPr userDrawn="1"/>
        </p:nvSpPr>
        <p:spPr>
          <a:xfrm>
            <a:off x="7522740" y="6265887"/>
            <a:ext cx="1440160" cy="246221"/>
          </a:xfrm>
          <a:prstGeom prst="rect">
            <a:avLst/>
          </a:prstGeom>
          <a:noFill/>
        </p:spPr>
        <p:txBody>
          <a:bodyPr wrap="square" rtlCol="0">
            <a:spAutoFit/>
          </a:bodyPr>
          <a:lstStyle/>
          <a:p>
            <a:pPr algn="r" fontAlgn="base">
              <a:spcBef>
                <a:spcPct val="0"/>
              </a:spcBef>
              <a:spcAft>
                <a:spcPct val="0"/>
              </a:spcAft>
            </a:pPr>
            <a:r>
              <a:rPr lang="en-ZA" sz="1000" dirty="0" smtClean="0">
                <a:solidFill>
                  <a:srgbClr val="006699"/>
                </a:solidFill>
                <a:ea typeface="Verdana" pitchFamily="34" charset="0"/>
                <a:cs typeface="Verdana" pitchFamily="34" charset="0"/>
              </a:rPr>
              <a:t>www.syspro.com</a:t>
            </a:r>
            <a:endParaRPr lang="en-ZA" sz="1000" dirty="0">
              <a:solidFill>
                <a:srgbClr val="006699"/>
              </a:solidFill>
              <a:ea typeface="Verdana" pitchFamily="34" charset="0"/>
              <a:cs typeface="Verdana" pitchFamily="34" charset="0"/>
            </a:endParaRPr>
          </a:p>
        </p:txBody>
      </p:sp>
      <p:sp>
        <p:nvSpPr>
          <p:cNvPr id="14" name="Text Box 14"/>
          <p:cNvSpPr txBox="1">
            <a:spLocks noChangeArrowheads="1"/>
          </p:cNvSpPr>
          <p:nvPr userDrawn="1"/>
        </p:nvSpPr>
        <p:spPr bwMode="auto">
          <a:xfrm>
            <a:off x="7287666" y="6486847"/>
            <a:ext cx="1691680" cy="169277"/>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500" dirty="0">
                <a:solidFill>
                  <a:srgbClr val="006699"/>
                </a:solidFill>
                <a:ea typeface="Verdana" pitchFamily="34" charset="0"/>
                <a:cs typeface="Verdana" pitchFamily="34" charset="0"/>
              </a:rPr>
              <a:t>Copyright © </a:t>
            </a:r>
            <a:r>
              <a:rPr lang="en-US" sz="500" dirty="0" smtClean="0">
                <a:solidFill>
                  <a:srgbClr val="006699"/>
                </a:solidFill>
                <a:ea typeface="Verdana" pitchFamily="34" charset="0"/>
                <a:cs typeface="Verdana" pitchFamily="34" charset="0"/>
              </a:rPr>
              <a:t>2012 </a:t>
            </a:r>
            <a:r>
              <a:rPr lang="en-US" sz="500" dirty="0">
                <a:solidFill>
                  <a:srgbClr val="006699"/>
                </a:solidFill>
                <a:ea typeface="Verdana" pitchFamily="34" charset="0"/>
                <a:cs typeface="Verdana" pitchFamily="34" charset="0"/>
              </a:rPr>
              <a:t>SYSPRO All rights reserved.</a:t>
            </a:r>
          </a:p>
        </p:txBody>
      </p:sp>
      <p:pic>
        <p:nvPicPr>
          <p:cNvPr id="8" name="Picture 8" descr="SS_logo"/>
          <p:cNvPicPr>
            <a:picLocks noChangeAspect="1" noChangeArrowheads="1"/>
          </p:cNvPicPr>
          <p:nvPr userDrawn="1"/>
        </p:nvPicPr>
        <p:blipFill>
          <a:blip r:embed="rId4" cstate="print"/>
          <a:srcRect t="39760"/>
          <a:stretch>
            <a:fillRect/>
          </a:stretch>
        </p:blipFill>
        <p:spPr bwMode="auto">
          <a:xfrm>
            <a:off x="1835696" y="1196752"/>
            <a:ext cx="1821894" cy="491250"/>
          </a:xfrm>
          <a:prstGeom prst="rect">
            <a:avLst/>
          </a:prstGeom>
          <a:noFill/>
          <a:ln>
            <a:noFill/>
          </a:ln>
        </p:spPr>
      </p:pic>
      <p:sp>
        <p:nvSpPr>
          <p:cNvPr id="9" name="Rectangle 8"/>
          <p:cNvSpPr/>
          <p:nvPr userDrawn="1"/>
        </p:nvSpPr>
        <p:spPr>
          <a:xfrm>
            <a:off x="2067643" y="1388150"/>
            <a:ext cx="71549" cy="7154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
        <p:nvSpPr>
          <p:cNvPr id="10" name="Rectangle 9"/>
          <p:cNvSpPr/>
          <p:nvPr userDrawn="1"/>
        </p:nvSpPr>
        <p:spPr>
          <a:xfrm>
            <a:off x="1991315" y="1315818"/>
            <a:ext cx="70943" cy="7155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
        <p:nvSpPr>
          <p:cNvPr id="11" name="Rectangle 10"/>
          <p:cNvSpPr/>
          <p:nvPr userDrawn="1"/>
        </p:nvSpPr>
        <p:spPr>
          <a:xfrm>
            <a:off x="2068892" y="1244492"/>
            <a:ext cx="71549" cy="71549"/>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pic>
        <p:nvPicPr>
          <p:cNvPr id="12" name="Picture 11" descr="SS_logo_build02.jpg"/>
          <p:cNvPicPr>
            <a:picLocks noChangeAspect="1"/>
          </p:cNvPicPr>
          <p:nvPr userDrawn="1"/>
        </p:nvPicPr>
        <p:blipFill>
          <a:blip r:embed="rId5" cstate="print"/>
          <a:stretch>
            <a:fillRect/>
          </a:stretch>
        </p:blipFill>
        <p:spPr bwMode="auto">
          <a:xfrm>
            <a:off x="2345461" y="1565837"/>
            <a:ext cx="1751077" cy="161887"/>
          </a:xfrm>
          <a:prstGeom prst="rect">
            <a:avLst/>
          </a:prstGeom>
          <a:noFill/>
          <a:ln>
            <a:noFill/>
          </a:ln>
          <a:effectLst>
            <a:reflection blurRad="6350" stA="50000" endA="300" endPos="90000" dir="5400000" sy="-100000" algn="bl" rotWithShape="0"/>
          </a:effectLst>
        </p:spPr>
      </p:pic>
    </p:spTree>
    <p:extLst>
      <p:ext uri="{BB962C8B-B14F-4D97-AF65-F5344CB8AC3E}">
        <p14:creationId xmlns:p14="http://schemas.microsoft.com/office/powerpoint/2010/main" val="36383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138 -8.95626E-7 L -0.00138 -0.03217 L 0.00869 -0.03217 " pathEditMode="relative" rAng="0" ptsTypes="AAA">
                                      <p:cBhvr>
                                        <p:cTn id="6" dur="1200" fill="hold"/>
                                        <p:tgtEl>
                                          <p:spTgt spid="11"/>
                                        </p:tgtEl>
                                        <p:attrNameLst>
                                          <p:attrName>ppt_x</p:attrName>
                                          <p:attrName>ppt_y</p:attrName>
                                        </p:attrNameLst>
                                      </p:cBhvr>
                                      <p:rCtr x="503" y="-1620"/>
                                    </p:animMotion>
                                  </p:childTnLst>
                                </p:cTn>
                              </p:par>
                              <p:par>
                                <p:cTn id="7" presetID="64" presetClass="path" presetSubtype="0" accel="50000" decel="50000" fill="hold" grpId="0" nodeType="withEffect">
                                  <p:stCondLst>
                                    <p:cond delay="0"/>
                                  </p:stCondLst>
                                  <p:childTnLst>
                                    <p:animMotion origin="layout" path="M 0.00035 0.00579 L 0.00018 -0.07313 " pathEditMode="relative" rAng="0" ptsTypes="AA">
                                      <p:cBhvr>
                                        <p:cTn id="8" dur="600" fill="hold"/>
                                        <p:tgtEl>
                                          <p:spTgt spid="9"/>
                                        </p:tgtEl>
                                        <p:attrNameLst>
                                          <p:attrName>ppt_x</p:attrName>
                                          <p:attrName>ppt_y</p:attrName>
                                        </p:attrNameLst>
                                      </p:cBhvr>
                                      <p:rCtr x="-17" y="-3957"/>
                                    </p:animMotion>
                                  </p:childTnLst>
                                </p:cTn>
                              </p:par>
                              <p:par>
                                <p:cTn id="9" presetID="0" presetClass="path" presetSubtype="0" accel="50000" decel="50000" fill="hold" grpId="0" nodeType="withEffect">
                                  <p:stCondLst>
                                    <p:cond delay="500"/>
                                  </p:stCondLst>
                                  <p:childTnLst>
                                    <p:animMotion origin="layout" path="M -0.00104 -3.72368E-6 L 0.00816 -3.72368E-6 L 0.0085 -0.03124 " pathEditMode="relative" rAng="0" ptsTypes="AAA">
                                      <p:cBhvr>
                                        <p:cTn id="10" dur="700" fill="hold"/>
                                        <p:tgtEl>
                                          <p:spTgt spid="10"/>
                                        </p:tgtEl>
                                        <p:attrNameLst>
                                          <p:attrName>ppt_x</p:attrName>
                                          <p:attrName>ppt_y</p:attrName>
                                        </p:attrNameLst>
                                      </p:cBhvr>
                                      <p:rCtr x="469" y="-1574"/>
                                    </p:animMotion>
                                  </p:childTnLst>
                                </p:cTn>
                              </p:par>
                              <p:par>
                                <p:cTn id="11" presetID="10" presetClass="entr" presetSubtype="0" fill="hold" nodeType="withEffect">
                                  <p:stCondLst>
                                    <p:cond delay="3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Quot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sp>
        <p:nvSpPr>
          <p:cNvPr id="2" name="Title 1"/>
          <p:cNvSpPr>
            <a:spLocks noGrp="1"/>
          </p:cNvSpPr>
          <p:nvPr>
            <p:ph type="title"/>
          </p:nvPr>
        </p:nvSpPr>
        <p:spPr>
          <a:xfrm>
            <a:off x="539552" y="404664"/>
            <a:ext cx="8064896" cy="432048"/>
          </a:xfrm>
          <a:prstGeom prst="rect">
            <a:avLst/>
          </a:prstGeom>
        </p:spPr>
        <p:txBody>
          <a:bodyPr>
            <a:noAutofit/>
          </a:bodyPr>
          <a:lstStyle>
            <a:lvl1pPr>
              <a:defRPr sz="2800">
                <a:solidFill>
                  <a:srgbClr val="006699"/>
                </a:solidFill>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1560" y="2199072"/>
            <a:ext cx="7920880" cy="3822216"/>
          </a:xfrm>
        </p:spPr>
        <p:txBody>
          <a:bodyPr/>
          <a:lstStyle>
            <a:lvl1pPr>
              <a:defRPr sz="1600" baseline="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2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200">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2"/>
          <p:cNvSpPr>
            <a:spLocks noGrp="1"/>
          </p:cNvSpPr>
          <p:nvPr>
            <p:ph type="body" idx="10"/>
          </p:nvPr>
        </p:nvSpPr>
        <p:spPr>
          <a:xfrm>
            <a:off x="611561" y="1213008"/>
            <a:ext cx="7920880" cy="864096"/>
          </a:xfrm>
        </p:spPr>
        <p:txBody>
          <a:bodyPr anchor="t"/>
          <a:lstStyle>
            <a:lvl1pPr marL="0" indent="0">
              <a:buNone/>
              <a:defRPr sz="1800" b="1" i="0">
                <a:solidFill>
                  <a:srgbClr val="006699"/>
                </a:solidFill>
                <a:latin typeface="Trebuchet MS"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grpSp>
        <p:nvGrpSpPr>
          <p:cNvPr id="14" name="Group 13"/>
          <p:cNvGrpSpPr/>
          <p:nvPr userDrawn="1"/>
        </p:nvGrpSpPr>
        <p:grpSpPr>
          <a:xfrm>
            <a:off x="-36512" y="980728"/>
            <a:ext cx="6136952" cy="28800"/>
            <a:chOff x="2149599" y="3832299"/>
            <a:chExt cx="6136952" cy="28800"/>
          </a:xfrm>
        </p:grpSpPr>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16" name="Rectangle 15"/>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348" y="404664"/>
            <a:ext cx="222196" cy="432048"/>
          </a:xfrm>
          <a:prstGeom prst="rect">
            <a:avLst/>
          </a:prstGeom>
        </p:spPr>
      </p:pic>
    </p:spTree>
    <p:extLst>
      <p:ext uri="{BB962C8B-B14F-4D97-AF65-F5344CB8AC3E}">
        <p14:creationId xmlns:p14="http://schemas.microsoft.com/office/powerpoint/2010/main" val="33063473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sp>
        <p:nvSpPr>
          <p:cNvPr id="2" name="Title 1"/>
          <p:cNvSpPr>
            <a:spLocks noGrp="1"/>
          </p:cNvSpPr>
          <p:nvPr>
            <p:ph type="title"/>
          </p:nvPr>
        </p:nvSpPr>
        <p:spPr>
          <a:xfrm>
            <a:off x="539552" y="404664"/>
            <a:ext cx="7992888" cy="432048"/>
          </a:xfrm>
          <a:prstGeom prst="rect">
            <a:avLst/>
          </a:prstGeom>
        </p:spPr>
        <p:txBody>
          <a:bodyPr>
            <a:noAutofit/>
          </a:bodyPr>
          <a:lstStyle>
            <a:lvl1pPr>
              <a:defRPr sz="2800">
                <a:solidFill>
                  <a:srgbClr val="006699"/>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1560" y="1196752"/>
            <a:ext cx="7920880" cy="4824536"/>
          </a:xfrm>
        </p:spPr>
        <p:txBody>
          <a:bodyPr/>
          <a:lstStyle>
            <a:lvl1pPr>
              <a:defRPr sz="1600" baseline="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2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200">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0" y="980728"/>
            <a:ext cx="6136952" cy="28800"/>
            <a:chOff x="2149599" y="3832299"/>
            <a:chExt cx="6136952" cy="2880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15" name="Rectangle 14"/>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348" y="404664"/>
            <a:ext cx="222196" cy="432048"/>
          </a:xfrm>
          <a:prstGeom prst="rect">
            <a:avLst/>
          </a:prstGeom>
        </p:spPr>
      </p:pic>
    </p:spTree>
    <p:extLst>
      <p:ext uri="{BB962C8B-B14F-4D97-AF65-F5344CB8AC3E}">
        <p14:creationId xmlns:p14="http://schemas.microsoft.com/office/powerpoint/2010/main" val="8762835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sp>
        <p:nvSpPr>
          <p:cNvPr id="3" name="Content Placeholder 2"/>
          <p:cNvSpPr>
            <a:spLocks noGrp="1"/>
          </p:cNvSpPr>
          <p:nvPr>
            <p:ph sz="half" idx="1"/>
          </p:nvPr>
        </p:nvSpPr>
        <p:spPr>
          <a:xfrm>
            <a:off x="1187624" y="1268762"/>
            <a:ext cx="3240360" cy="4664261"/>
          </a:xfrm>
        </p:spPr>
        <p:txBody>
          <a:bodyPr/>
          <a:lstStyle>
            <a:lvl1pPr>
              <a:defRPr sz="16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2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2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539552" y="404664"/>
            <a:ext cx="7992888" cy="437043"/>
          </a:xfrm>
          <a:prstGeom prst="rect">
            <a:avLst/>
          </a:prstGeom>
        </p:spPr>
        <p:txBody>
          <a:bodyPr wrap="square">
            <a:spAutoFit/>
          </a:bodyPr>
          <a:lstStyle>
            <a:lvl1pPr>
              <a:defRPr sz="2800">
                <a:solidFill>
                  <a:srgbClr val="006699"/>
                </a:solidFill>
                <a:latin typeface="Trebuchet MS" pitchFamily="34" charset="0"/>
              </a:defRPr>
            </a:lvl1pPr>
          </a:lstStyle>
          <a:p>
            <a:r>
              <a:rPr lang="en-US" smtClean="0"/>
              <a:t>Click to edit Master title style</a:t>
            </a:r>
            <a:endParaRPr lang="en-US" dirty="0"/>
          </a:p>
        </p:txBody>
      </p:sp>
      <p:sp>
        <p:nvSpPr>
          <p:cNvPr id="4" name="Content Placeholder 3"/>
          <p:cNvSpPr>
            <a:spLocks noGrp="1"/>
          </p:cNvSpPr>
          <p:nvPr>
            <p:ph sz="half" idx="2"/>
          </p:nvPr>
        </p:nvSpPr>
        <p:spPr>
          <a:xfrm>
            <a:off x="4499992" y="1268762"/>
            <a:ext cx="3240000" cy="4664261"/>
          </a:xfrm>
        </p:spPr>
        <p:txBody>
          <a:bodyPr/>
          <a:lstStyle>
            <a:lvl1pPr>
              <a:defRPr sz="16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2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2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userDrawn="1"/>
        </p:nvGrpSpPr>
        <p:grpSpPr>
          <a:xfrm>
            <a:off x="0" y="980728"/>
            <a:ext cx="6136952" cy="28800"/>
            <a:chOff x="2149599" y="3832299"/>
            <a:chExt cx="6136952" cy="28800"/>
          </a:xfrm>
        </p:grpSpPr>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20" name="Rectangle 19"/>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348" y="404664"/>
            <a:ext cx="222196" cy="432048"/>
          </a:xfrm>
          <a:prstGeom prst="rect">
            <a:avLst/>
          </a:prstGeom>
        </p:spPr>
      </p:pic>
    </p:spTree>
    <p:extLst>
      <p:ext uri="{BB962C8B-B14F-4D97-AF65-F5344CB8AC3E}">
        <p14:creationId xmlns:p14="http://schemas.microsoft.com/office/powerpoint/2010/main" val="20955011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Add ima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grpSp>
        <p:nvGrpSpPr>
          <p:cNvPr id="17" name="Group 16"/>
          <p:cNvGrpSpPr/>
          <p:nvPr userDrawn="1"/>
        </p:nvGrpSpPr>
        <p:grpSpPr>
          <a:xfrm>
            <a:off x="-36512" y="980728"/>
            <a:ext cx="6136952" cy="28800"/>
            <a:chOff x="2149599" y="3832299"/>
            <a:chExt cx="6136952" cy="28800"/>
          </a:xfrm>
        </p:grpSpPr>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19" name="Rectangle 18"/>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sp>
        <p:nvSpPr>
          <p:cNvPr id="32" name="Title 1"/>
          <p:cNvSpPr>
            <a:spLocks noGrp="1"/>
          </p:cNvSpPr>
          <p:nvPr>
            <p:ph type="title"/>
          </p:nvPr>
        </p:nvSpPr>
        <p:spPr>
          <a:xfrm>
            <a:off x="539552" y="403200"/>
            <a:ext cx="7992888" cy="437043"/>
          </a:xfrm>
          <a:prstGeom prst="rect">
            <a:avLst/>
          </a:prstGeom>
        </p:spPr>
        <p:txBody>
          <a:bodyPr wrap="square" anchor="t" anchorCtr="0">
            <a:spAutoFit/>
          </a:bodyPr>
          <a:lstStyle>
            <a:lvl1pPr>
              <a:defRPr sz="2800">
                <a:solidFill>
                  <a:srgbClr val="006699"/>
                </a:solidFill>
                <a:latin typeface="Trebuchet MS" pitchFamily="34" charset="0"/>
              </a:defRPr>
            </a:lvl1pPr>
          </a:lstStyle>
          <a:p>
            <a:r>
              <a:rPr lang="en-US" smtClean="0"/>
              <a:t>Click to edit Master title style</a:t>
            </a:r>
            <a:endParaRPr lang="en-US" dirty="0"/>
          </a:p>
        </p:txBody>
      </p:sp>
      <p:sp>
        <p:nvSpPr>
          <p:cNvPr id="37" name="Picture Placeholder 2"/>
          <p:cNvSpPr>
            <a:spLocks noGrp="1"/>
          </p:cNvSpPr>
          <p:nvPr>
            <p:ph type="pic" idx="1" hasCustomPrompt="1"/>
          </p:nvPr>
        </p:nvSpPr>
        <p:spPr>
          <a:xfrm>
            <a:off x="1223628" y="1268760"/>
            <a:ext cx="6696744" cy="4824536"/>
          </a:xfrm>
        </p:spPr>
        <p:txBody>
          <a:bodyPr/>
          <a:lstStyle>
            <a:lvl1pPr marL="0" indent="0">
              <a:buNone/>
              <a:defRPr sz="2400">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image</a:t>
            </a:r>
            <a:endParaRPr lang="en-US" noProof="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348" y="404664"/>
            <a:ext cx="222196" cy="432048"/>
          </a:xfrm>
          <a:prstGeom prst="rect">
            <a:avLst/>
          </a:prstGeom>
        </p:spPr>
      </p:pic>
    </p:spTree>
    <p:extLst>
      <p:ext uri="{BB962C8B-B14F-4D97-AF65-F5344CB8AC3E}">
        <p14:creationId xmlns:p14="http://schemas.microsoft.com/office/powerpoint/2010/main" val="3240115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78F1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4761E2-397B-4714-84B7-322DAE611AC4}"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E32E5-2C71-4352-A5BF-AB346BFCD8F1}" type="slidenum">
              <a:rPr lang="en-US" smtClean="0"/>
              <a:pPr/>
              <a:t>‹#›</a:t>
            </a:fld>
            <a:endParaRPr lang="en-US"/>
          </a:p>
        </p:txBody>
      </p:sp>
      <p:pic>
        <p:nvPicPr>
          <p:cNvPr id="7" name="Picture 2" descr="C:\Users\chrisgarces\Desktop\Avanara\Powerpoint assets\Graphix\Palm.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6531429" y="2978412"/>
            <a:ext cx="3141134" cy="31411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5913912"/>
            <a:ext cx="9144000" cy="944088"/>
          </a:xfrm>
          <a:prstGeom prst="rect">
            <a:avLst/>
          </a:prstGeom>
          <a:gradFill flip="none" rotWithShape="1">
            <a:gsLst>
              <a:gs pos="0">
                <a:srgbClr val="C86B04"/>
              </a:gs>
              <a:gs pos="50000">
                <a:srgbClr val="F78F1E">
                  <a:shade val="67500"/>
                  <a:satMod val="115000"/>
                </a:srgbClr>
              </a:gs>
              <a:gs pos="100000">
                <a:srgbClr val="F78F1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2028" y="171587"/>
            <a:ext cx="371230" cy="365760"/>
          </a:xfrm>
          <a:prstGeom prst="rect">
            <a:avLst/>
          </a:prstGeom>
        </p:spPr>
      </p:pic>
      <p:sp>
        <p:nvSpPr>
          <p:cNvPr id="2" name="Title 1"/>
          <p:cNvSpPr>
            <a:spLocks noGrp="1"/>
          </p:cNvSpPr>
          <p:nvPr>
            <p:ph type="title"/>
          </p:nvPr>
        </p:nvSpPr>
        <p:spPr>
          <a:xfrm>
            <a:off x="109115" y="5485167"/>
            <a:ext cx="9034885" cy="1362075"/>
          </a:xfrm>
        </p:spPr>
        <p:txBody>
          <a:bodyPr anchor="t">
            <a:noAutofit/>
          </a:bodyPr>
          <a:lstStyle>
            <a:lvl1pPr algn="l">
              <a:defRPr lang="en-US" sz="4800" b="1" kern="1200" dirty="0">
                <a:solidFill>
                  <a:schemeClr val="bg1"/>
                </a:solidFill>
                <a:effectLst>
                  <a:outerShdw blurRad="50800" dist="38100" dir="2700000" algn="tl" rotWithShape="0">
                    <a:schemeClr val="tx1">
                      <a:alpha val="40000"/>
                    </a:schemeClr>
                  </a:outerShdw>
                  <a:reflection blurRad="6350" stA="35000" endPos="45500" dir="5400000" sy="-100000" algn="bl" rotWithShape="0"/>
                </a:effectLst>
                <a:latin typeface="Arial" pitchFamily="34" charset="0"/>
                <a:ea typeface="+mn-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548370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2" name="Title 1"/>
          <p:cNvSpPr>
            <a:spLocks noGrp="1"/>
          </p:cNvSpPr>
          <p:nvPr>
            <p:ph type="title"/>
          </p:nvPr>
        </p:nvSpPr>
        <p:spPr>
          <a:xfrm>
            <a:off x="539552" y="403200"/>
            <a:ext cx="7992888" cy="437043"/>
          </a:xfrm>
          <a:prstGeom prst="rect">
            <a:avLst/>
          </a:prstGeom>
        </p:spPr>
        <p:txBody>
          <a:bodyPr wrap="square" anchor="t" anchorCtr="0">
            <a:spAutoFit/>
          </a:bodyPr>
          <a:lstStyle>
            <a:lvl1pPr>
              <a:defRPr sz="2800">
                <a:solidFill>
                  <a:srgbClr val="006699"/>
                </a:solidFill>
                <a:latin typeface="Trebuchet MS" pitchFamily="34" charset="0"/>
              </a:defRPr>
            </a:lvl1pPr>
          </a:lstStyle>
          <a:p>
            <a:r>
              <a:rPr lang="en-US" smtClean="0"/>
              <a:t>Click to edit Master title style</a:t>
            </a:r>
            <a:endParaRPr lang="en-US" dirty="0"/>
          </a:p>
        </p:txBody>
      </p:sp>
      <p:grpSp>
        <p:nvGrpSpPr>
          <p:cNvPr id="7" name="Group 6"/>
          <p:cNvGrpSpPr/>
          <p:nvPr userDrawn="1"/>
        </p:nvGrpSpPr>
        <p:grpSpPr>
          <a:xfrm>
            <a:off x="0" y="980728"/>
            <a:ext cx="6136952" cy="28800"/>
            <a:chOff x="2149599" y="3832299"/>
            <a:chExt cx="6136952" cy="2880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9" name="Rectangle 8"/>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grpSp>
        <p:nvGrpSpPr>
          <p:cNvPr id="13" name="Group 12"/>
          <p:cNvGrpSpPr/>
          <p:nvPr userDrawn="1"/>
        </p:nvGrpSpPr>
        <p:grpSpPr>
          <a:xfrm>
            <a:off x="-36512" y="980728"/>
            <a:ext cx="6136952" cy="28800"/>
            <a:chOff x="2149599" y="3832299"/>
            <a:chExt cx="6136952" cy="2880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15" name="Rectangle 14"/>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348" y="404664"/>
            <a:ext cx="222196" cy="432048"/>
          </a:xfrm>
          <a:prstGeom prst="rect">
            <a:avLst/>
          </a:prstGeom>
        </p:spPr>
      </p:pic>
    </p:spTree>
    <p:extLst>
      <p:ext uri="{BB962C8B-B14F-4D97-AF65-F5344CB8AC3E}">
        <p14:creationId xmlns:p14="http://schemas.microsoft.com/office/powerpoint/2010/main" val="34544465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768" b="28627"/>
          <a:stretch/>
        </p:blipFill>
        <p:spPr>
          <a:xfrm rot="10800000" flipH="1" flipV="1">
            <a:off x="6507354" y="5085184"/>
            <a:ext cx="2601150" cy="1733550"/>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2992"/>
          <a:stretch/>
        </p:blipFill>
        <p:spPr>
          <a:xfrm>
            <a:off x="0" y="0"/>
            <a:ext cx="4429125" cy="2162175"/>
          </a:xfrm>
          <a:prstGeom prst="rect">
            <a:avLst/>
          </a:prstGeom>
          <a:noFill/>
          <a:ln>
            <a:noFill/>
          </a:ln>
        </p:spPr>
      </p:pic>
      <p:sp>
        <p:nvSpPr>
          <p:cNvPr id="2" name="Title 1"/>
          <p:cNvSpPr>
            <a:spLocks noGrp="1"/>
          </p:cNvSpPr>
          <p:nvPr>
            <p:ph type="title"/>
          </p:nvPr>
        </p:nvSpPr>
        <p:spPr>
          <a:xfrm>
            <a:off x="1253342" y="2415893"/>
            <a:ext cx="6847049" cy="437043"/>
          </a:xfrm>
          <a:prstGeom prst="rect">
            <a:avLst/>
          </a:prstGeom>
        </p:spPr>
        <p:txBody>
          <a:bodyPr wrap="square" anchor="t">
            <a:spAutoFit/>
          </a:bodyPr>
          <a:lstStyle>
            <a:lvl1pPr algn="l">
              <a:defRPr sz="2800" b="0" cap="none">
                <a:solidFill>
                  <a:srgbClr val="006699"/>
                </a:solidFill>
                <a:latin typeface="Trebuchet MS" pitchFamily="34" charset="0"/>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1253343" y="2924944"/>
            <a:ext cx="6847049" cy="1728192"/>
          </a:xfrm>
        </p:spPr>
        <p:txBody>
          <a:bodyPr/>
          <a:lstStyle>
            <a:lvl1pPr>
              <a:defRPr sz="2000">
                <a:solidFill>
                  <a:srgbClr val="33CCF0"/>
                </a:solidFill>
              </a:defRPr>
            </a:lvl1pPr>
            <a:lvl2pPr>
              <a:defRPr sz="1800">
                <a:solidFill>
                  <a:srgbClr val="33CCF0"/>
                </a:solidFill>
              </a:defRPr>
            </a:lvl2pPr>
            <a:lvl3pPr>
              <a:defRPr sz="1600">
                <a:solidFill>
                  <a:srgbClr val="33CCF0"/>
                </a:solidFill>
              </a:defRPr>
            </a:lvl3pPr>
            <a:lvl4pPr>
              <a:defRPr sz="1600">
                <a:solidFill>
                  <a:srgbClr val="33CCF0"/>
                </a:solidFill>
              </a:defRPr>
            </a:lvl4pPr>
            <a:lvl5pPr>
              <a:defRPr sz="1600">
                <a:solidFill>
                  <a:srgbClr val="33CCF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TextBox 11">
            <a:hlinkClick r:id="rId4"/>
          </p:cNvPr>
          <p:cNvSpPr txBox="1"/>
          <p:nvPr userDrawn="1"/>
        </p:nvSpPr>
        <p:spPr>
          <a:xfrm>
            <a:off x="7522740" y="6265887"/>
            <a:ext cx="1440160" cy="246221"/>
          </a:xfrm>
          <a:prstGeom prst="rect">
            <a:avLst/>
          </a:prstGeom>
          <a:noFill/>
        </p:spPr>
        <p:txBody>
          <a:bodyPr wrap="square" rtlCol="0">
            <a:spAutoFit/>
          </a:bodyPr>
          <a:lstStyle/>
          <a:p>
            <a:pPr algn="r" fontAlgn="base">
              <a:spcBef>
                <a:spcPct val="0"/>
              </a:spcBef>
              <a:spcAft>
                <a:spcPct val="0"/>
              </a:spcAft>
            </a:pPr>
            <a:r>
              <a:rPr lang="en-ZA" sz="1000" dirty="0" smtClean="0">
                <a:solidFill>
                  <a:srgbClr val="006699"/>
                </a:solidFill>
                <a:ea typeface="Verdana" pitchFamily="34" charset="0"/>
                <a:cs typeface="Verdana" pitchFamily="34" charset="0"/>
              </a:rPr>
              <a:t>www.syspro.com</a:t>
            </a:r>
            <a:endParaRPr lang="en-ZA" sz="1000" dirty="0">
              <a:solidFill>
                <a:srgbClr val="006699"/>
              </a:solidFill>
              <a:ea typeface="Verdana" pitchFamily="34" charset="0"/>
              <a:cs typeface="Verdana" pitchFamily="34" charset="0"/>
            </a:endParaRPr>
          </a:p>
        </p:txBody>
      </p:sp>
      <p:sp>
        <p:nvSpPr>
          <p:cNvPr id="13" name="Text Box 14"/>
          <p:cNvSpPr txBox="1">
            <a:spLocks noChangeArrowheads="1"/>
          </p:cNvSpPr>
          <p:nvPr userDrawn="1"/>
        </p:nvSpPr>
        <p:spPr bwMode="auto">
          <a:xfrm>
            <a:off x="7287666" y="6486847"/>
            <a:ext cx="1691680" cy="169277"/>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500" dirty="0">
                <a:solidFill>
                  <a:srgbClr val="006699"/>
                </a:solidFill>
                <a:ea typeface="Verdana" pitchFamily="34" charset="0"/>
                <a:cs typeface="Verdana" pitchFamily="34" charset="0"/>
              </a:rPr>
              <a:t>Copyright © </a:t>
            </a:r>
            <a:r>
              <a:rPr lang="en-US" sz="500" dirty="0" smtClean="0">
                <a:solidFill>
                  <a:srgbClr val="006699"/>
                </a:solidFill>
                <a:ea typeface="Verdana" pitchFamily="34" charset="0"/>
                <a:cs typeface="Verdana" pitchFamily="34" charset="0"/>
              </a:rPr>
              <a:t>2012 </a:t>
            </a:r>
            <a:r>
              <a:rPr lang="en-US" sz="500" dirty="0">
                <a:solidFill>
                  <a:srgbClr val="006699"/>
                </a:solidFill>
                <a:ea typeface="Verdana" pitchFamily="34" charset="0"/>
                <a:cs typeface="Verdana" pitchFamily="34" charset="0"/>
              </a:rPr>
              <a:t>SYSPRO All rights reserved.</a:t>
            </a:r>
          </a:p>
        </p:txBody>
      </p:sp>
    </p:spTree>
    <p:extLst>
      <p:ext uri="{BB962C8B-B14F-4D97-AF65-F5344CB8AC3E}">
        <p14:creationId xmlns:p14="http://schemas.microsoft.com/office/powerpoint/2010/main" val="31640820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2800" y="2343885"/>
            <a:ext cx="7135624" cy="437043"/>
          </a:xfrm>
          <a:prstGeom prst="rect">
            <a:avLst/>
          </a:prstGeom>
        </p:spPr>
        <p:txBody>
          <a:bodyPr wrap="square" anchor="t">
            <a:spAutoFit/>
          </a:bodyPr>
          <a:lstStyle>
            <a:lvl1pPr algn="l">
              <a:defRPr sz="2800" b="0" cap="none">
                <a:solidFill>
                  <a:srgbClr val="006699"/>
                </a:solidFill>
                <a:latin typeface="Trebuchet MS" pitchFamily="34" charset="0"/>
              </a:defRPr>
            </a:lvl1pPr>
          </a:lstStyle>
          <a:p>
            <a:r>
              <a:rPr lang="en-US" smtClean="0"/>
              <a:t>Click to edit Master title style</a:t>
            </a:r>
            <a:endParaRPr lang="en-US" dirty="0"/>
          </a:p>
        </p:txBody>
      </p:sp>
      <p:grpSp>
        <p:nvGrpSpPr>
          <p:cNvPr id="11" name="Group 10"/>
          <p:cNvGrpSpPr/>
          <p:nvPr userDrawn="1"/>
        </p:nvGrpSpPr>
        <p:grpSpPr>
          <a:xfrm>
            <a:off x="0" y="3957044"/>
            <a:ext cx="6136952" cy="28800"/>
            <a:chOff x="2149599" y="3832299"/>
            <a:chExt cx="6136952" cy="2880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13" name="Rectangle 12"/>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634" y="2334022"/>
            <a:ext cx="222196" cy="432048"/>
          </a:xfrm>
          <a:prstGeom prst="rect">
            <a:avLst/>
          </a:prstGeom>
        </p:spPr>
      </p:pic>
      <p:sp>
        <p:nvSpPr>
          <p:cNvPr id="15" name="Text Placeholder 2"/>
          <p:cNvSpPr>
            <a:spLocks noGrp="1"/>
          </p:cNvSpPr>
          <p:nvPr>
            <p:ph type="body" idx="10"/>
          </p:nvPr>
        </p:nvSpPr>
        <p:spPr>
          <a:xfrm>
            <a:off x="1259633" y="2924944"/>
            <a:ext cx="7128792" cy="864096"/>
          </a:xfrm>
        </p:spPr>
        <p:txBody>
          <a:bodyPr anchor="t"/>
          <a:lstStyle>
            <a:lvl1pPr marL="0" indent="0">
              <a:buNone/>
              <a:defRPr sz="2000" b="1" i="0">
                <a:solidFill>
                  <a:srgbClr val="33CCF0"/>
                </a:solidFill>
                <a:latin typeface="Trebuchet MS"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flipV="1">
            <a:off x="0" y="3978000"/>
            <a:ext cx="3000375" cy="1557288"/>
          </a:xfrm>
          <a:prstGeom prst="rect">
            <a:avLst/>
          </a:prstGeom>
        </p:spPr>
      </p:pic>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r="1768" b="28627"/>
          <a:stretch/>
        </p:blipFill>
        <p:spPr>
          <a:xfrm rot="10800000" flipV="1">
            <a:off x="0" y="39265"/>
            <a:ext cx="2601150" cy="1733550"/>
          </a:xfrm>
          <a:prstGeom prst="rect">
            <a:avLst/>
          </a:prstGeom>
        </p:spPr>
      </p:pic>
      <p:sp>
        <p:nvSpPr>
          <p:cNvPr id="22" name="TextBox 21">
            <a:hlinkClick r:id="rId6"/>
          </p:cNvPr>
          <p:cNvSpPr txBox="1"/>
          <p:nvPr userDrawn="1"/>
        </p:nvSpPr>
        <p:spPr>
          <a:xfrm>
            <a:off x="7522740" y="6265887"/>
            <a:ext cx="1440160" cy="246221"/>
          </a:xfrm>
          <a:prstGeom prst="rect">
            <a:avLst/>
          </a:prstGeom>
          <a:noFill/>
        </p:spPr>
        <p:txBody>
          <a:bodyPr wrap="square" rtlCol="0">
            <a:spAutoFit/>
          </a:bodyPr>
          <a:lstStyle/>
          <a:p>
            <a:pPr algn="r" fontAlgn="base">
              <a:spcBef>
                <a:spcPct val="0"/>
              </a:spcBef>
              <a:spcAft>
                <a:spcPct val="0"/>
              </a:spcAft>
            </a:pPr>
            <a:r>
              <a:rPr lang="en-ZA" sz="1000" dirty="0" smtClean="0">
                <a:solidFill>
                  <a:srgbClr val="006699"/>
                </a:solidFill>
                <a:ea typeface="Verdana" pitchFamily="34" charset="0"/>
                <a:cs typeface="Verdana" pitchFamily="34" charset="0"/>
              </a:rPr>
              <a:t>www.syspro.com</a:t>
            </a:r>
            <a:endParaRPr lang="en-ZA" sz="1000" dirty="0">
              <a:solidFill>
                <a:srgbClr val="006699"/>
              </a:solidFill>
              <a:ea typeface="Verdana" pitchFamily="34" charset="0"/>
              <a:cs typeface="Verdana" pitchFamily="34" charset="0"/>
            </a:endParaRPr>
          </a:p>
        </p:txBody>
      </p:sp>
      <p:sp>
        <p:nvSpPr>
          <p:cNvPr id="23" name="Text Box 14"/>
          <p:cNvSpPr txBox="1">
            <a:spLocks noChangeArrowheads="1"/>
          </p:cNvSpPr>
          <p:nvPr userDrawn="1"/>
        </p:nvSpPr>
        <p:spPr bwMode="auto">
          <a:xfrm>
            <a:off x="7287666" y="6486847"/>
            <a:ext cx="1691680" cy="169277"/>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500" dirty="0">
                <a:solidFill>
                  <a:srgbClr val="006699"/>
                </a:solidFill>
                <a:ea typeface="Verdana" pitchFamily="34" charset="0"/>
                <a:cs typeface="Verdana" pitchFamily="34" charset="0"/>
              </a:rPr>
              <a:t>Copyright © </a:t>
            </a:r>
            <a:r>
              <a:rPr lang="en-US" sz="500" dirty="0" smtClean="0">
                <a:solidFill>
                  <a:srgbClr val="006699"/>
                </a:solidFill>
                <a:ea typeface="Verdana" pitchFamily="34" charset="0"/>
                <a:cs typeface="Verdana" pitchFamily="34" charset="0"/>
              </a:rPr>
              <a:t>2012 </a:t>
            </a:r>
            <a:r>
              <a:rPr lang="en-US" sz="500" dirty="0">
                <a:solidFill>
                  <a:srgbClr val="006699"/>
                </a:solidFill>
                <a:ea typeface="Verdana" pitchFamily="34" charset="0"/>
                <a:cs typeface="Verdana" pitchFamily="34" charset="0"/>
              </a:rPr>
              <a:t>SYSPRO All rights reserved.</a:t>
            </a:r>
          </a:p>
        </p:txBody>
      </p:sp>
    </p:spTree>
    <p:extLst>
      <p:ext uri="{BB962C8B-B14F-4D97-AF65-F5344CB8AC3E}">
        <p14:creationId xmlns:p14="http://schemas.microsoft.com/office/powerpoint/2010/main" val="18774220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sp>
        <p:nvSpPr>
          <p:cNvPr id="3" name="Text Placeholder 2"/>
          <p:cNvSpPr>
            <a:spLocks noGrp="1"/>
          </p:cNvSpPr>
          <p:nvPr>
            <p:ph type="body" idx="1"/>
          </p:nvPr>
        </p:nvSpPr>
        <p:spPr>
          <a:xfrm>
            <a:off x="539552" y="1267601"/>
            <a:ext cx="3528392" cy="639762"/>
          </a:xfrm>
        </p:spPr>
        <p:txBody>
          <a:bodyPr anchor="b"/>
          <a:lstStyle>
            <a:lvl1pPr marL="0" indent="0">
              <a:buNone/>
              <a:defRPr sz="1800" b="1" i="0">
                <a:solidFill>
                  <a:srgbClr val="006699"/>
                </a:solidFill>
                <a:latin typeface="Trebuchet MS"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9552" y="1907363"/>
            <a:ext cx="3528392" cy="4025661"/>
          </a:xfrm>
        </p:spPr>
        <p:txBody>
          <a:bodyPr/>
          <a:lstStyle>
            <a:lvl1pPr>
              <a:defRPr sz="16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2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2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3968" y="1267601"/>
            <a:ext cx="3528032" cy="639762"/>
          </a:xfrm>
        </p:spPr>
        <p:txBody>
          <a:bodyPr anchor="b"/>
          <a:lstStyle>
            <a:lvl1pPr marL="0" indent="0">
              <a:buNone/>
              <a:defRPr sz="1800" b="1">
                <a:solidFill>
                  <a:srgbClr val="006699"/>
                </a:solidFill>
                <a:latin typeface="Trebuchet MS"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83968" y="1907363"/>
            <a:ext cx="3528032" cy="4025661"/>
          </a:xfrm>
        </p:spPr>
        <p:txBody>
          <a:bodyPr/>
          <a:lstStyle>
            <a:lvl1pPr>
              <a:defRPr sz="16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2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2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Title 1"/>
          <p:cNvSpPr>
            <a:spLocks noGrp="1"/>
          </p:cNvSpPr>
          <p:nvPr>
            <p:ph type="title"/>
          </p:nvPr>
        </p:nvSpPr>
        <p:spPr>
          <a:xfrm>
            <a:off x="539552" y="403200"/>
            <a:ext cx="7992888" cy="437043"/>
          </a:xfrm>
          <a:prstGeom prst="rect">
            <a:avLst/>
          </a:prstGeom>
        </p:spPr>
        <p:txBody>
          <a:bodyPr wrap="square">
            <a:spAutoFit/>
          </a:bodyPr>
          <a:lstStyle>
            <a:lvl1pPr>
              <a:defRPr sz="2800">
                <a:solidFill>
                  <a:srgbClr val="006699"/>
                </a:solidFill>
                <a:latin typeface="Trebuchet MS" pitchFamily="34" charset="0"/>
              </a:defRPr>
            </a:lvl1pPr>
          </a:lstStyle>
          <a:p>
            <a:r>
              <a:rPr lang="en-US" smtClean="0"/>
              <a:t>Click to edit Master title style</a:t>
            </a:r>
            <a:endParaRPr lang="en-US" dirty="0"/>
          </a:p>
        </p:txBody>
      </p:sp>
      <p:grpSp>
        <p:nvGrpSpPr>
          <p:cNvPr id="15" name="Group 14"/>
          <p:cNvGrpSpPr/>
          <p:nvPr userDrawn="1"/>
        </p:nvGrpSpPr>
        <p:grpSpPr>
          <a:xfrm>
            <a:off x="0" y="980728"/>
            <a:ext cx="6136952" cy="28800"/>
            <a:chOff x="2149599" y="3832299"/>
            <a:chExt cx="6136952" cy="28800"/>
          </a:xfrm>
        </p:grpSpPr>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22" name="Rectangle 21"/>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348" y="404664"/>
            <a:ext cx="222196" cy="432048"/>
          </a:xfrm>
          <a:prstGeom prst="rect">
            <a:avLst/>
          </a:prstGeom>
        </p:spPr>
      </p:pic>
    </p:spTree>
    <p:extLst>
      <p:ext uri="{BB962C8B-B14F-4D97-AF65-F5344CB8AC3E}">
        <p14:creationId xmlns:p14="http://schemas.microsoft.com/office/powerpoint/2010/main" val="6826510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dd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b="13339"/>
          <a:stretch/>
        </p:blipFill>
        <p:spPr>
          <a:xfrm rot="5400000">
            <a:off x="-707600" y="708791"/>
            <a:ext cx="2692848" cy="1275266"/>
          </a:xfrm>
          <a:prstGeom prst="rect">
            <a:avLst/>
          </a:prstGeom>
        </p:spPr>
      </p:pic>
      <p:sp>
        <p:nvSpPr>
          <p:cNvPr id="32" name="Picture Placeholder 2"/>
          <p:cNvSpPr>
            <a:spLocks noGrp="1"/>
          </p:cNvSpPr>
          <p:nvPr>
            <p:ph type="pic" idx="1" hasCustomPrompt="1"/>
          </p:nvPr>
        </p:nvSpPr>
        <p:spPr>
          <a:xfrm>
            <a:off x="899592" y="1066218"/>
            <a:ext cx="7416824" cy="4725564"/>
          </a:xfrm>
        </p:spPr>
        <p:txBody>
          <a:bodyPr/>
          <a:lstStyle>
            <a:lvl1pPr marL="0" indent="0">
              <a:buNone/>
              <a:defRPr sz="2800">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image</a:t>
            </a:r>
            <a:endParaRPr lang="en-US" noProof="0" dirty="0"/>
          </a:p>
        </p:txBody>
      </p:sp>
    </p:spTree>
    <p:extLst>
      <p:ext uri="{BB962C8B-B14F-4D97-AF65-F5344CB8AC3E}">
        <p14:creationId xmlns:p14="http://schemas.microsoft.com/office/powerpoint/2010/main" val="198842851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b="13339"/>
          <a:stretch/>
        </p:blipFill>
        <p:spPr>
          <a:xfrm rot="5400000">
            <a:off x="-707600" y="708791"/>
            <a:ext cx="2692848" cy="1275266"/>
          </a:xfrm>
          <a:prstGeom prst="rect">
            <a:avLst/>
          </a:prstGeom>
        </p:spPr>
      </p:pic>
      <p:pic>
        <p:nvPicPr>
          <p:cNvPr id="42" name="Picture 41" descr="S_icon-white.png"/>
          <p:cNvPicPr>
            <a:picLocks noChangeAspect="1"/>
          </p:cNvPicPr>
          <p:nvPr userDrawn="1"/>
        </p:nvPicPr>
        <p:blipFill>
          <a:blip r:embed="rId4" cstate="print"/>
          <a:stretch>
            <a:fillRect/>
          </a:stretch>
        </p:blipFill>
        <p:spPr>
          <a:xfrm>
            <a:off x="395536" y="5949280"/>
            <a:ext cx="196618" cy="360040"/>
          </a:xfrm>
          <a:prstGeom prst="rect">
            <a:avLst/>
          </a:prstGeom>
        </p:spPr>
      </p:pic>
      <p:sp>
        <p:nvSpPr>
          <p:cNvPr id="6" name="Title 1"/>
          <p:cNvSpPr>
            <a:spLocks noGrp="1"/>
          </p:cNvSpPr>
          <p:nvPr>
            <p:ph type="title"/>
          </p:nvPr>
        </p:nvSpPr>
        <p:spPr>
          <a:xfrm>
            <a:off x="2267744" y="4865712"/>
            <a:ext cx="4752528" cy="566738"/>
          </a:xfrm>
          <a:prstGeom prst="rect">
            <a:avLst/>
          </a:prstGeom>
        </p:spPr>
        <p:txBody>
          <a:bodyPr anchor="b"/>
          <a:lstStyle>
            <a:lvl1pPr algn="l">
              <a:defRPr sz="2000" b="1">
                <a:solidFill>
                  <a:srgbClr val="006699"/>
                </a:solidFill>
                <a:latin typeface="Trebuchet MS" pitchFamily="34" charset="0"/>
                <a:ea typeface="Verdana" pitchFamily="34" charset="0"/>
                <a:cs typeface="Verdana" pitchFamily="34" charset="0"/>
              </a:defRPr>
            </a:lvl1pPr>
          </a:lstStyle>
          <a:p>
            <a:r>
              <a:rPr lang="en-US" smtClean="0"/>
              <a:t>Click to edit Master title style</a:t>
            </a:r>
            <a:endParaRPr lang="en-US" dirty="0"/>
          </a:p>
        </p:txBody>
      </p:sp>
      <p:sp>
        <p:nvSpPr>
          <p:cNvPr id="7" name="Picture Placeholder 2"/>
          <p:cNvSpPr>
            <a:spLocks noGrp="1"/>
          </p:cNvSpPr>
          <p:nvPr>
            <p:ph type="pic" idx="1"/>
          </p:nvPr>
        </p:nvSpPr>
        <p:spPr>
          <a:xfrm>
            <a:off x="1223628" y="548680"/>
            <a:ext cx="6696744" cy="4320480"/>
          </a:xfrm>
        </p:spPr>
        <p:txBody>
          <a:bodyPr/>
          <a:lstStyle>
            <a:lvl1pPr marL="0" indent="0">
              <a:buNone/>
              <a:defRPr sz="3200">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8" name="Text Placeholder 3"/>
          <p:cNvSpPr>
            <a:spLocks noGrp="1"/>
          </p:cNvSpPr>
          <p:nvPr>
            <p:ph type="body" sz="half" idx="2"/>
          </p:nvPr>
        </p:nvSpPr>
        <p:spPr>
          <a:xfrm>
            <a:off x="2267744" y="5432450"/>
            <a:ext cx="4752528"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788576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pic>
        <p:nvPicPr>
          <p:cNvPr id="42" name="Picture 41" descr="S_icon-white.png"/>
          <p:cNvPicPr>
            <a:picLocks noChangeAspect="1"/>
          </p:cNvPicPr>
          <p:nvPr userDrawn="1"/>
        </p:nvPicPr>
        <p:blipFill>
          <a:blip r:embed="rId3" cstate="print"/>
          <a:stretch>
            <a:fillRect/>
          </a:stretch>
        </p:blipFill>
        <p:spPr>
          <a:xfrm>
            <a:off x="395536" y="5877272"/>
            <a:ext cx="196618" cy="360040"/>
          </a:xfrm>
          <a:prstGeom prst="rect">
            <a:avLst/>
          </a:prstGeom>
        </p:spPr>
      </p:pic>
      <p:sp>
        <p:nvSpPr>
          <p:cNvPr id="3" name="Content Placeholder 2"/>
          <p:cNvSpPr>
            <a:spLocks noGrp="1"/>
          </p:cNvSpPr>
          <p:nvPr>
            <p:ph idx="1"/>
          </p:nvPr>
        </p:nvSpPr>
        <p:spPr>
          <a:xfrm>
            <a:off x="3707904" y="1213008"/>
            <a:ext cx="4320481" cy="4720016"/>
          </a:xfrm>
        </p:spPr>
        <p:txBody>
          <a:bodyPr/>
          <a:lstStyle>
            <a:lvl1pPr>
              <a:defRPr sz="1800">
                <a:latin typeface="Verdana" pitchFamily="34" charset="0"/>
                <a:ea typeface="Verdana" pitchFamily="34" charset="0"/>
                <a:cs typeface="Verdana" pitchFamily="34" charset="0"/>
              </a:defRPr>
            </a:lvl1pPr>
            <a:lvl2pPr>
              <a:defRPr sz="16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2154" y="1218208"/>
            <a:ext cx="2899726" cy="4714816"/>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7" name="Group 16"/>
          <p:cNvGrpSpPr/>
          <p:nvPr userDrawn="1"/>
        </p:nvGrpSpPr>
        <p:grpSpPr>
          <a:xfrm>
            <a:off x="0" y="980728"/>
            <a:ext cx="6136952" cy="28800"/>
            <a:chOff x="2149599" y="3832299"/>
            <a:chExt cx="6136952" cy="28800"/>
          </a:xfrm>
        </p:grpSpPr>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9599" y="3832299"/>
              <a:ext cx="2638425" cy="28575"/>
            </a:xfrm>
            <a:prstGeom prst="rect">
              <a:avLst/>
            </a:prstGeom>
          </p:spPr>
        </p:pic>
        <p:sp>
          <p:nvSpPr>
            <p:cNvPr id="19" name="Rectangle 18"/>
            <p:cNvSpPr/>
            <p:nvPr userDrawn="1"/>
          </p:nvSpPr>
          <p:spPr>
            <a:xfrm>
              <a:off x="4758159" y="3832299"/>
              <a:ext cx="3528392" cy="28800"/>
            </a:xfrm>
            <a:prstGeom prst="rect">
              <a:avLst/>
            </a:prstGeom>
            <a:gradFill flip="none" rotWithShape="1">
              <a:gsLst>
                <a:gs pos="0">
                  <a:srgbClr val="33CCF0"/>
                </a:gs>
                <a:gs pos="50000">
                  <a:srgbClr val="33CCF0">
                    <a:tint val="44500"/>
                    <a:satMod val="160000"/>
                    <a:alpha val="0"/>
                  </a:srgbClr>
                </a:gs>
                <a:gs pos="100000">
                  <a:srgbClr val="33CCF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5348" y="404664"/>
            <a:ext cx="222196" cy="432048"/>
          </a:xfrm>
          <a:prstGeom prst="rect">
            <a:avLst/>
          </a:prstGeom>
        </p:spPr>
      </p:pic>
      <p:sp>
        <p:nvSpPr>
          <p:cNvPr id="12" name="Title 1"/>
          <p:cNvSpPr>
            <a:spLocks noGrp="1"/>
          </p:cNvSpPr>
          <p:nvPr>
            <p:ph type="title"/>
          </p:nvPr>
        </p:nvSpPr>
        <p:spPr>
          <a:xfrm>
            <a:off x="539552" y="403200"/>
            <a:ext cx="7992888" cy="437043"/>
          </a:xfrm>
          <a:prstGeom prst="rect">
            <a:avLst/>
          </a:prstGeom>
        </p:spPr>
        <p:txBody>
          <a:bodyPr wrap="square">
            <a:spAutoFit/>
          </a:bodyPr>
          <a:lstStyle>
            <a:lvl1pPr>
              <a:defRPr sz="2800">
                <a:solidFill>
                  <a:srgbClr val="006699"/>
                </a:solidFill>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264977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nimated Logo">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sp>
        <p:nvSpPr>
          <p:cNvPr id="16" name="TextBox 15">
            <a:hlinkClick r:id="rId3"/>
          </p:cNvPr>
          <p:cNvSpPr txBox="1"/>
          <p:nvPr userDrawn="1"/>
        </p:nvSpPr>
        <p:spPr>
          <a:xfrm>
            <a:off x="7522740" y="6265887"/>
            <a:ext cx="1440160" cy="246221"/>
          </a:xfrm>
          <a:prstGeom prst="rect">
            <a:avLst/>
          </a:prstGeom>
          <a:noFill/>
        </p:spPr>
        <p:txBody>
          <a:bodyPr wrap="square" rtlCol="0">
            <a:spAutoFit/>
          </a:bodyPr>
          <a:lstStyle/>
          <a:p>
            <a:pPr algn="r" fontAlgn="base">
              <a:spcBef>
                <a:spcPct val="0"/>
              </a:spcBef>
              <a:spcAft>
                <a:spcPct val="0"/>
              </a:spcAft>
            </a:pPr>
            <a:r>
              <a:rPr lang="en-ZA" sz="1000" dirty="0" smtClean="0">
                <a:solidFill>
                  <a:srgbClr val="006699"/>
                </a:solidFill>
                <a:ea typeface="Verdana" pitchFamily="34" charset="0"/>
                <a:cs typeface="Verdana" pitchFamily="34" charset="0"/>
              </a:rPr>
              <a:t>www.syspro.com</a:t>
            </a:r>
            <a:endParaRPr lang="en-ZA" sz="1000" dirty="0">
              <a:solidFill>
                <a:srgbClr val="006699"/>
              </a:solidFill>
              <a:ea typeface="Verdana" pitchFamily="34" charset="0"/>
              <a:cs typeface="Verdana" pitchFamily="34" charset="0"/>
            </a:endParaRPr>
          </a:p>
        </p:txBody>
      </p:sp>
      <p:sp>
        <p:nvSpPr>
          <p:cNvPr id="17" name="Text Box 14"/>
          <p:cNvSpPr txBox="1">
            <a:spLocks noChangeArrowheads="1"/>
          </p:cNvSpPr>
          <p:nvPr userDrawn="1"/>
        </p:nvSpPr>
        <p:spPr bwMode="auto">
          <a:xfrm>
            <a:off x="7287666" y="6486847"/>
            <a:ext cx="1691680" cy="169277"/>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500" dirty="0">
                <a:solidFill>
                  <a:srgbClr val="006699"/>
                </a:solidFill>
                <a:ea typeface="Verdana" pitchFamily="34" charset="0"/>
                <a:cs typeface="Verdana" pitchFamily="34" charset="0"/>
              </a:rPr>
              <a:t>Copyright © </a:t>
            </a:r>
            <a:r>
              <a:rPr lang="en-US" sz="500" dirty="0" smtClean="0">
                <a:solidFill>
                  <a:srgbClr val="006699"/>
                </a:solidFill>
                <a:ea typeface="Verdana" pitchFamily="34" charset="0"/>
                <a:cs typeface="Verdana" pitchFamily="34" charset="0"/>
              </a:rPr>
              <a:t>2012 </a:t>
            </a:r>
            <a:r>
              <a:rPr lang="en-US" sz="500" dirty="0">
                <a:solidFill>
                  <a:srgbClr val="006699"/>
                </a:solidFill>
                <a:ea typeface="Verdana" pitchFamily="34" charset="0"/>
                <a:cs typeface="Verdana" pitchFamily="34" charset="0"/>
              </a:rPr>
              <a:t>SYSPRO All rights reserved.</a:t>
            </a:r>
          </a:p>
        </p:txBody>
      </p:sp>
      <p:pic>
        <p:nvPicPr>
          <p:cNvPr id="18" name="Picture 8" descr="SS_logo"/>
          <p:cNvPicPr>
            <a:picLocks noChangeAspect="1" noChangeArrowheads="1"/>
          </p:cNvPicPr>
          <p:nvPr userDrawn="1"/>
        </p:nvPicPr>
        <p:blipFill>
          <a:blip r:embed="rId4" cstate="print"/>
          <a:srcRect t="39760"/>
          <a:stretch>
            <a:fillRect/>
          </a:stretch>
        </p:blipFill>
        <p:spPr bwMode="auto">
          <a:xfrm>
            <a:off x="1566000" y="2880000"/>
            <a:ext cx="4769942" cy="1286153"/>
          </a:xfrm>
          <a:prstGeom prst="rect">
            <a:avLst/>
          </a:prstGeom>
          <a:noFill/>
          <a:ln>
            <a:noFill/>
          </a:ln>
        </p:spPr>
      </p:pic>
      <p:sp>
        <p:nvSpPr>
          <p:cNvPr id="19" name="Rectangle 18"/>
          <p:cNvSpPr/>
          <p:nvPr userDrawn="1"/>
        </p:nvSpPr>
        <p:spPr>
          <a:xfrm>
            <a:off x="2172804" y="3379124"/>
            <a:ext cx="187325" cy="187325"/>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
        <p:nvSpPr>
          <p:cNvPr id="20" name="Rectangle 19"/>
          <p:cNvSpPr/>
          <p:nvPr userDrawn="1"/>
        </p:nvSpPr>
        <p:spPr>
          <a:xfrm>
            <a:off x="1979755" y="3191799"/>
            <a:ext cx="185737" cy="187325"/>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
        <p:nvSpPr>
          <p:cNvPr id="21" name="Rectangle 20"/>
          <p:cNvSpPr/>
          <p:nvPr userDrawn="1"/>
        </p:nvSpPr>
        <p:spPr>
          <a:xfrm>
            <a:off x="2169204" y="2997524"/>
            <a:ext cx="187325" cy="1873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pic>
        <p:nvPicPr>
          <p:cNvPr id="22" name="Picture 21" descr="SS_logo_build02.jpg"/>
          <p:cNvPicPr>
            <a:picLocks noChangeAspect="1"/>
          </p:cNvPicPr>
          <p:nvPr userDrawn="1"/>
        </p:nvPicPr>
        <p:blipFill>
          <a:blip r:embed="rId5" cstate="print"/>
          <a:stretch>
            <a:fillRect/>
          </a:stretch>
        </p:blipFill>
        <p:spPr bwMode="auto">
          <a:xfrm>
            <a:off x="2916423" y="3790800"/>
            <a:ext cx="4584535" cy="423839"/>
          </a:xfrm>
          <a:prstGeom prst="rect">
            <a:avLst/>
          </a:prstGeom>
          <a:noFill/>
          <a:ln>
            <a:noFill/>
          </a:ln>
        </p:spPr>
      </p:pic>
    </p:spTree>
    <p:extLst>
      <p:ext uri="{BB962C8B-B14F-4D97-AF65-F5344CB8AC3E}">
        <p14:creationId xmlns:p14="http://schemas.microsoft.com/office/powerpoint/2010/main" val="323217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77778E-6 -1.85185E-6 L 2.77778E-6 -0.0787 L 0.02066 -0.0787 " pathEditMode="relative" rAng="0" ptsTypes="AAA">
                                      <p:cBhvr>
                                        <p:cTn id="6" dur="1200" fill="hold"/>
                                        <p:tgtEl>
                                          <p:spTgt spid="21"/>
                                        </p:tgtEl>
                                        <p:attrNameLst>
                                          <p:attrName>ppt_x</p:attrName>
                                          <p:attrName>ppt_y</p:attrName>
                                        </p:attrNameLst>
                                      </p:cBhvr>
                                      <p:rCtr x="10" y="-39"/>
                                    </p:animMotion>
                                  </p:childTnLst>
                                </p:cTn>
                              </p:par>
                              <p:par>
                                <p:cTn id="7" presetID="64" presetClass="path" presetSubtype="0" accel="50000" decel="50000" fill="hold" grpId="0" nodeType="withEffect">
                                  <p:stCondLst>
                                    <p:cond delay="0"/>
                                  </p:stCondLst>
                                  <p:childTnLst>
                                    <p:animMotion origin="layout" path="M 1.94444E-6 2.59259E-6 L -0.00052 -0.19722 " pathEditMode="relative" rAng="0" ptsTypes="AA">
                                      <p:cBhvr>
                                        <p:cTn id="8" dur="600" fill="hold"/>
                                        <p:tgtEl>
                                          <p:spTgt spid="19"/>
                                        </p:tgtEl>
                                        <p:attrNameLst>
                                          <p:attrName>ppt_x</p:attrName>
                                          <p:attrName>ppt_y</p:attrName>
                                        </p:attrNameLst>
                                      </p:cBhvr>
                                      <p:rCtr x="0" y="-99"/>
                                    </p:animMotion>
                                  </p:childTnLst>
                                </p:cTn>
                              </p:par>
                              <p:par>
                                <p:cTn id="9" presetID="0" presetClass="path" presetSubtype="0" accel="50000" decel="50000" fill="hold" grpId="0" nodeType="withEffect">
                                  <p:stCondLst>
                                    <p:cond delay="500"/>
                                  </p:stCondLst>
                                  <p:childTnLst>
                                    <p:animMotion origin="layout" path="M -2.5E-6 0.00208 L 0.01997 0.00208 L 0.02049 -0.08216 " pathEditMode="relative" rAng="0" ptsTypes="AAA">
                                      <p:cBhvr>
                                        <p:cTn id="10" dur="700" fill="hold"/>
                                        <p:tgtEl>
                                          <p:spTgt spid="20"/>
                                        </p:tgtEl>
                                        <p:attrNameLst>
                                          <p:attrName>ppt_x</p:attrName>
                                          <p:attrName>ppt_y</p:attrName>
                                        </p:attrNameLst>
                                      </p:cBhvr>
                                      <p:rCtr x="1024" y="-4212"/>
                                    </p:animMotion>
                                  </p:childTnLst>
                                </p:cTn>
                              </p:par>
                              <p:par>
                                <p:cTn id="11" presetID="10" presetClass="entr" presetSubtype="0" fill="hold" nodeType="withEffect">
                                  <p:stCondLst>
                                    <p:cond delay="3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1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int Logo">
    <p:spTree>
      <p:nvGrpSpPr>
        <p:cNvPr id="1" name=""/>
        <p:cNvGrpSpPr/>
        <p:nvPr/>
      </p:nvGrpSpPr>
      <p:grpSpPr>
        <a:xfrm>
          <a:off x="0" y="0"/>
          <a:ext cx="0" cy="0"/>
          <a:chOff x="0" y="0"/>
          <a:chExt cx="0" cy="0"/>
        </a:xfrm>
      </p:grpSpPr>
      <p:grpSp>
        <p:nvGrpSpPr>
          <p:cNvPr id="2" name="Group 1"/>
          <p:cNvGrpSpPr/>
          <p:nvPr userDrawn="1"/>
        </p:nvGrpSpPr>
        <p:grpSpPr>
          <a:xfrm>
            <a:off x="1698071" y="2204864"/>
            <a:ext cx="5747858" cy="2109543"/>
            <a:chOff x="1500166" y="1960778"/>
            <a:chExt cx="6214683" cy="2280874"/>
          </a:xfrm>
        </p:grpSpPr>
        <p:pic>
          <p:nvPicPr>
            <p:cNvPr id="8" name="Picture 8" descr="SS_logo"/>
            <p:cNvPicPr>
              <a:picLocks noChangeAspect="1" noChangeArrowheads="1"/>
            </p:cNvPicPr>
            <p:nvPr userDrawn="1"/>
          </p:nvPicPr>
          <p:blipFill>
            <a:blip r:embed="rId2" cstate="print"/>
            <a:stretch>
              <a:fillRect/>
            </a:stretch>
          </p:blipFill>
          <p:spPr bwMode="auto">
            <a:xfrm>
              <a:off x="1500166" y="1960778"/>
              <a:ext cx="4929222" cy="2206342"/>
            </a:xfrm>
            <a:prstGeom prst="rect">
              <a:avLst/>
            </a:prstGeom>
            <a:noFill/>
            <a:ln>
              <a:noFill/>
            </a:ln>
          </p:spPr>
        </p:pic>
        <p:pic>
          <p:nvPicPr>
            <p:cNvPr id="12" name="Picture 11" descr="SS_logo_build02.jpg"/>
            <p:cNvPicPr>
              <a:picLocks noChangeAspect="1"/>
            </p:cNvPicPr>
            <p:nvPr userDrawn="1"/>
          </p:nvPicPr>
          <p:blipFill>
            <a:blip r:embed="rId3" cstate="print"/>
            <a:stretch>
              <a:fillRect/>
            </a:stretch>
          </p:blipFill>
          <p:spPr bwMode="auto">
            <a:xfrm>
              <a:off x="2916000" y="3798000"/>
              <a:ext cx="4798849" cy="443652"/>
            </a:xfrm>
            <a:prstGeom prst="rect">
              <a:avLst/>
            </a:prstGeom>
            <a:noFill/>
            <a:ln>
              <a:noFill/>
            </a:ln>
          </p:spPr>
        </p:pic>
      </p:gr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6050" y="4429125"/>
            <a:ext cx="2647950" cy="2428875"/>
          </a:xfrm>
          <a:prstGeom prst="rect">
            <a:avLst/>
          </a:prstGeom>
        </p:spPr>
      </p:pic>
      <p:sp>
        <p:nvSpPr>
          <p:cNvPr id="13" name="TextBox 12">
            <a:hlinkClick r:id="rId5"/>
          </p:cNvPr>
          <p:cNvSpPr txBox="1"/>
          <p:nvPr userDrawn="1"/>
        </p:nvSpPr>
        <p:spPr>
          <a:xfrm>
            <a:off x="7522740" y="6265887"/>
            <a:ext cx="1440160" cy="246221"/>
          </a:xfrm>
          <a:prstGeom prst="rect">
            <a:avLst/>
          </a:prstGeom>
          <a:noFill/>
        </p:spPr>
        <p:txBody>
          <a:bodyPr wrap="square" rtlCol="0">
            <a:spAutoFit/>
          </a:bodyPr>
          <a:lstStyle/>
          <a:p>
            <a:pPr algn="r" fontAlgn="base">
              <a:spcBef>
                <a:spcPct val="0"/>
              </a:spcBef>
              <a:spcAft>
                <a:spcPct val="0"/>
              </a:spcAft>
            </a:pPr>
            <a:r>
              <a:rPr lang="en-ZA" sz="1000" dirty="0" smtClean="0">
                <a:solidFill>
                  <a:srgbClr val="006699"/>
                </a:solidFill>
                <a:ea typeface="Verdana" pitchFamily="34" charset="0"/>
                <a:cs typeface="Verdana" pitchFamily="34" charset="0"/>
              </a:rPr>
              <a:t>www.syspro.com</a:t>
            </a:r>
            <a:endParaRPr lang="en-ZA" sz="1000" dirty="0">
              <a:solidFill>
                <a:srgbClr val="006699"/>
              </a:solidFill>
              <a:ea typeface="Verdana" pitchFamily="34" charset="0"/>
              <a:cs typeface="Verdana" pitchFamily="34" charset="0"/>
            </a:endParaRPr>
          </a:p>
        </p:txBody>
      </p:sp>
      <p:sp>
        <p:nvSpPr>
          <p:cNvPr id="14" name="Text Box 14"/>
          <p:cNvSpPr txBox="1">
            <a:spLocks noChangeArrowheads="1"/>
          </p:cNvSpPr>
          <p:nvPr userDrawn="1"/>
        </p:nvSpPr>
        <p:spPr bwMode="auto">
          <a:xfrm>
            <a:off x="7287666" y="6486847"/>
            <a:ext cx="1691680" cy="169277"/>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500" dirty="0">
                <a:solidFill>
                  <a:srgbClr val="006699"/>
                </a:solidFill>
                <a:ea typeface="Verdana" pitchFamily="34" charset="0"/>
                <a:cs typeface="Verdana" pitchFamily="34" charset="0"/>
              </a:rPr>
              <a:t>Copyright © </a:t>
            </a:r>
            <a:r>
              <a:rPr lang="en-US" sz="500" dirty="0" smtClean="0">
                <a:solidFill>
                  <a:srgbClr val="006699"/>
                </a:solidFill>
                <a:ea typeface="Verdana" pitchFamily="34" charset="0"/>
                <a:cs typeface="Verdana" pitchFamily="34" charset="0"/>
              </a:rPr>
              <a:t>2012 </a:t>
            </a:r>
            <a:r>
              <a:rPr lang="en-US" sz="500" dirty="0">
                <a:solidFill>
                  <a:srgbClr val="006699"/>
                </a:solidFill>
                <a:ea typeface="Verdana" pitchFamily="34" charset="0"/>
                <a:cs typeface="Verdana" pitchFamily="34" charset="0"/>
              </a:rPr>
              <a:t>SYSPRO All rights reserved.</a:t>
            </a:r>
          </a:p>
        </p:txBody>
      </p:sp>
    </p:spTree>
    <p:extLst>
      <p:ext uri="{BB962C8B-B14F-4D97-AF65-F5344CB8AC3E}">
        <p14:creationId xmlns:p14="http://schemas.microsoft.com/office/powerpoint/2010/main" val="1702433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761E2-397B-4714-84B7-322DAE611AC4}" type="datetimeFigureOut">
              <a:rPr lang="en-US" smtClean="0"/>
              <a:pPr/>
              <a:t>9/14/2013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E32E5-2C71-4352-A5BF-AB346BFCD8F1}" type="slidenum">
              <a:rPr lang="en-US" smtClean="0"/>
              <a:pPr/>
              <a:t>‹#›</a:t>
            </a:fld>
            <a:endParaRPr lang="en-US"/>
          </a:p>
        </p:txBody>
      </p:sp>
    </p:spTree>
    <p:extLst>
      <p:ext uri="{BB962C8B-B14F-4D97-AF65-F5344CB8AC3E}">
        <p14:creationId xmlns:p14="http://schemas.microsoft.com/office/powerpoint/2010/main" val="22415541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2_Title Only">
    <p:bg>
      <p:bgPr>
        <a:solidFill>
          <a:srgbClr val="F78F1E"/>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425669"/>
          </a:xfrm>
          <a:prstGeom prst="rect">
            <a:avLst/>
          </a:prstGeom>
          <a:solidFill>
            <a:srgbClr val="C96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0" y="9144"/>
            <a:ext cx="4572000" cy="466344"/>
          </a:xfrm>
        </p:spPr>
        <p:txBody>
          <a:bodyPr>
            <a:normAutofit/>
          </a:bodyPr>
          <a:lstStyle>
            <a:lvl1pPr marL="342900" indent="-342900" algn="l" defTabSz="914400" rtl="0" eaLnBrk="1" latinLnBrk="0" hangingPunct="1">
              <a:buClr>
                <a:schemeClr val="bg1"/>
              </a:buClr>
              <a:buSzPct val="90000"/>
              <a:buFont typeface="Arial" pitchFamily="34" charset="0"/>
              <a:buChar char="►"/>
              <a:defRPr lang="en-US" sz="2000" b="1" kern="1200" dirty="0">
                <a:solidFill>
                  <a:schemeClr val="bg1"/>
                </a:solidFill>
                <a:effectLst>
                  <a:outerShdw blurRad="50800" dist="38100" dir="2700000" algn="tl" rotWithShape="0">
                    <a:schemeClr val="tx1">
                      <a:alpha val="40000"/>
                    </a:schemeClr>
                  </a:outerShdw>
                </a:effectLst>
                <a:latin typeface="Arial" pitchFamily="34" charset="0"/>
                <a:ea typeface="+mn-ea"/>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4761E2-397B-4714-84B7-322DAE611AC4}" type="datetimeFigureOut">
              <a:rPr lang="en-US" smtClean="0"/>
              <a:pPr/>
              <a:t>9/14/2013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E32E5-2C71-4352-A5BF-AB346BFCD8F1}"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035" y="75674"/>
            <a:ext cx="278423" cy="276120"/>
          </a:xfrm>
          <a:prstGeom prst="rect">
            <a:avLst/>
          </a:prstGeom>
        </p:spPr>
      </p:pic>
      <p:cxnSp>
        <p:nvCxnSpPr>
          <p:cNvPr id="10" name="Straight Connector 9"/>
          <p:cNvCxnSpPr/>
          <p:nvPr userDrawn="1"/>
        </p:nvCxnSpPr>
        <p:spPr>
          <a:xfrm>
            <a:off x="0" y="425669"/>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3390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761E2-397B-4714-84B7-322DAE611AC4}"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E32E5-2C71-4352-A5BF-AB346BFCD8F1}" type="slidenum">
              <a:rPr lang="en-US" smtClean="0"/>
              <a:pPr/>
              <a:t>‹#›</a:t>
            </a:fld>
            <a:endParaRPr lang="en-US"/>
          </a:p>
        </p:txBody>
      </p:sp>
    </p:spTree>
    <p:extLst>
      <p:ext uri="{BB962C8B-B14F-4D97-AF65-F5344CB8AC3E}">
        <p14:creationId xmlns:p14="http://schemas.microsoft.com/office/powerpoint/2010/main" val="11123111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userDrawn="1"/>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sp>
        <p:nvSpPr>
          <p:cNvPr id="8" name="Rectangle 7"/>
          <p:cNvSpPr/>
          <p:nvPr userDrawn="1"/>
        </p:nvSpPr>
        <p:spPr>
          <a:xfrm>
            <a:off x="0" y="0"/>
            <a:ext cx="9144000" cy="43434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34340"/>
            <a:ext cx="9144000" cy="9144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4761E2-397B-4714-84B7-322DAE611AC4}"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44146" y="6320136"/>
            <a:ext cx="2133600" cy="365125"/>
          </a:xfrm>
        </p:spPr>
        <p:txBody>
          <a:bodyPr/>
          <a:lstStyle/>
          <a:p>
            <a:fld id="{F4BE32E5-2C71-4352-A5BF-AB346BFCD8F1}" type="slidenum">
              <a:rPr lang="en-US" smtClean="0"/>
              <a:pPr/>
              <a:t>‹#›</a:t>
            </a:fld>
            <a:endParaRPr lang="en-US"/>
          </a:p>
        </p:txBody>
      </p:sp>
    </p:spTree>
    <p:extLst>
      <p:ext uri="{BB962C8B-B14F-4D97-AF65-F5344CB8AC3E}">
        <p14:creationId xmlns:p14="http://schemas.microsoft.com/office/powerpoint/2010/main" val="1330213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sp>
        <p:nvSpPr>
          <p:cNvPr id="2" name="Date Placeholder 1"/>
          <p:cNvSpPr>
            <a:spLocks noGrp="1"/>
          </p:cNvSpPr>
          <p:nvPr>
            <p:ph type="dt" sz="half" idx="10"/>
          </p:nvPr>
        </p:nvSpPr>
        <p:spPr/>
        <p:txBody>
          <a:bodyPr/>
          <a:lstStyle/>
          <a:p>
            <a:fld id="{224761E2-397B-4714-84B7-322DAE611AC4}"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44146" y="6320136"/>
            <a:ext cx="2133600" cy="365125"/>
          </a:xfrm>
        </p:spPr>
        <p:txBody>
          <a:bodyPr/>
          <a:lstStyle/>
          <a:p>
            <a:fld id="{F4BE32E5-2C71-4352-A5BF-AB346BFCD8F1}" type="slidenum">
              <a:rPr lang="en-US" smtClean="0"/>
              <a:pPr/>
              <a:t>‹#›</a:t>
            </a:fld>
            <a:endParaRPr lang="en-US"/>
          </a:p>
        </p:txBody>
      </p:sp>
      <p:sp>
        <p:nvSpPr>
          <p:cNvPr id="10" name="Content Placeholder 9"/>
          <p:cNvSpPr>
            <a:spLocks noGrp="1"/>
          </p:cNvSpPr>
          <p:nvPr>
            <p:ph sz="quarter" idx="13"/>
          </p:nvPr>
        </p:nvSpPr>
        <p:spPr>
          <a:xfrm>
            <a:off x="549667" y="1828800"/>
            <a:ext cx="8044666" cy="2793875"/>
          </a:xfrm>
        </p:spPr>
        <p:txBody>
          <a:bodyPr>
            <a:noAutofit/>
          </a:bodyPr>
          <a:lstStyle>
            <a:lvl1pPr marL="0" indent="0" algn="ctr" defTabSz="914400" rtl="0" eaLnBrk="1" latinLnBrk="0" hangingPunct="1">
              <a:lnSpc>
                <a:spcPts val="6500"/>
              </a:lnSpc>
              <a:spcBef>
                <a:spcPts val="0"/>
              </a:spcBef>
              <a:buFont typeface="Arial" pitchFamily="34" charset="0"/>
              <a:buNone/>
              <a:defRPr lang="en-US" sz="5600" b="1" kern="1200" dirty="0" smtClean="0">
                <a:solidFill>
                  <a:srgbClr val="717073"/>
                </a:solidFill>
                <a:latin typeface="Arial Black"/>
                <a:ea typeface="+mn-ea"/>
                <a:cs typeface="Arial Black"/>
              </a:defRPr>
            </a:lvl1pPr>
            <a:lvl2pPr marL="0" indent="0" algn="ctr" defTabSz="914400" rtl="0" eaLnBrk="1" latinLnBrk="0" hangingPunct="1">
              <a:lnSpc>
                <a:spcPts val="6500"/>
              </a:lnSpc>
              <a:spcBef>
                <a:spcPts val="0"/>
              </a:spcBef>
              <a:buFont typeface="Arial" pitchFamily="34" charset="0"/>
              <a:buNone/>
              <a:defRPr lang="en-US" sz="5600" b="1" kern="1200" dirty="0" smtClean="0">
                <a:solidFill>
                  <a:srgbClr val="717073"/>
                </a:solidFill>
                <a:latin typeface="Arial Black"/>
                <a:ea typeface="+mn-ea"/>
                <a:cs typeface="Arial Black"/>
              </a:defRPr>
            </a:lvl2pPr>
            <a:lvl3pPr marL="0" indent="0" algn="ctr" defTabSz="914400" rtl="0" eaLnBrk="1" latinLnBrk="0" hangingPunct="1">
              <a:lnSpc>
                <a:spcPts val="6500"/>
              </a:lnSpc>
              <a:spcBef>
                <a:spcPts val="0"/>
              </a:spcBef>
              <a:buFont typeface="Arial" pitchFamily="34" charset="0"/>
              <a:buNone/>
              <a:defRPr lang="en-US" sz="5600" b="1" kern="1200" dirty="0" smtClean="0">
                <a:solidFill>
                  <a:srgbClr val="717073"/>
                </a:solidFill>
                <a:latin typeface="Arial Black"/>
                <a:ea typeface="+mn-ea"/>
                <a:cs typeface="Arial Black"/>
              </a:defRPr>
            </a:lvl3pPr>
            <a:lvl4pPr marL="0" indent="0" algn="ctr" defTabSz="914400" rtl="0" eaLnBrk="1" latinLnBrk="0" hangingPunct="1">
              <a:lnSpc>
                <a:spcPts val="6500"/>
              </a:lnSpc>
              <a:spcBef>
                <a:spcPts val="0"/>
              </a:spcBef>
              <a:buFont typeface="Arial" pitchFamily="34" charset="0"/>
              <a:buNone/>
              <a:defRPr lang="en-US" sz="5600" b="1" kern="1200" dirty="0" smtClean="0">
                <a:solidFill>
                  <a:srgbClr val="717073"/>
                </a:solidFill>
                <a:latin typeface="Arial Black"/>
                <a:ea typeface="+mn-ea"/>
                <a:cs typeface="Arial Black"/>
              </a:defRPr>
            </a:lvl4pPr>
            <a:lvl5pPr marL="0" indent="0" algn="ctr" defTabSz="914400" rtl="0" eaLnBrk="1" latinLnBrk="0" hangingPunct="1">
              <a:lnSpc>
                <a:spcPts val="6500"/>
              </a:lnSpc>
              <a:spcBef>
                <a:spcPts val="0"/>
              </a:spcBef>
              <a:buFont typeface="Arial" pitchFamily="34" charset="0"/>
              <a:buNone/>
              <a:defRPr lang="en-US" sz="5600" b="1" kern="1200" dirty="0">
                <a:solidFill>
                  <a:srgbClr val="717073"/>
                </a:solidFill>
                <a:latin typeface="Arial Black"/>
                <a:ea typeface="+mn-ea"/>
                <a:cs typeface="Arial Black"/>
              </a:defRPr>
            </a:lvl5pPr>
          </a:lstStyle>
          <a:p>
            <a:pPr lvl="0"/>
            <a:r>
              <a:rPr lang="en-US" smtClean="0"/>
              <a:t>Click to edit Master text styles</a:t>
            </a:r>
          </a:p>
        </p:txBody>
      </p:sp>
    </p:spTree>
    <p:extLst>
      <p:ext uri="{BB962C8B-B14F-4D97-AF65-F5344CB8AC3E}">
        <p14:creationId xmlns:p14="http://schemas.microsoft.com/office/powerpoint/2010/main" val="13627611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8F1E"/>
        </a:solidFill>
        <a:effectLst/>
      </p:bgPr>
    </p:bg>
    <p:spTree>
      <p:nvGrpSpPr>
        <p:cNvPr id="1" name=""/>
        <p:cNvGrpSpPr/>
        <p:nvPr/>
      </p:nvGrpSpPr>
      <p:grpSpPr>
        <a:xfrm>
          <a:off x="0" y="0"/>
          <a:ext cx="0" cy="0"/>
          <a:chOff x="0" y="0"/>
          <a:chExt cx="0" cy="0"/>
        </a:xfrm>
      </p:grpSpPr>
      <p:sp>
        <p:nvSpPr>
          <p:cNvPr id="24" name="Rectangle 23"/>
          <p:cNvSpPr/>
          <p:nvPr userDrawn="1"/>
        </p:nvSpPr>
        <p:spPr>
          <a:xfrm>
            <a:off x="2995863" y="-240632"/>
            <a:ext cx="6148137" cy="7327232"/>
          </a:xfrm>
          <a:prstGeom prst="rect">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0" scaled="1"/>
            <a:tileRect/>
          </a:gradFill>
          <a:ln>
            <a:noFill/>
          </a:ln>
          <a:effectLst>
            <a:outerShdw blurRad="1524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520439" y="5276088"/>
            <a:ext cx="4805980" cy="1271995"/>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520440" y="2130425"/>
            <a:ext cx="4768327" cy="1847508"/>
          </a:xfrm>
        </p:spPr>
        <p:txBody>
          <a:bodyPr>
            <a:normAutofit/>
          </a:bodyPr>
          <a:lstStyle>
            <a:lvl1pPr marL="0" algn="l" defTabSz="914400" rtl="0" eaLnBrk="1" latinLnBrk="0" hangingPunct="1">
              <a:defRPr lang="en-US" sz="3600" b="1" kern="1200" dirty="0">
                <a:solidFill>
                  <a:schemeClr val="bg1"/>
                </a:solidFill>
                <a:effectLst>
                  <a:outerShdw blurRad="50800" dist="38100" dir="2700000" algn="tl" rotWithShape="0">
                    <a:schemeClr val="tx1">
                      <a:alpha val="40000"/>
                    </a:schemeClr>
                  </a:outerShdw>
                </a:effectLst>
                <a:latin typeface="Arial" pitchFamily="34" charset="0"/>
                <a:ea typeface="+mn-ea"/>
                <a:cs typeface="Arial" pitchFamily="34" charset="0"/>
              </a:defRPr>
            </a:lvl1pPr>
          </a:lstStyle>
          <a:p>
            <a:r>
              <a:rPr lang="en-US" dirty="0" smtClean="0"/>
              <a:t>Click to edit Master title style</a:t>
            </a:r>
            <a:endParaRPr lang="en-US" dirty="0"/>
          </a:p>
        </p:txBody>
      </p:sp>
      <p:sp>
        <p:nvSpPr>
          <p:cNvPr id="13" name="Rectangle 12"/>
          <p:cNvSpPr/>
          <p:nvPr userDrawn="1"/>
        </p:nvSpPr>
        <p:spPr>
          <a:xfrm>
            <a:off x="0" y="6548083"/>
            <a:ext cx="2995863" cy="538517"/>
          </a:xfrm>
          <a:prstGeom prst="rect">
            <a:avLst/>
          </a:prstGeom>
          <a:solidFill>
            <a:srgbClr val="FFC42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6548083"/>
            <a:ext cx="2995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2995863" y="6548083"/>
            <a:ext cx="6148137" cy="538517"/>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218" y="2159092"/>
            <a:ext cx="1796617" cy="1770146"/>
          </a:xfrm>
          <a:prstGeom prst="rect">
            <a:avLst/>
          </a:prstGeom>
          <a:effectLst/>
        </p:spPr>
      </p:pic>
      <p:cxnSp>
        <p:nvCxnSpPr>
          <p:cNvPr id="27" name="Straight Connector 26"/>
          <p:cNvCxnSpPr/>
          <p:nvPr userDrawn="1"/>
        </p:nvCxnSpPr>
        <p:spPr>
          <a:xfrm>
            <a:off x="2995863" y="6548083"/>
            <a:ext cx="6148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738" y="4280184"/>
            <a:ext cx="1921576" cy="738215"/>
          </a:xfrm>
          <a:prstGeom prst="rect">
            <a:avLst/>
          </a:prstGeom>
        </p:spPr>
      </p:pic>
    </p:spTree>
    <p:extLst>
      <p:ext uri="{BB962C8B-B14F-4D97-AF65-F5344CB8AC3E}">
        <p14:creationId xmlns:p14="http://schemas.microsoft.com/office/powerpoint/2010/main" val="2317553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3.wmf"/><Relationship Id="rId2" Type="http://schemas.openxmlformats.org/officeDocument/2006/relationships/slideLayout" Target="../slideLayouts/slideLayout26.xml"/><Relationship Id="rId16" Type="http://schemas.openxmlformats.org/officeDocument/2006/relationships/image" Target="../media/image12.w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3526" y="5308688"/>
            <a:ext cx="1237431" cy="1237431"/>
          </a:xfrm>
          <a:prstGeom prst="rect">
            <a:avLst/>
          </a:prstGeom>
        </p:spPr>
      </p:pic>
      <p:sp>
        <p:nvSpPr>
          <p:cNvPr id="10" name="Rectangle 9"/>
          <p:cNvSpPr/>
          <p:nvPr/>
        </p:nvSpPr>
        <p:spPr>
          <a:xfrm>
            <a:off x="0" y="0"/>
            <a:ext cx="9144000" cy="43434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34340"/>
            <a:ext cx="9144000" cy="9144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 y="9144"/>
            <a:ext cx="6949440" cy="466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7625300" cy="50883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00835" y="6483092"/>
            <a:ext cx="2133600" cy="365125"/>
          </a:xfrm>
          <a:prstGeom prst="rect">
            <a:avLst/>
          </a:prstGeom>
        </p:spPr>
        <p:txBody>
          <a:bodyPr vert="horz" lIns="91440" tIns="45720" rIns="91440" bIns="45720" rtlCol="0" anchor="ctr"/>
          <a:lstStyle>
            <a:lvl1pPr algn="l">
              <a:defRPr sz="1200">
                <a:solidFill>
                  <a:schemeClr val="bg1"/>
                </a:solidFill>
              </a:defRPr>
            </a:lvl1pPr>
          </a:lstStyle>
          <a:p>
            <a:fld id="{224761E2-397B-4714-84B7-322DAE611AC4}" type="datetimeFigureOut">
              <a:rPr lang="en-US" smtClean="0"/>
              <a:pPr/>
              <a:t>9/14/2013</a:t>
            </a:fld>
            <a:endParaRPr lang="en-US" dirty="0"/>
          </a:p>
        </p:txBody>
      </p:sp>
      <p:sp>
        <p:nvSpPr>
          <p:cNvPr id="5" name="Footer Placeholder 4"/>
          <p:cNvSpPr>
            <a:spLocks noGrp="1"/>
          </p:cNvSpPr>
          <p:nvPr>
            <p:ph type="ftr" sz="quarter" idx="3"/>
          </p:nvPr>
        </p:nvSpPr>
        <p:spPr>
          <a:xfrm>
            <a:off x="2843559" y="6483092"/>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43362" y="6483092"/>
            <a:ext cx="671450" cy="365125"/>
          </a:xfrm>
          <a:prstGeom prst="rect">
            <a:avLst/>
          </a:prstGeom>
        </p:spPr>
        <p:txBody>
          <a:bodyPr vert="horz" lIns="91440" tIns="45720" rIns="91440" bIns="45720" rtlCol="0" anchor="ctr"/>
          <a:lstStyle>
            <a:lvl1pPr algn="l">
              <a:defRPr sz="1200">
                <a:solidFill>
                  <a:schemeClr val="bg1"/>
                </a:solidFill>
              </a:defRPr>
            </a:lvl1pPr>
          </a:lstStyle>
          <a:p>
            <a:fld id="{F4BE32E5-2C71-4352-A5BF-AB346BFCD8F1}" type="slidenum">
              <a:rPr lang="en-US" smtClean="0"/>
              <a:pPr/>
              <a:t>‹#›</a:t>
            </a:fld>
            <a:endParaRPr lang="en-US" dirty="0"/>
          </a:p>
        </p:txBody>
      </p:sp>
    </p:spTree>
    <p:extLst>
      <p:ext uri="{BB962C8B-B14F-4D97-AF65-F5344CB8AC3E}">
        <p14:creationId xmlns:p14="http://schemas.microsoft.com/office/powerpoint/2010/main" val="3145751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65" r:id="rId5"/>
    <p:sldLayoutId id="2147483655" r:id="rId6"/>
    <p:sldLayoutId id="2147483656" r:id="rId7"/>
    <p:sldLayoutId id="2147483682" r:id="rId8"/>
  </p:sldLayoutIdLst>
  <p:timing>
    <p:tnLst>
      <p:par>
        <p:cTn id="1" dur="indefinite" restart="never" nodeType="tmRoot"/>
      </p:par>
    </p:tnLst>
  </p:timing>
  <p:txStyles>
    <p:titleStyle>
      <a:lvl1pPr marL="0" algn="l" defTabSz="914400" rtl="0" eaLnBrk="1" latinLnBrk="0" hangingPunct="1">
        <a:spcBef>
          <a:spcPct val="0"/>
        </a:spcBef>
        <a:buNone/>
        <a:defRPr lang="en-US" sz="24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p:titleStyle>
    <p:bodyStyle>
      <a:lvl1pPr marL="342900" indent="-342900" algn="l" defTabSz="914400" rtl="0" eaLnBrk="1" latinLnBrk="0" hangingPunct="1">
        <a:spcBef>
          <a:spcPts val="600"/>
        </a:spcBef>
        <a:buFontTx/>
        <a:buBlip>
          <a:blip r:embed="rId12"/>
        </a:buBlip>
        <a:defRPr lang="en-US" sz="2400" b="1" kern="1200" dirty="0" smtClean="0">
          <a:solidFill>
            <a:srgbClr val="717073"/>
          </a:solidFill>
          <a:latin typeface="Arial" pitchFamily="34" charset="0"/>
          <a:ea typeface="+mn-ea"/>
          <a:cs typeface="Arial" pitchFamily="34" charset="0"/>
        </a:defRPr>
      </a:lvl1pPr>
      <a:lvl2pPr marL="623888" indent="-285750" algn="l" defTabSz="914400" rtl="0" eaLnBrk="1" latinLnBrk="0" hangingPunct="1">
        <a:spcBef>
          <a:spcPts val="600"/>
        </a:spcBef>
        <a:buFont typeface="Arial" pitchFamily="34" charset="0"/>
        <a:buChar char="–"/>
        <a:defRPr lang="en-US" sz="2000" b="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717073"/>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78F1E"/>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3526" y="5308688"/>
            <a:ext cx="1237431" cy="1237431"/>
          </a:xfrm>
          <a:prstGeom prst="rect">
            <a:avLst/>
          </a:prstGeom>
        </p:spPr>
      </p:pic>
      <p:sp>
        <p:nvSpPr>
          <p:cNvPr id="10" name="Rectangle 9"/>
          <p:cNvSpPr/>
          <p:nvPr/>
        </p:nvSpPr>
        <p:spPr>
          <a:xfrm>
            <a:off x="0" y="0"/>
            <a:ext cx="9144000" cy="43434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34340"/>
            <a:ext cx="9144000" cy="9144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 y="9144"/>
            <a:ext cx="6949440" cy="4663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7625300" cy="5088367"/>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914400" rtl="0" eaLnBrk="1" latinLnBrk="0" hangingPunct="1">
              <a:spcBef>
                <a:spcPts val="600"/>
              </a:spcBef>
              <a:buClr>
                <a:srgbClr val="717073"/>
              </a:buClr>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00835" y="6483092"/>
            <a:ext cx="2133600" cy="365125"/>
          </a:xfrm>
          <a:prstGeom prst="rect">
            <a:avLst/>
          </a:prstGeom>
        </p:spPr>
        <p:txBody>
          <a:bodyPr vert="horz" lIns="91440" tIns="45720" rIns="91440" bIns="45720" rtlCol="0" anchor="ctr"/>
          <a:lstStyle>
            <a:lvl1pPr algn="l">
              <a:defRPr sz="1200">
                <a:solidFill>
                  <a:schemeClr val="bg1"/>
                </a:solidFill>
              </a:defRPr>
            </a:lvl1pPr>
          </a:lstStyle>
          <a:p>
            <a:fld id="{224761E2-397B-4714-84B7-322DAE611AC4}" type="datetimeFigureOut">
              <a:rPr lang="en-US" smtClean="0"/>
              <a:pPr/>
              <a:t>9/14/2013</a:t>
            </a:fld>
            <a:endParaRPr lang="en-US" dirty="0"/>
          </a:p>
        </p:txBody>
      </p:sp>
      <p:sp>
        <p:nvSpPr>
          <p:cNvPr id="5" name="Footer Placeholder 4"/>
          <p:cNvSpPr>
            <a:spLocks noGrp="1"/>
          </p:cNvSpPr>
          <p:nvPr>
            <p:ph type="ftr" sz="quarter" idx="3"/>
          </p:nvPr>
        </p:nvSpPr>
        <p:spPr>
          <a:xfrm>
            <a:off x="2843559" y="6483092"/>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43362" y="6483092"/>
            <a:ext cx="671450" cy="365125"/>
          </a:xfrm>
          <a:prstGeom prst="rect">
            <a:avLst/>
          </a:prstGeom>
        </p:spPr>
        <p:txBody>
          <a:bodyPr vert="horz" lIns="91440" tIns="45720" rIns="91440" bIns="45720" rtlCol="0" anchor="ctr"/>
          <a:lstStyle>
            <a:lvl1pPr algn="l">
              <a:defRPr sz="1200">
                <a:solidFill>
                  <a:schemeClr val="bg1"/>
                </a:solidFill>
              </a:defRPr>
            </a:lvl1pPr>
          </a:lstStyle>
          <a:p>
            <a:fld id="{F4BE32E5-2C71-4352-A5BF-AB346BFCD8F1}" type="slidenum">
              <a:rPr lang="en-US" smtClean="0"/>
              <a:pPr/>
              <a:t>‹#›</a:t>
            </a:fld>
            <a:endParaRPr lang="en-US" dirty="0"/>
          </a:p>
        </p:txBody>
      </p:sp>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l="-1221" t="-1225" r="4682" b="32520"/>
          <a:stretch/>
        </p:blipFill>
        <p:spPr>
          <a:xfrm>
            <a:off x="6113417" y="4732959"/>
            <a:ext cx="3030583" cy="2125041"/>
          </a:xfrm>
          <a:prstGeom prst="rect">
            <a:avLst/>
          </a:prstGeom>
        </p:spPr>
      </p:pic>
    </p:spTree>
    <p:extLst>
      <p:ext uri="{BB962C8B-B14F-4D97-AF65-F5344CB8AC3E}">
        <p14:creationId xmlns:p14="http://schemas.microsoft.com/office/powerpoint/2010/main" val="413096403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6" r:id="rId5"/>
    <p:sldLayoutId id="2147483662" r:id="rId6"/>
    <p:sldLayoutId id="2147483663" r:id="rId7"/>
    <p:sldLayoutId id="2147483683" r:id="rId8"/>
  </p:sldLayoutIdLst>
  <p:timing>
    <p:tnLst>
      <p:par>
        <p:cTn id="1" dur="indefinite" restart="never" nodeType="tmRoot"/>
      </p:par>
    </p:tnLst>
  </p:timing>
  <p:txStyles>
    <p:titleStyle>
      <a:lvl1pPr marL="0" algn="l" defTabSz="914400" rtl="0" eaLnBrk="1" latinLnBrk="0" hangingPunct="1">
        <a:spcBef>
          <a:spcPct val="0"/>
        </a:spcBef>
        <a:buNone/>
        <a:defRPr lang="en-US" sz="24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p:titleStyle>
    <p:bodyStyle>
      <a:lvl1pPr marL="342900" indent="-342900" algn="l" defTabSz="914400" rtl="0" eaLnBrk="1" latinLnBrk="0" hangingPunct="1">
        <a:spcBef>
          <a:spcPts val="600"/>
        </a:spcBef>
        <a:buFontTx/>
        <a:buBlip>
          <a:blip r:embed="rId13"/>
        </a:buBlip>
        <a:defRPr lang="en-US" sz="2400" b="1" kern="1200" dirty="0" smtClean="0">
          <a:solidFill>
            <a:srgbClr val="717073"/>
          </a:solidFill>
          <a:latin typeface="Arial" pitchFamily="34" charset="0"/>
          <a:ea typeface="+mn-ea"/>
          <a:cs typeface="Arial" pitchFamily="34" charset="0"/>
        </a:defRPr>
      </a:lvl1pPr>
      <a:lvl2pPr marL="623888" indent="-285750" algn="l" defTabSz="914400" rtl="0" eaLnBrk="1" latinLnBrk="0" hangingPunct="1">
        <a:spcBef>
          <a:spcPts val="600"/>
        </a:spcBef>
        <a:buFont typeface="Arial" pitchFamily="34" charset="0"/>
        <a:buChar char="–"/>
        <a:defRPr lang="en-US" sz="2000" b="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717073"/>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78F1E"/>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23660"/>
            <a:ext cx="9144000" cy="434340"/>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b="29228"/>
          <a:stretch/>
        </p:blipFill>
        <p:spPr>
          <a:xfrm>
            <a:off x="8082500" y="6526530"/>
            <a:ext cx="840788" cy="22860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3526" y="5308688"/>
            <a:ext cx="1237431" cy="1237431"/>
          </a:xfrm>
          <a:prstGeom prst="rect">
            <a:avLst/>
          </a:prstGeom>
        </p:spPr>
      </p:pic>
      <p:sp>
        <p:nvSpPr>
          <p:cNvPr id="10" name="Rectangle 9"/>
          <p:cNvSpPr/>
          <p:nvPr/>
        </p:nvSpPr>
        <p:spPr>
          <a:xfrm>
            <a:off x="0" y="0"/>
            <a:ext cx="9144000" cy="43434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p:nvSpPr>
        <p:spPr>
          <a:xfrm>
            <a:off x="0" y="434340"/>
            <a:ext cx="9144000" cy="9144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91440" y="9144"/>
            <a:ext cx="6949440" cy="4663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7625300" cy="5088367"/>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914400" rtl="0" eaLnBrk="1" latinLnBrk="0" hangingPunct="1">
              <a:spcBef>
                <a:spcPts val="600"/>
              </a:spcBef>
              <a:buClr>
                <a:srgbClr val="717073"/>
              </a:buClr>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00835" y="6483092"/>
            <a:ext cx="2133600" cy="365125"/>
          </a:xfrm>
          <a:prstGeom prst="rect">
            <a:avLst/>
          </a:prstGeom>
        </p:spPr>
        <p:txBody>
          <a:bodyPr vert="horz" lIns="91440" tIns="45720" rIns="91440" bIns="45720" rtlCol="0" anchor="ctr"/>
          <a:lstStyle>
            <a:lvl1pPr algn="l">
              <a:defRPr sz="1200">
                <a:solidFill>
                  <a:schemeClr val="bg1"/>
                </a:solidFill>
              </a:defRPr>
            </a:lvl1pPr>
          </a:lstStyle>
          <a:p>
            <a:fld id="{224761E2-397B-4714-84B7-322DAE611AC4}" type="datetimeFigureOut">
              <a:rPr lang="en-US" smtClean="0">
                <a:solidFill>
                  <a:prstClr val="white"/>
                </a:solidFill>
                <a:latin typeface="Calibri"/>
              </a:rPr>
              <a:pPr/>
              <a:t>9/14/2013</a:t>
            </a:fld>
            <a:endParaRPr lang="en-US" dirty="0">
              <a:solidFill>
                <a:prstClr val="white"/>
              </a:solidFill>
              <a:latin typeface="Calibri"/>
            </a:endParaRPr>
          </a:p>
        </p:txBody>
      </p:sp>
      <p:sp>
        <p:nvSpPr>
          <p:cNvPr id="5" name="Footer Placeholder 4"/>
          <p:cNvSpPr>
            <a:spLocks noGrp="1"/>
          </p:cNvSpPr>
          <p:nvPr>
            <p:ph type="ftr" sz="quarter" idx="3"/>
          </p:nvPr>
        </p:nvSpPr>
        <p:spPr>
          <a:xfrm>
            <a:off x="2843559" y="6483092"/>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latin typeface="Calibri"/>
            </a:endParaRPr>
          </a:p>
        </p:txBody>
      </p:sp>
      <p:sp>
        <p:nvSpPr>
          <p:cNvPr id="6" name="Slide Number Placeholder 5"/>
          <p:cNvSpPr>
            <a:spLocks noGrp="1"/>
          </p:cNvSpPr>
          <p:nvPr>
            <p:ph type="sldNum" sz="quarter" idx="4"/>
          </p:nvPr>
        </p:nvSpPr>
        <p:spPr>
          <a:xfrm>
            <a:off x="143362" y="6483092"/>
            <a:ext cx="671450" cy="365125"/>
          </a:xfrm>
          <a:prstGeom prst="rect">
            <a:avLst/>
          </a:prstGeom>
        </p:spPr>
        <p:txBody>
          <a:bodyPr vert="horz" lIns="91440" tIns="45720" rIns="91440" bIns="45720" rtlCol="0" anchor="ctr"/>
          <a:lstStyle>
            <a:lvl1pPr algn="l">
              <a:defRPr sz="1200">
                <a:solidFill>
                  <a:schemeClr val="bg1"/>
                </a:solidFill>
              </a:defRPr>
            </a:lvl1pPr>
          </a:lstStyle>
          <a:p>
            <a:fld id="{F4BE32E5-2C71-4352-A5BF-AB346BFCD8F1}" type="slidenum">
              <a:rPr lang="en-US" smtClean="0">
                <a:solidFill>
                  <a:prstClr val="white"/>
                </a:solidFill>
                <a:latin typeface="Calibri"/>
              </a:rPr>
              <a:pPr/>
              <a:t>‹#›</a:t>
            </a:fld>
            <a:endParaRPr lang="en-US" dirty="0">
              <a:solidFill>
                <a:prstClr val="white"/>
              </a:solidFill>
              <a:latin typeface="Calibri"/>
            </a:endParaRPr>
          </a:p>
        </p:txBody>
      </p:sp>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l="-1221" t="-1225" r="4682" b="32520"/>
          <a:stretch/>
        </p:blipFill>
        <p:spPr>
          <a:xfrm>
            <a:off x="6113417" y="4732959"/>
            <a:ext cx="3030583" cy="2125041"/>
          </a:xfrm>
          <a:prstGeom prst="rect">
            <a:avLst/>
          </a:prstGeom>
        </p:spPr>
      </p:pic>
    </p:spTree>
    <p:extLst>
      <p:ext uri="{BB962C8B-B14F-4D97-AF65-F5344CB8AC3E}">
        <p14:creationId xmlns:p14="http://schemas.microsoft.com/office/powerpoint/2010/main" val="11134381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iming>
    <p:tnLst>
      <p:par>
        <p:cTn id="1" dur="indefinite" restart="never" nodeType="tmRoot"/>
      </p:par>
    </p:tnLst>
  </p:timing>
  <p:txStyles>
    <p:titleStyle>
      <a:lvl1pPr marL="0" algn="l" defTabSz="914400" rtl="0" eaLnBrk="1" latinLnBrk="0" hangingPunct="1">
        <a:spcBef>
          <a:spcPct val="0"/>
        </a:spcBef>
        <a:buNone/>
        <a:defRPr lang="en-US" sz="24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p:titleStyle>
    <p:bodyStyle>
      <a:lvl1pPr marL="342900" indent="-342900" algn="l" defTabSz="914400" rtl="0" eaLnBrk="1" latinLnBrk="0" hangingPunct="1">
        <a:spcBef>
          <a:spcPts val="600"/>
        </a:spcBef>
        <a:buFontTx/>
        <a:buBlip>
          <a:blip r:embed="rId13"/>
        </a:buBlip>
        <a:defRPr lang="en-US" sz="2400" b="1" kern="1200" dirty="0" smtClean="0">
          <a:solidFill>
            <a:srgbClr val="717073"/>
          </a:solidFill>
          <a:latin typeface="Arial" pitchFamily="34" charset="0"/>
          <a:ea typeface="+mn-ea"/>
          <a:cs typeface="Arial" pitchFamily="34" charset="0"/>
        </a:defRPr>
      </a:lvl1pPr>
      <a:lvl2pPr marL="623888" indent="-285750" algn="l" defTabSz="914400" rtl="0" eaLnBrk="1" latinLnBrk="0" hangingPunct="1">
        <a:spcBef>
          <a:spcPts val="600"/>
        </a:spcBef>
        <a:buFont typeface="Arial" pitchFamily="34" charset="0"/>
        <a:buChar char="–"/>
        <a:defRPr lang="en-US" sz="2000" b="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717073"/>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78F1E"/>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3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4128477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4400">
          <a:solidFill>
            <a:srgbClr val="000066"/>
          </a:solidFill>
          <a:latin typeface="+mj-lt"/>
          <a:ea typeface="+mj-ea"/>
          <a:cs typeface="+mj-cs"/>
        </a:defRPr>
      </a:lvl1pPr>
      <a:lvl2pPr algn="l" rtl="0" eaLnBrk="1" fontAlgn="base" hangingPunct="1">
        <a:lnSpc>
          <a:spcPct val="80000"/>
        </a:lnSpc>
        <a:spcBef>
          <a:spcPct val="0"/>
        </a:spcBef>
        <a:spcAft>
          <a:spcPct val="0"/>
        </a:spcAft>
        <a:defRPr sz="4400">
          <a:solidFill>
            <a:srgbClr val="000066"/>
          </a:solidFill>
          <a:latin typeface="Arial" charset="0"/>
        </a:defRPr>
      </a:lvl2pPr>
      <a:lvl3pPr algn="l" rtl="0" eaLnBrk="1" fontAlgn="base" hangingPunct="1">
        <a:lnSpc>
          <a:spcPct val="80000"/>
        </a:lnSpc>
        <a:spcBef>
          <a:spcPct val="0"/>
        </a:spcBef>
        <a:spcAft>
          <a:spcPct val="0"/>
        </a:spcAft>
        <a:defRPr sz="4400">
          <a:solidFill>
            <a:srgbClr val="000066"/>
          </a:solidFill>
          <a:latin typeface="Arial" charset="0"/>
        </a:defRPr>
      </a:lvl3pPr>
      <a:lvl4pPr algn="l" rtl="0" eaLnBrk="1" fontAlgn="base" hangingPunct="1">
        <a:lnSpc>
          <a:spcPct val="80000"/>
        </a:lnSpc>
        <a:spcBef>
          <a:spcPct val="0"/>
        </a:spcBef>
        <a:spcAft>
          <a:spcPct val="0"/>
        </a:spcAft>
        <a:defRPr sz="4400">
          <a:solidFill>
            <a:srgbClr val="000066"/>
          </a:solidFill>
          <a:latin typeface="Arial" charset="0"/>
        </a:defRPr>
      </a:lvl4pPr>
      <a:lvl5pPr algn="l" rtl="0" eaLnBrk="1" fontAlgn="base" hangingPunct="1">
        <a:lnSpc>
          <a:spcPct val="80000"/>
        </a:lnSpc>
        <a:spcBef>
          <a:spcPct val="0"/>
        </a:spcBef>
        <a:spcAft>
          <a:spcPct val="0"/>
        </a:spcAft>
        <a:defRPr sz="4400">
          <a:solidFill>
            <a:srgbClr val="000066"/>
          </a:solidFill>
          <a:latin typeface="Arial" charset="0"/>
        </a:defRPr>
      </a:lvl5pPr>
      <a:lvl6pPr marL="457200" algn="l" rtl="0" eaLnBrk="1" fontAlgn="base" hangingPunct="1">
        <a:lnSpc>
          <a:spcPct val="80000"/>
        </a:lnSpc>
        <a:spcBef>
          <a:spcPct val="0"/>
        </a:spcBef>
        <a:spcAft>
          <a:spcPct val="0"/>
        </a:spcAft>
        <a:defRPr sz="4400">
          <a:solidFill>
            <a:srgbClr val="000066"/>
          </a:solidFill>
          <a:latin typeface="Arial" charset="0"/>
        </a:defRPr>
      </a:lvl6pPr>
      <a:lvl7pPr marL="914400" algn="l" rtl="0" eaLnBrk="1" fontAlgn="base" hangingPunct="1">
        <a:lnSpc>
          <a:spcPct val="80000"/>
        </a:lnSpc>
        <a:spcBef>
          <a:spcPct val="0"/>
        </a:spcBef>
        <a:spcAft>
          <a:spcPct val="0"/>
        </a:spcAft>
        <a:defRPr sz="4400">
          <a:solidFill>
            <a:srgbClr val="000066"/>
          </a:solidFill>
          <a:latin typeface="Arial" charset="0"/>
        </a:defRPr>
      </a:lvl7pPr>
      <a:lvl8pPr marL="1371600" algn="l" rtl="0" eaLnBrk="1" fontAlgn="base" hangingPunct="1">
        <a:lnSpc>
          <a:spcPct val="80000"/>
        </a:lnSpc>
        <a:spcBef>
          <a:spcPct val="0"/>
        </a:spcBef>
        <a:spcAft>
          <a:spcPct val="0"/>
        </a:spcAft>
        <a:defRPr sz="4400">
          <a:solidFill>
            <a:srgbClr val="000066"/>
          </a:solidFill>
          <a:latin typeface="Arial" charset="0"/>
        </a:defRPr>
      </a:lvl8pPr>
      <a:lvl9pPr marL="1828800" algn="l" rtl="0" eaLnBrk="1" fontAlgn="base" hangingPunct="1">
        <a:lnSpc>
          <a:spcPct val="80000"/>
        </a:lnSpc>
        <a:spcBef>
          <a:spcPct val="0"/>
        </a:spcBef>
        <a:spcAft>
          <a:spcPct val="0"/>
        </a:spcAft>
        <a:defRPr sz="4400">
          <a:solidFill>
            <a:srgbClr val="000066"/>
          </a:solidFill>
          <a:latin typeface="Arial" charset="0"/>
        </a:defRPr>
      </a:lvl9pPr>
    </p:titleStyle>
    <p:bodyStyle>
      <a:lvl1pPr marL="182563" indent="-182563" algn="l" rtl="0" eaLnBrk="1" fontAlgn="base" hangingPunct="1">
        <a:spcBef>
          <a:spcPct val="50000"/>
        </a:spcBef>
        <a:spcAft>
          <a:spcPct val="0"/>
        </a:spcAft>
        <a:buBlip>
          <a:blip r:embed="rId16"/>
        </a:buBlip>
        <a:defRPr sz="1800">
          <a:solidFill>
            <a:schemeClr val="tx1"/>
          </a:solidFill>
          <a:latin typeface="Verdana" pitchFamily="34" charset="0"/>
          <a:ea typeface="Verdana" pitchFamily="34" charset="0"/>
          <a:cs typeface="Verdana" pitchFamily="34" charset="0"/>
        </a:defRPr>
      </a:lvl1pPr>
      <a:lvl2pPr marL="449263" indent="-266700" algn="l" rtl="0" eaLnBrk="1" fontAlgn="base" hangingPunct="1">
        <a:spcBef>
          <a:spcPct val="25000"/>
        </a:spcBef>
        <a:spcAft>
          <a:spcPct val="0"/>
        </a:spcAft>
        <a:buSzPct val="85000"/>
        <a:buBlip>
          <a:blip r:embed="rId17"/>
        </a:buBlip>
        <a:defRPr sz="1600">
          <a:solidFill>
            <a:schemeClr val="tx1"/>
          </a:solidFill>
          <a:latin typeface="Verdana" pitchFamily="34" charset="0"/>
          <a:ea typeface="Verdana" pitchFamily="34" charset="0"/>
          <a:cs typeface="Verdana" pitchFamily="34" charset="0"/>
        </a:defRPr>
      </a:lvl2pPr>
      <a:lvl3pPr marL="623888" indent="-174625" algn="l" rtl="0" eaLnBrk="1" fontAlgn="base" hangingPunct="1">
        <a:spcBef>
          <a:spcPct val="25000"/>
        </a:spcBef>
        <a:spcAft>
          <a:spcPct val="0"/>
        </a:spcAft>
        <a:buClr>
          <a:schemeClr val="folHlink"/>
        </a:buClr>
        <a:buFont typeface="Wingdings" pitchFamily="2" charset="2"/>
        <a:buChar char="§"/>
        <a:defRPr sz="1400">
          <a:solidFill>
            <a:schemeClr val="tx1"/>
          </a:solidFill>
          <a:latin typeface="Verdana" pitchFamily="34" charset="0"/>
          <a:ea typeface="Verdana" pitchFamily="34" charset="0"/>
          <a:cs typeface="Verdana" pitchFamily="34" charset="0"/>
        </a:defRPr>
      </a:lvl3pPr>
      <a:lvl4pPr marL="806450" indent="-182563" algn="l" rtl="0" eaLnBrk="1" fontAlgn="base" hangingPunct="1">
        <a:spcBef>
          <a:spcPct val="25000"/>
        </a:spcBef>
        <a:spcAft>
          <a:spcPct val="0"/>
        </a:spcAft>
        <a:buClr>
          <a:schemeClr val="folHlink"/>
        </a:buClr>
        <a:buFont typeface="Wingdings" pitchFamily="2" charset="2"/>
        <a:buChar char="§"/>
        <a:defRPr sz="1400">
          <a:solidFill>
            <a:schemeClr val="tx1"/>
          </a:solidFill>
          <a:latin typeface="Verdana" pitchFamily="34" charset="0"/>
          <a:ea typeface="Verdana" pitchFamily="34" charset="0"/>
          <a:cs typeface="Verdana" pitchFamily="34" charset="0"/>
        </a:defRPr>
      </a:lvl4pPr>
      <a:lvl5pPr marL="989013" indent="-182563" algn="l" rtl="0" eaLnBrk="1" fontAlgn="base" hangingPunct="1">
        <a:spcBef>
          <a:spcPct val="25000"/>
        </a:spcBef>
        <a:spcAft>
          <a:spcPct val="0"/>
        </a:spcAft>
        <a:buClr>
          <a:schemeClr val="folHlink"/>
        </a:buClr>
        <a:buFont typeface="Wingdings" pitchFamily="2" charset="2"/>
        <a:buChar char="§"/>
        <a:defRPr sz="14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5000"/>
        </a:spcBef>
        <a:spcAft>
          <a:spcPct val="0"/>
        </a:spcAft>
        <a:buClr>
          <a:schemeClr val="folHlink"/>
        </a:buClr>
        <a:buFont typeface="Wingdings" pitchFamily="2" charset="2"/>
        <a:buChar char="§"/>
        <a:defRPr>
          <a:solidFill>
            <a:schemeClr val="bg1"/>
          </a:solidFill>
          <a:latin typeface="+mn-lt"/>
        </a:defRPr>
      </a:lvl6pPr>
      <a:lvl7pPr marL="2971800" indent="-228600" algn="l" rtl="0" eaLnBrk="1" fontAlgn="base" hangingPunct="1">
        <a:spcBef>
          <a:spcPct val="25000"/>
        </a:spcBef>
        <a:spcAft>
          <a:spcPct val="0"/>
        </a:spcAft>
        <a:buClr>
          <a:schemeClr val="folHlink"/>
        </a:buClr>
        <a:buFont typeface="Wingdings" pitchFamily="2" charset="2"/>
        <a:buChar char="§"/>
        <a:defRPr>
          <a:solidFill>
            <a:schemeClr val="bg1"/>
          </a:solidFill>
          <a:latin typeface="+mn-lt"/>
        </a:defRPr>
      </a:lvl7pPr>
      <a:lvl8pPr marL="3429000" indent="-228600" algn="l" rtl="0" eaLnBrk="1" fontAlgn="base" hangingPunct="1">
        <a:spcBef>
          <a:spcPct val="25000"/>
        </a:spcBef>
        <a:spcAft>
          <a:spcPct val="0"/>
        </a:spcAft>
        <a:buClr>
          <a:schemeClr val="folHlink"/>
        </a:buClr>
        <a:buFont typeface="Wingdings" pitchFamily="2" charset="2"/>
        <a:buChar char="§"/>
        <a:defRPr>
          <a:solidFill>
            <a:schemeClr val="bg1"/>
          </a:solidFill>
          <a:latin typeface="+mn-lt"/>
        </a:defRPr>
      </a:lvl8pPr>
      <a:lvl9pPr marL="3886200" indent="-228600" algn="l" rtl="0" eaLnBrk="1" fontAlgn="base" hangingPunct="1">
        <a:spcBef>
          <a:spcPct val="25000"/>
        </a:spcBef>
        <a:spcAft>
          <a:spcPct val="0"/>
        </a:spcAft>
        <a:buClr>
          <a:schemeClr val="folHlink"/>
        </a:buClr>
        <a:buFont typeface="Wingdings" pitchFamily="2" charset="2"/>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5.png"/><Relationship Id="rId7" Type="http://schemas.openxmlformats.org/officeDocument/2006/relationships/image" Target="../media/image48.w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7.wmf"/><Relationship Id="rId5" Type="http://schemas.openxmlformats.org/officeDocument/2006/relationships/image" Target="../media/image46.wmf"/><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gi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7124" y="2520763"/>
            <a:ext cx="5336199" cy="1847508"/>
          </a:xfrm>
        </p:spPr>
        <p:txBody>
          <a:bodyPr>
            <a:normAutofit/>
          </a:bodyPr>
          <a:lstStyle/>
          <a:p>
            <a:r>
              <a:rPr lang="en-US" sz="3200" dirty="0" smtClean="0"/>
              <a:t>7 (or more) Myths about Sales Tax and Nexus</a:t>
            </a:r>
            <a:endParaRPr lang="en-US" sz="3200" dirty="0"/>
          </a:p>
        </p:txBody>
      </p:sp>
      <p:sp>
        <p:nvSpPr>
          <p:cNvPr id="5" name="TextBox 4"/>
          <p:cNvSpPr txBox="1"/>
          <p:nvPr/>
        </p:nvSpPr>
        <p:spPr>
          <a:xfrm>
            <a:off x="4806462" y="4007008"/>
            <a:ext cx="3927230" cy="3139321"/>
          </a:xfrm>
          <a:prstGeom prst="rect">
            <a:avLst/>
          </a:prstGeom>
          <a:noFill/>
        </p:spPr>
        <p:txBody>
          <a:bodyPr wrap="square" rtlCol="0">
            <a:spAutoFit/>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Presented by:</a:t>
            </a:r>
            <a:endParaRPr lang="en-US" dirty="0">
              <a:solidFill>
                <a:schemeClr val="bg1"/>
              </a:solidFill>
            </a:endParaRPr>
          </a:p>
          <a:p>
            <a:r>
              <a:rPr lang="en-US" dirty="0" smtClean="0">
                <a:solidFill>
                  <a:schemeClr val="bg1"/>
                </a:solidFill>
              </a:rPr>
              <a:t>Andrew Kim</a:t>
            </a:r>
            <a:endParaRPr lang="en-US" dirty="0">
              <a:solidFill>
                <a:schemeClr val="bg1"/>
              </a:solidFill>
            </a:endParaRPr>
          </a:p>
          <a:p>
            <a:r>
              <a:rPr lang="en-US" dirty="0" err="1" smtClean="0">
                <a:solidFill>
                  <a:schemeClr val="bg1"/>
                </a:solidFill>
              </a:rPr>
              <a:t>Avalara</a:t>
            </a:r>
            <a:endParaRPr lang="en-US" dirty="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39540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Sales Tax Matters</a:t>
            </a:r>
            <a:endParaRPr lang="en-US" dirty="0"/>
          </a:p>
        </p:txBody>
      </p:sp>
      <p:sp>
        <p:nvSpPr>
          <p:cNvPr id="3" name="Content Placeholder 2"/>
          <p:cNvSpPr>
            <a:spLocks noGrp="1"/>
          </p:cNvSpPr>
          <p:nvPr>
            <p:ph sz="quarter" idx="13"/>
          </p:nvPr>
        </p:nvSpPr>
        <p:spPr>
          <a:xfrm>
            <a:off x="468923" y="726831"/>
            <a:ext cx="7626096" cy="5093208"/>
          </a:xfrm>
        </p:spPr>
        <p:txBody>
          <a:bodyPr/>
          <a:lstStyle/>
          <a:p>
            <a:pPr marL="0" indent="0">
              <a:buNone/>
            </a:pP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763069" y="1188204"/>
            <a:ext cx="4229100" cy="50927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88204"/>
            <a:ext cx="4623865" cy="471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644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25"/>
            <a:ext cx="6948488" cy="466725"/>
          </a:xfrm>
        </p:spPr>
        <p:txBody>
          <a:bodyPr/>
          <a:lstStyle/>
          <a:p>
            <a:r>
              <a:rPr lang="en-US" dirty="0" smtClean="0"/>
              <a:t>State News</a:t>
            </a:r>
            <a:endParaRPr lang="en-US" dirty="0"/>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443" y="949086"/>
            <a:ext cx="2438992" cy="4588919"/>
          </a:xfrm>
          <a:prstGeom prst="rect">
            <a:avLst/>
          </a:prstGeom>
        </p:spPr>
      </p:pic>
      <p:sp>
        <p:nvSpPr>
          <p:cNvPr id="5" name="TextBox 4"/>
          <p:cNvSpPr txBox="1"/>
          <p:nvPr/>
        </p:nvSpPr>
        <p:spPr>
          <a:xfrm>
            <a:off x="513567" y="726509"/>
            <a:ext cx="5634876" cy="8125301"/>
          </a:xfrm>
          <a:prstGeom prst="rect">
            <a:avLst/>
          </a:prstGeom>
          <a:noFill/>
        </p:spPr>
        <p:txBody>
          <a:bodyPr wrap="square" rtlCol="0">
            <a:spAutoFit/>
          </a:bodyPr>
          <a:lstStyle/>
          <a:p>
            <a:endParaRPr lang="en-US" b="1" dirty="0" smtClean="0">
              <a:solidFill>
                <a:srgbClr val="575759"/>
              </a:solidFill>
              <a:latin typeface="Arial" pitchFamily="34" charset="0"/>
              <a:cs typeface="Arial" pitchFamily="34" charset="0"/>
            </a:endParaRPr>
          </a:p>
          <a:p>
            <a:r>
              <a:rPr lang="en-US" b="1" dirty="0" smtClean="0">
                <a:solidFill>
                  <a:srgbClr val="717073"/>
                </a:solidFill>
                <a:latin typeface="Arial" pitchFamily="34" charset="0"/>
                <a:cs typeface="Arial" pitchFamily="34" charset="0"/>
              </a:rPr>
              <a:t>Internet sales tax change could bring millions </a:t>
            </a:r>
          </a:p>
          <a:p>
            <a:r>
              <a:rPr lang="en-US" b="1" dirty="0" smtClean="0">
                <a:solidFill>
                  <a:srgbClr val="717073"/>
                </a:solidFill>
                <a:latin typeface="Arial" pitchFamily="34" charset="0"/>
                <a:cs typeface="Arial" pitchFamily="34" charset="0"/>
              </a:rPr>
              <a:t>to Illinois</a:t>
            </a:r>
          </a:p>
          <a:p>
            <a:r>
              <a:rPr lang="en-US" i="1" dirty="0" smtClean="0">
                <a:solidFill>
                  <a:srgbClr val="717073"/>
                </a:solidFill>
                <a:latin typeface="Arial" pitchFamily="34" charset="0"/>
                <a:cs typeface="Arial" pitchFamily="34" charset="0"/>
              </a:rPr>
              <a:t>The Southern Illinoisan 5/7/2013</a:t>
            </a:r>
          </a:p>
          <a:p>
            <a:endParaRPr lang="en-US" b="1" dirty="0">
              <a:solidFill>
                <a:srgbClr val="717073"/>
              </a:solidFill>
              <a:latin typeface="Arial" pitchFamily="34" charset="0"/>
              <a:cs typeface="Arial" pitchFamily="34" charset="0"/>
            </a:endParaRPr>
          </a:p>
          <a:p>
            <a:r>
              <a:rPr lang="en-US" b="1" dirty="0" smtClean="0">
                <a:solidFill>
                  <a:srgbClr val="717073"/>
                </a:solidFill>
                <a:latin typeface="Arial" pitchFamily="34" charset="0"/>
                <a:cs typeface="Arial" pitchFamily="34" charset="0"/>
              </a:rPr>
              <a:t>NC Senate Republicans’ tax overhaul plan expands sales tax application</a:t>
            </a:r>
          </a:p>
          <a:p>
            <a:r>
              <a:rPr lang="en-US" i="1" dirty="0" err="1" smtClean="0">
                <a:solidFill>
                  <a:srgbClr val="717073"/>
                </a:solidFill>
                <a:latin typeface="Arial" pitchFamily="34" charset="0"/>
                <a:cs typeface="Arial" pitchFamily="34" charset="0"/>
              </a:rPr>
              <a:t>Fayobserver</a:t>
            </a:r>
            <a:r>
              <a:rPr lang="en-US" i="1" dirty="0" smtClean="0">
                <a:solidFill>
                  <a:srgbClr val="717073"/>
                </a:solidFill>
                <a:latin typeface="Arial" pitchFamily="34" charset="0"/>
                <a:cs typeface="Arial" pitchFamily="34" charset="0"/>
              </a:rPr>
              <a:t> 5/8/2013</a:t>
            </a:r>
          </a:p>
          <a:p>
            <a:endParaRPr lang="en-US" b="1" dirty="0">
              <a:solidFill>
                <a:srgbClr val="717073"/>
              </a:solidFill>
              <a:latin typeface="Arial" pitchFamily="34" charset="0"/>
              <a:cs typeface="Arial" pitchFamily="34" charset="0"/>
            </a:endParaRPr>
          </a:p>
          <a:p>
            <a:r>
              <a:rPr lang="en-US" b="1" dirty="0" smtClean="0">
                <a:solidFill>
                  <a:srgbClr val="717073"/>
                </a:solidFill>
                <a:latin typeface="Arial" pitchFamily="34" charset="0"/>
                <a:cs typeface="Arial" pitchFamily="34" charset="0"/>
              </a:rPr>
              <a:t>Mo. House backs income tax cut, sales tax hike</a:t>
            </a:r>
          </a:p>
          <a:p>
            <a:r>
              <a:rPr lang="en-US" i="1" dirty="0" smtClean="0">
                <a:solidFill>
                  <a:srgbClr val="717073"/>
                </a:solidFill>
                <a:latin typeface="Arial" pitchFamily="34" charset="0"/>
                <a:cs typeface="Arial" pitchFamily="34" charset="0"/>
              </a:rPr>
              <a:t>Hutchnews.com 4/26/2013</a:t>
            </a:r>
          </a:p>
          <a:p>
            <a:endParaRPr lang="en-US" b="1" dirty="0" smtClean="0">
              <a:solidFill>
                <a:srgbClr val="717073"/>
              </a:solidFill>
              <a:latin typeface="Arial" pitchFamily="34" charset="0"/>
              <a:cs typeface="Arial" pitchFamily="34" charset="0"/>
            </a:endParaRPr>
          </a:p>
          <a:p>
            <a:r>
              <a:rPr lang="en-US" b="1" dirty="0" smtClean="0">
                <a:solidFill>
                  <a:srgbClr val="717073"/>
                </a:solidFill>
                <a:latin typeface="Arial" pitchFamily="34" charset="0"/>
                <a:cs typeface="Arial" pitchFamily="34" charset="0"/>
              </a:rPr>
              <a:t>Latest Oregon tax overhaul: cut income tax, impose sales tax</a:t>
            </a:r>
          </a:p>
          <a:p>
            <a:r>
              <a:rPr lang="en-US" i="1" dirty="0" smtClean="0">
                <a:solidFill>
                  <a:srgbClr val="717073"/>
                </a:solidFill>
                <a:latin typeface="Arial" pitchFamily="34" charset="0"/>
                <a:cs typeface="Arial" pitchFamily="34" charset="0"/>
              </a:rPr>
              <a:t>The Oregonian 3/26/2013</a:t>
            </a:r>
          </a:p>
          <a:p>
            <a:endParaRPr lang="en-US" i="1" dirty="0">
              <a:solidFill>
                <a:srgbClr val="717073"/>
              </a:solidFill>
              <a:latin typeface="Arial" pitchFamily="34" charset="0"/>
              <a:cs typeface="Arial" pitchFamily="34" charset="0"/>
            </a:endParaRPr>
          </a:p>
          <a:p>
            <a:r>
              <a:rPr lang="en-US" b="1" dirty="0" smtClean="0">
                <a:solidFill>
                  <a:srgbClr val="717073"/>
                </a:solidFill>
                <a:latin typeface="Arial" pitchFamily="34" charset="0"/>
                <a:cs typeface="Arial" pitchFamily="34" charset="0"/>
              </a:rPr>
              <a:t>Massachusetts Proposes Taxing Cloud Computing Services</a:t>
            </a:r>
          </a:p>
          <a:p>
            <a:r>
              <a:rPr lang="en-US" i="1" dirty="0" smtClean="0">
                <a:solidFill>
                  <a:srgbClr val="717073"/>
                </a:solidFill>
                <a:latin typeface="Arial" pitchFamily="34" charset="0"/>
                <a:cs typeface="Arial" pitchFamily="34" charset="0"/>
              </a:rPr>
              <a:t>Forbes 3/25/2013</a:t>
            </a:r>
            <a:endParaRPr lang="en-US" i="1" dirty="0">
              <a:solidFill>
                <a:srgbClr val="717073"/>
              </a:solidFill>
              <a:latin typeface="Arial" pitchFamily="34" charset="0"/>
              <a:cs typeface="Arial" pitchFamily="34" charset="0"/>
            </a:endParaRPr>
          </a:p>
          <a:p>
            <a:endParaRPr lang="en-US" b="1" dirty="0" smtClean="0">
              <a:solidFill>
                <a:srgbClr val="717073"/>
              </a:solidFill>
              <a:latin typeface="Arial" pitchFamily="34" charset="0"/>
              <a:cs typeface="Arial" pitchFamily="34" charset="0"/>
            </a:endParaRPr>
          </a:p>
          <a:p>
            <a:endParaRPr lang="en-US" b="1" dirty="0">
              <a:solidFill>
                <a:srgbClr val="575759"/>
              </a:solidFill>
            </a:endParaRPr>
          </a:p>
          <a:p>
            <a:endParaRPr lang="en-US" b="1" dirty="0" smtClean="0">
              <a:solidFill>
                <a:srgbClr val="575759"/>
              </a:solidFill>
            </a:endParaRPr>
          </a:p>
          <a:p>
            <a:endParaRPr lang="en-US" b="1" dirty="0" smtClean="0">
              <a:solidFill>
                <a:srgbClr val="575759"/>
              </a:solidFill>
            </a:endParaRP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01786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Taking Action	</a:t>
            </a:r>
            <a:endParaRPr lang="en-US" dirty="0"/>
          </a:p>
        </p:txBody>
      </p:sp>
      <p:sp>
        <p:nvSpPr>
          <p:cNvPr id="3" name="Content Placeholder 2"/>
          <p:cNvSpPr>
            <a:spLocks noGrp="1"/>
          </p:cNvSpPr>
          <p:nvPr>
            <p:ph idx="4294967295"/>
          </p:nvPr>
        </p:nvSpPr>
        <p:spPr>
          <a:xfrm>
            <a:off x="365760" y="822960"/>
            <a:ext cx="8229600" cy="5198316"/>
          </a:xfrm>
          <a:prstGeom prst="rect">
            <a:avLst/>
          </a:prstGeom>
        </p:spPr>
        <p:txBody>
          <a:bodyPr/>
          <a:lstStyle/>
          <a:p>
            <a:r>
              <a:rPr lang="en-US" dirty="0" smtClean="0"/>
              <a:t>Idaho hired 48 new auditors in 2012</a:t>
            </a:r>
          </a:p>
          <a:p>
            <a:r>
              <a:rPr lang="en-US" dirty="0" smtClean="0"/>
              <a:t>California going door-to-door in 13 counties</a:t>
            </a:r>
            <a:r>
              <a:rPr lang="en-US" dirty="0"/>
              <a:t> </a:t>
            </a:r>
            <a:r>
              <a:rPr lang="en-US" dirty="0" smtClean="0"/>
              <a:t>AND  hiring 100 additional auditors </a:t>
            </a:r>
          </a:p>
          <a:p>
            <a:r>
              <a:rPr lang="en-US" dirty="0" smtClean="0"/>
              <a:t>Texas audits up 300% over 3 year period</a:t>
            </a:r>
          </a:p>
          <a:p>
            <a:r>
              <a:rPr lang="en-US" dirty="0" smtClean="0"/>
              <a:t>States reviewing legislation for expanded tax on services (KS, LA, NE, NC, OK)</a:t>
            </a:r>
          </a:p>
          <a:p>
            <a:r>
              <a:rPr lang="en-US" dirty="0" smtClean="0"/>
              <a:t>Washington state executing on obscure laws</a:t>
            </a:r>
          </a:p>
          <a:p>
            <a:r>
              <a:rPr lang="en-US" dirty="0" smtClean="0"/>
              <a:t>States considering ‘economic nexus’</a:t>
            </a:r>
          </a:p>
          <a:p>
            <a:r>
              <a:rPr lang="en-US" dirty="0" smtClean="0"/>
              <a:t>Collaborating with other states on audit findings</a:t>
            </a:r>
          </a:p>
          <a:p>
            <a:endParaRPr lang="en-US" dirty="0" smtClean="0"/>
          </a:p>
          <a:p>
            <a:pPr marL="0" indent="0">
              <a:buNone/>
            </a:pPr>
            <a:endParaRPr lang="en-US" dirty="0" smtClean="0"/>
          </a:p>
        </p:txBody>
      </p:sp>
    </p:spTree>
    <p:extLst>
      <p:ext uri="{BB962C8B-B14F-4D97-AF65-F5344CB8AC3E}">
        <p14:creationId xmlns:p14="http://schemas.microsoft.com/office/powerpoint/2010/main" val="2676012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“NEXUS”</a:t>
            </a:r>
            <a:endParaRPr lang="en-US" dirty="0"/>
          </a:p>
        </p:txBody>
      </p:sp>
      <p:sp>
        <p:nvSpPr>
          <p:cNvPr id="3" name="Content Placeholder 2"/>
          <p:cNvSpPr>
            <a:spLocks noGrp="1"/>
          </p:cNvSpPr>
          <p:nvPr>
            <p:ph sz="quarter" idx="13"/>
          </p:nvPr>
        </p:nvSpPr>
        <p:spPr/>
        <p:txBody>
          <a:bodyPr>
            <a:normAutofit/>
          </a:bodyPr>
          <a:lstStyle/>
          <a:p>
            <a:r>
              <a:rPr lang="en-US" dirty="0"/>
              <a:t>Definition</a:t>
            </a:r>
            <a:r>
              <a:rPr lang="en-US" dirty="0" smtClean="0"/>
              <a:t>: </a:t>
            </a:r>
            <a:r>
              <a:rPr lang="en-US" b="0" dirty="0" smtClean="0"/>
              <a:t>A</a:t>
            </a:r>
            <a:r>
              <a:rPr lang="en-US" b="0" dirty="0"/>
              <a:t> </a:t>
            </a:r>
            <a:r>
              <a:rPr lang="en-US" dirty="0"/>
              <a:t>nexus</a:t>
            </a:r>
            <a:r>
              <a:rPr lang="en-US" b="0" dirty="0"/>
              <a:t> in general means a connection. The term nexus is used in tax law to describe a situation in which a business has a "nexus" or presence in a state and is thus subject to state income taxes and to sales taxes for sales within that state. Nexus describes the amount and degree of business activity that must be present before a state can tax an entity's income. If a taxpayer has nexus in a particular state, the taxpayer must </a:t>
            </a:r>
            <a:r>
              <a:rPr lang="en-US" b="0" dirty="0" smtClean="0"/>
              <a:t>pay </a:t>
            </a:r>
            <a:r>
              <a:rPr lang="en-US" b="0" dirty="0"/>
              <a:t>and collect/remit taxes in that state</a:t>
            </a:r>
            <a:r>
              <a:rPr lang="en-US" b="0" dirty="0" smtClean="0"/>
              <a:t>.</a:t>
            </a:r>
            <a:endParaRPr lang="en-US" b="0" dirty="0"/>
          </a:p>
        </p:txBody>
      </p:sp>
      <p:sp>
        <p:nvSpPr>
          <p:cNvPr id="5" name="Rectangle 4"/>
          <p:cNvSpPr/>
          <p:nvPr/>
        </p:nvSpPr>
        <p:spPr>
          <a:xfrm>
            <a:off x="914193" y="5975811"/>
            <a:ext cx="3822137" cy="369332"/>
          </a:xfrm>
          <a:prstGeom prst="rect">
            <a:avLst/>
          </a:prstGeom>
        </p:spPr>
        <p:txBody>
          <a:bodyPr wrap="none">
            <a:spAutoFit/>
          </a:bodyPr>
          <a:lstStyle/>
          <a:p>
            <a:r>
              <a:rPr lang="en-US" i="1" dirty="0"/>
              <a:t>Definition source: biztaxlaw.about.com</a:t>
            </a:r>
          </a:p>
        </p:txBody>
      </p:sp>
      <p:sp>
        <p:nvSpPr>
          <p:cNvPr id="4" name="TextBox 3"/>
          <p:cNvSpPr txBox="1"/>
          <p:nvPr/>
        </p:nvSpPr>
        <p:spPr>
          <a:xfrm>
            <a:off x="527539" y="2414954"/>
            <a:ext cx="7831016" cy="1200329"/>
          </a:xfrm>
          <a:prstGeom prst="rect">
            <a:avLst/>
          </a:prstGeom>
          <a:ln>
            <a:solidFill>
              <a:srgbClr val="F78F1E"/>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solidFill>
                  <a:srgbClr val="717073"/>
                </a:solidFill>
                <a:effectLst>
                  <a:outerShdw blurRad="50800" dist="38100" dir="2700000" algn="tl" rotWithShape="0">
                    <a:prstClr val="black">
                      <a:alpha val="40000"/>
                    </a:prstClr>
                  </a:outerShdw>
                </a:effectLst>
                <a:latin typeface="Arial" pitchFamily="34" charset="0"/>
                <a:cs typeface="Arial" pitchFamily="34" charset="0"/>
              </a:rPr>
              <a:t>Presence in a state that obligates the seller to collect and remit sales tax. </a:t>
            </a:r>
            <a:endParaRPr lang="en-US" sz="3600" dirty="0">
              <a:solidFill>
                <a:srgbClr val="717073"/>
              </a:solidFill>
              <a:effectLst>
                <a:outerShdw blurRad="50800" dist="38100" dir="2700000" algn="tl" rotWithShape="0">
                  <a:prstClr val="black">
                    <a:alpha val="40000"/>
                  </a:prstClr>
                </a:outerShdw>
              </a:effectLst>
              <a:latin typeface="Arial" pitchFamily="34" charset="0"/>
              <a:cs typeface="Arial" pitchFamily="34" charset="0"/>
            </a:endParaRPr>
          </a:p>
        </p:txBody>
      </p:sp>
    </p:spTree>
    <p:extLst>
      <p:ext uri="{BB962C8B-B14F-4D97-AF65-F5344CB8AC3E}">
        <p14:creationId xmlns:p14="http://schemas.microsoft.com/office/powerpoint/2010/main" val="393522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fun with NEXUS</a:t>
            </a:r>
            <a:endParaRPr lang="en-US" dirty="0"/>
          </a:p>
        </p:txBody>
      </p:sp>
      <p:sp>
        <p:nvSpPr>
          <p:cNvPr id="3" name="Content Placeholder 2"/>
          <p:cNvSpPr>
            <a:spLocks noGrp="1"/>
          </p:cNvSpPr>
          <p:nvPr>
            <p:ph sz="quarter" idx="13"/>
          </p:nvPr>
        </p:nvSpPr>
        <p:spPr/>
        <p:txBody>
          <a:bodyPr>
            <a:normAutofit/>
          </a:bodyPr>
          <a:lstStyle/>
          <a:p>
            <a:r>
              <a:rPr lang="en-US" dirty="0"/>
              <a:t>What Determines Nexus? </a:t>
            </a:r>
            <a:r>
              <a:rPr lang="en-US" b="0" dirty="0"/>
              <a:t/>
            </a:r>
            <a:br>
              <a:rPr lang="en-US" b="0" dirty="0"/>
            </a:br>
            <a:r>
              <a:rPr lang="en-US" b="0" dirty="0" smtClean="0"/>
              <a:t>Different for </a:t>
            </a:r>
            <a:r>
              <a:rPr lang="en-US" b="0" dirty="0"/>
              <a:t>income taxes and for sales tax </a:t>
            </a:r>
            <a:r>
              <a:rPr lang="en-US" b="0" dirty="0" smtClean="0"/>
              <a:t>purposes</a:t>
            </a:r>
          </a:p>
          <a:p>
            <a:pPr marL="0" indent="0">
              <a:buNone/>
            </a:pPr>
            <a:endParaRPr lang="en-US" b="0" dirty="0" smtClean="0"/>
          </a:p>
          <a:p>
            <a:r>
              <a:rPr lang="en-US" dirty="0" smtClean="0"/>
              <a:t>For </a:t>
            </a:r>
            <a:r>
              <a:rPr lang="en-US" dirty="0"/>
              <a:t>Sales Tax </a:t>
            </a:r>
            <a:r>
              <a:rPr lang="en-US" dirty="0" smtClean="0"/>
              <a:t>Purposes</a:t>
            </a:r>
            <a:r>
              <a:rPr lang="en-US" b="0" dirty="0" smtClean="0"/>
              <a:t>:</a:t>
            </a:r>
            <a:endParaRPr lang="en-US" b="0" dirty="0"/>
          </a:p>
          <a:p>
            <a:pPr lvl="1"/>
            <a:r>
              <a:rPr lang="en-US" dirty="0"/>
              <a:t>P</a:t>
            </a:r>
            <a:r>
              <a:rPr lang="en-US" b="0" dirty="0" smtClean="0"/>
              <a:t>hysical </a:t>
            </a:r>
            <a:r>
              <a:rPr lang="en-US" b="0" dirty="0"/>
              <a:t>location in the </a:t>
            </a:r>
            <a:r>
              <a:rPr lang="en-US" b="0" dirty="0" smtClean="0"/>
              <a:t>state</a:t>
            </a:r>
            <a:endParaRPr lang="en-US" b="0" dirty="0"/>
          </a:p>
          <a:p>
            <a:pPr lvl="1"/>
            <a:r>
              <a:rPr lang="en-US" dirty="0"/>
              <a:t>R</a:t>
            </a:r>
            <a:r>
              <a:rPr lang="en-US" b="0" dirty="0" smtClean="0"/>
              <a:t>esident employees</a:t>
            </a:r>
            <a:endParaRPr lang="en-US" b="0" dirty="0"/>
          </a:p>
          <a:p>
            <a:pPr lvl="1"/>
            <a:r>
              <a:rPr lang="en-US" dirty="0"/>
              <a:t>P</a:t>
            </a:r>
            <a:r>
              <a:rPr lang="en-US" b="0" dirty="0" smtClean="0"/>
              <a:t>roperty </a:t>
            </a:r>
            <a:r>
              <a:rPr lang="en-US" b="0" dirty="0"/>
              <a:t>(including intangible property) in the </a:t>
            </a:r>
            <a:r>
              <a:rPr lang="en-US" b="0" dirty="0" smtClean="0"/>
              <a:t>state</a:t>
            </a:r>
            <a:endParaRPr lang="en-US" b="0" dirty="0"/>
          </a:p>
          <a:p>
            <a:pPr lvl="1"/>
            <a:r>
              <a:rPr lang="en-US" dirty="0"/>
              <a:t>E</a:t>
            </a:r>
            <a:r>
              <a:rPr lang="en-US" b="0" dirty="0" smtClean="0"/>
              <a:t>mployees regularly </a:t>
            </a:r>
            <a:r>
              <a:rPr lang="en-US" b="0" dirty="0"/>
              <a:t>solicit </a:t>
            </a:r>
            <a:r>
              <a:rPr lang="en-US" b="0" dirty="0" smtClean="0"/>
              <a:t>business</a:t>
            </a:r>
          </a:p>
          <a:p>
            <a:pPr lvl="1"/>
            <a:r>
              <a:rPr lang="en-US" dirty="0" smtClean="0"/>
              <a:t>‘Affiliate’ relationships</a:t>
            </a:r>
          </a:p>
          <a:p>
            <a:pPr marL="338138" lvl="1" indent="0">
              <a:buNone/>
            </a:pPr>
            <a:endParaRPr lang="en-US" b="0" dirty="0"/>
          </a:p>
        </p:txBody>
      </p:sp>
      <p:sp>
        <p:nvSpPr>
          <p:cNvPr id="4" name="TextBox 3"/>
          <p:cNvSpPr txBox="1"/>
          <p:nvPr/>
        </p:nvSpPr>
        <p:spPr>
          <a:xfrm>
            <a:off x="738554" y="5931877"/>
            <a:ext cx="3422860" cy="338554"/>
          </a:xfrm>
          <a:prstGeom prst="rect">
            <a:avLst/>
          </a:prstGeom>
          <a:noFill/>
        </p:spPr>
        <p:txBody>
          <a:bodyPr wrap="none" rtlCol="0">
            <a:spAutoFit/>
          </a:bodyPr>
          <a:lstStyle/>
          <a:p>
            <a:r>
              <a:rPr lang="en-US" sz="1600" i="1" dirty="0" smtClean="0"/>
              <a:t>Definition source: biztaxlaw.about.com</a:t>
            </a:r>
            <a:endParaRPr lang="en-US" sz="1600" i="1" dirty="0"/>
          </a:p>
        </p:txBody>
      </p:sp>
    </p:spTree>
    <p:extLst>
      <p:ext uri="{BB962C8B-B14F-4D97-AF65-F5344CB8AC3E}">
        <p14:creationId xmlns:p14="http://schemas.microsoft.com/office/powerpoint/2010/main" val="384091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#1</a:t>
            </a:r>
            <a:endParaRPr lang="en-US" dirty="0"/>
          </a:p>
        </p:txBody>
      </p:sp>
      <p:sp>
        <p:nvSpPr>
          <p:cNvPr id="3" name="Content Placeholder 2"/>
          <p:cNvSpPr>
            <a:spLocks noGrp="1"/>
          </p:cNvSpPr>
          <p:nvPr>
            <p:ph sz="quarter" idx="13"/>
          </p:nvPr>
        </p:nvSpPr>
        <p:spPr/>
        <p:txBody>
          <a:bodyPr/>
          <a:lstStyle/>
          <a:p>
            <a:r>
              <a:rPr lang="en-US" dirty="0" smtClean="0"/>
              <a:t>Sales tax collection is required only in the state where a business is located</a:t>
            </a:r>
          </a:p>
          <a:p>
            <a:pPr lvl="1"/>
            <a:r>
              <a:rPr lang="en-US" dirty="0" smtClean="0"/>
              <a:t>Remote sales staff</a:t>
            </a:r>
          </a:p>
          <a:p>
            <a:pPr lvl="1"/>
            <a:r>
              <a:rPr lang="en-US" dirty="0" smtClean="0"/>
              <a:t>Owns/leases real property</a:t>
            </a:r>
          </a:p>
          <a:p>
            <a:pPr lvl="1"/>
            <a:r>
              <a:rPr lang="en-US" dirty="0" smtClean="0"/>
              <a:t>Maintains inventory</a:t>
            </a:r>
          </a:p>
          <a:p>
            <a:pPr lvl="1"/>
            <a:r>
              <a:rPr lang="en-US" dirty="0" smtClean="0"/>
              <a:t>Advertises in local media</a:t>
            </a:r>
          </a:p>
          <a:p>
            <a:pPr lvl="1"/>
            <a:r>
              <a:rPr lang="en-US" dirty="0" smtClean="0"/>
              <a:t>Provides services, </a:t>
            </a:r>
            <a:r>
              <a:rPr lang="en-US" dirty="0" smtClean="0"/>
              <a:t>support</a:t>
            </a:r>
          </a:p>
          <a:p>
            <a:pPr marL="338138" lvl="1" indent="0">
              <a:buNone/>
            </a:pPr>
            <a:r>
              <a:rPr lang="en-US" dirty="0"/>
              <a:t>	</a:t>
            </a:r>
            <a:r>
              <a:rPr lang="en-US" dirty="0" smtClean="0"/>
              <a:t>warranty </a:t>
            </a:r>
            <a:r>
              <a:rPr lang="en-US" dirty="0" smtClean="0"/>
              <a:t>and/or repairs</a:t>
            </a:r>
          </a:p>
          <a:p>
            <a:pPr lvl="1"/>
            <a:r>
              <a:rPr lang="en-US" dirty="0" smtClean="0"/>
              <a:t>Investors/Board </a:t>
            </a:r>
            <a:r>
              <a:rPr lang="en-US" dirty="0" smtClean="0"/>
              <a:t>members</a:t>
            </a:r>
          </a:p>
          <a:p>
            <a:pPr lvl="1"/>
            <a:r>
              <a:rPr lang="en-US" dirty="0" smtClean="0"/>
              <a:t>Tradeshow participation</a:t>
            </a:r>
          </a:p>
          <a:p>
            <a:pPr lvl="1"/>
            <a:r>
              <a:rPr lang="en-US" dirty="0" smtClean="0"/>
              <a:t>Affiliates</a:t>
            </a:r>
          </a:p>
          <a:p>
            <a:pPr marL="338138" lvl="1" indent="0">
              <a:buNone/>
            </a:pPr>
            <a:endParaRPr lang="en-US" dirty="0" smtClean="0"/>
          </a:p>
          <a:p>
            <a:pPr marL="338138"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461" y="2086708"/>
            <a:ext cx="2450124" cy="2450124"/>
          </a:xfrm>
          <a:prstGeom prst="rect">
            <a:avLst/>
          </a:prstGeom>
        </p:spPr>
      </p:pic>
    </p:spTree>
    <p:extLst>
      <p:ext uri="{BB962C8B-B14F-4D97-AF65-F5344CB8AC3E}">
        <p14:creationId xmlns:p14="http://schemas.microsoft.com/office/powerpoint/2010/main" val="5622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#2</a:t>
            </a:r>
            <a:endParaRPr lang="en-US" dirty="0"/>
          </a:p>
        </p:txBody>
      </p:sp>
      <p:sp>
        <p:nvSpPr>
          <p:cNvPr id="3" name="Content Placeholder 2"/>
          <p:cNvSpPr>
            <a:spLocks noGrp="1"/>
          </p:cNvSpPr>
          <p:nvPr>
            <p:ph sz="quarter" idx="13"/>
          </p:nvPr>
        </p:nvSpPr>
        <p:spPr>
          <a:xfrm>
            <a:off x="457200" y="914400"/>
            <a:ext cx="7626096" cy="5416062"/>
          </a:xfrm>
        </p:spPr>
        <p:txBody>
          <a:bodyPr>
            <a:normAutofit fontScale="85000" lnSpcReduction="20000"/>
          </a:bodyPr>
          <a:lstStyle/>
          <a:p>
            <a:r>
              <a:rPr lang="en-US" sz="2800" dirty="0" smtClean="0"/>
              <a:t>Sales tax is required only on tangible items</a:t>
            </a:r>
          </a:p>
          <a:p>
            <a:pPr lvl="1"/>
            <a:r>
              <a:rPr lang="en-US" sz="2100" dirty="0" smtClean="0"/>
              <a:t>Illinois</a:t>
            </a:r>
          </a:p>
          <a:p>
            <a:pPr lvl="2"/>
            <a:r>
              <a:rPr lang="en-US" sz="2100" dirty="0" smtClean="0"/>
              <a:t>Software downloads, package or canned program</a:t>
            </a:r>
          </a:p>
          <a:p>
            <a:pPr lvl="2"/>
            <a:r>
              <a:rPr lang="en-US" sz="2100" dirty="0" smtClean="0"/>
              <a:t>Software modifications</a:t>
            </a:r>
          </a:p>
          <a:p>
            <a:pPr lvl="2"/>
            <a:r>
              <a:rPr lang="en-US" sz="2100" dirty="0" smtClean="0"/>
              <a:t>Photo finishing</a:t>
            </a:r>
          </a:p>
          <a:p>
            <a:pPr lvl="2"/>
            <a:r>
              <a:rPr lang="en-US" sz="2100" dirty="0" smtClean="0"/>
              <a:t> General material repair</a:t>
            </a:r>
          </a:p>
          <a:p>
            <a:pPr lvl="2"/>
            <a:r>
              <a:rPr lang="en-US" sz="2100" dirty="0" smtClean="0"/>
              <a:t>Service contracts</a:t>
            </a:r>
          </a:p>
          <a:p>
            <a:pPr lvl="1"/>
            <a:r>
              <a:rPr lang="en-US" sz="2100" dirty="0" smtClean="0"/>
              <a:t>Wisconsin</a:t>
            </a:r>
          </a:p>
          <a:p>
            <a:pPr lvl="2"/>
            <a:r>
              <a:rPr lang="en-US" sz="2100" dirty="0" smtClean="0"/>
              <a:t>Installation charges</a:t>
            </a:r>
          </a:p>
          <a:p>
            <a:pPr lvl="2"/>
            <a:r>
              <a:rPr lang="en-US" sz="2100" dirty="0" smtClean="0"/>
              <a:t>Repair services</a:t>
            </a:r>
          </a:p>
          <a:p>
            <a:pPr lvl="2"/>
            <a:r>
              <a:rPr lang="en-US" sz="2100" dirty="0" smtClean="0"/>
              <a:t>Labor for repair (some exceptions)</a:t>
            </a:r>
          </a:p>
          <a:p>
            <a:pPr lvl="2"/>
            <a:r>
              <a:rPr lang="en-US" sz="2100" dirty="0" smtClean="0"/>
              <a:t>Software downloads</a:t>
            </a:r>
          </a:p>
          <a:p>
            <a:pPr lvl="2"/>
            <a:r>
              <a:rPr lang="en-US" sz="2100" dirty="0" smtClean="0"/>
              <a:t>Membership fees </a:t>
            </a:r>
          </a:p>
          <a:p>
            <a:pPr marL="914400" lvl="2" indent="0">
              <a:buNone/>
            </a:pPr>
            <a:endParaRPr lang="en-US" sz="1300" i="1" dirty="0" smtClean="0"/>
          </a:p>
          <a:p>
            <a:pPr marL="395288" lvl="1" indent="0">
              <a:buNone/>
            </a:pPr>
            <a:endParaRPr lang="en-US" sz="1300" i="1" dirty="0" smtClean="0"/>
          </a:p>
          <a:p>
            <a:pPr marL="395288" lvl="1" indent="0">
              <a:buNone/>
            </a:pPr>
            <a:endParaRPr lang="en-US" sz="1300" i="1" dirty="0" smtClean="0"/>
          </a:p>
          <a:p>
            <a:pPr marL="395288" lvl="1" indent="0">
              <a:buNone/>
            </a:pPr>
            <a:endParaRPr lang="en-US" sz="1300" i="1" dirty="0"/>
          </a:p>
          <a:p>
            <a:pPr marL="395288" lvl="1" indent="0">
              <a:buNone/>
            </a:pPr>
            <a:endParaRPr lang="en-US" sz="1300" i="1" dirty="0" smtClean="0"/>
          </a:p>
          <a:p>
            <a:pPr marL="395288" lvl="1" indent="0">
              <a:buNone/>
            </a:pPr>
            <a:endParaRPr lang="en-US" sz="1300" i="1" dirty="0" smtClean="0"/>
          </a:p>
          <a:p>
            <a:pPr marL="395288" lvl="1" indent="0">
              <a:buNone/>
            </a:pPr>
            <a:r>
              <a:rPr lang="en-US" sz="1200" i="1" dirty="0" smtClean="0"/>
              <a:t>Disclaimer: State laws change frequently and professional interpretations may be required to determine actual taxability.</a:t>
            </a:r>
            <a:endParaRPr lang="en-US" dirty="0" smtClean="0"/>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023" y="2488223"/>
            <a:ext cx="1905000" cy="1905000"/>
          </a:xfrm>
          <a:prstGeom prst="rect">
            <a:avLst/>
          </a:prstGeom>
        </p:spPr>
      </p:pic>
    </p:spTree>
    <p:extLst>
      <p:ext uri="{BB962C8B-B14F-4D97-AF65-F5344CB8AC3E}">
        <p14:creationId xmlns:p14="http://schemas.microsoft.com/office/powerpoint/2010/main" val="2005071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a:t>
            </a:r>
            <a:r>
              <a:rPr lang="en-US" dirty="0" smtClean="0"/>
              <a:t>#3</a:t>
            </a:r>
            <a:endParaRPr lang="en-US" dirty="0"/>
          </a:p>
        </p:txBody>
      </p:sp>
      <p:sp>
        <p:nvSpPr>
          <p:cNvPr id="3" name="Content Placeholder 2"/>
          <p:cNvSpPr>
            <a:spLocks noGrp="1"/>
          </p:cNvSpPr>
          <p:nvPr>
            <p:ph sz="quarter" idx="13"/>
          </p:nvPr>
        </p:nvSpPr>
        <p:spPr/>
        <p:txBody>
          <a:bodyPr/>
          <a:lstStyle/>
          <a:p>
            <a:r>
              <a:rPr lang="en-US" dirty="0" smtClean="0"/>
              <a:t>States cannot audit businesses unless they are physically located in their state</a:t>
            </a:r>
            <a:endParaRPr lang="en-US" dirty="0"/>
          </a:p>
        </p:txBody>
      </p:sp>
      <p:grpSp>
        <p:nvGrpSpPr>
          <p:cNvPr id="4" name="Group 3"/>
          <p:cNvGrpSpPr/>
          <p:nvPr/>
        </p:nvGrpSpPr>
        <p:grpSpPr>
          <a:xfrm>
            <a:off x="937846" y="1709863"/>
            <a:ext cx="7098323" cy="4642799"/>
            <a:chOff x="937846" y="1709863"/>
            <a:chExt cx="7098323" cy="464279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846" y="1709863"/>
              <a:ext cx="7098323" cy="46427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261" y="4907835"/>
              <a:ext cx="609600" cy="456612"/>
            </a:xfrm>
            <a:prstGeom prst="rect">
              <a:avLst/>
            </a:prstGeom>
          </p:spPr>
        </p:pic>
      </p:grpSp>
      <p:sp>
        <p:nvSpPr>
          <p:cNvPr id="5" name="Rectangle 4"/>
          <p:cNvSpPr/>
          <p:nvPr/>
        </p:nvSpPr>
        <p:spPr>
          <a:xfrm rot="928283">
            <a:off x="2307564" y="3061765"/>
            <a:ext cx="4358886" cy="1938992"/>
          </a:xfrm>
          <a:prstGeom prst="rect">
            <a:avLst/>
          </a:prstGeom>
          <a:ln w="57150">
            <a:solidFill>
              <a:srgbClr val="717073"/>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12000" dirty="0">
                <a:solidFill>
                  <a:srgbClr val="F78F1E"/>
                </a:solidFill>
                <a:latin typeface="Berlin Sans FB Demi" pitchFamily="34" charset="0"/>
              </a:rPr>
              <a:t>MYTH</a:t>
            </a:r>
          </a:p>
        </p:txBody>
      </p:sp>
    </p:spTree>
    <p:extLst>
      <p:ext uri="{BB962C8B-B14F-4D97-AF65-F5344CB8AC3E}">
        <p14:creationId xmlns:p14="http://schemas.microsoft.com/office/powerpoint/2010/main" val="21990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a:t>
            </a:r>
            <a:r>
              <a:rPr lang="en-US" dirty="0" smtClean="0"/>
              <a:t>#4</a:t>
            </a:r>
            <a:endParaRPr lang="en-US" dirty="0"/>
          </a:p>
        </p:txBody>
      </p:sp>
      <p:sp>
        <p:nvSpPr>
          <p:cNvPr id="3" name="Content Placeholder 2"/>
          <p:cNvSpPr>
            <a:spLocks noGrp="1"/>
          </p:cNvSpPr>
          <p:nvPr>
            <p:ph sz="quarter" idx="13"/>
          </p:nvPr>
        </p:nvSpPr>
        <p:spPr/>
        <p:txBody>
          <a:bodyPr/>
          <a:lstStyle/>
          <a:p>
            <a:r>
              <a:rPr lang="en-US" dirty="0" smtClean="0"/>
              <a:t>Sales and use tax rates are the same</a:t>
            </a:r>
          </a:p>
          <a:p>
            <a:pPr lvl="1"/>
            <a:r>
              <a:rPr lang="en-US" dirty="0" smtClean="0"/>
              <a:t>Usually, but not always</a:t>
            </a:r>
          </a:p>
          <a:p>
            <a:pPr lvl="2"/>
            <a:r>
              <a:rPr lang="en-US" dirty="0" smtClean="0"/>
              <a:t>AZ, CO, IL, and MO different rates</a:t>
            </a:r>
          </a:p>
          <a:p>
            <a:pPr lvl="1"/>
            <a:r>
              <a:rPr lang="en-US" dirty="0" smtClean="0"/>
              <a:t>Sellers </a:t>
            </a:r>
            <a:r>
              <a:rPr lang="en-US" dirty="0"/>
              <a:t>use tax cannot exceed the sales tax rate</a:t>
            </a:r>
          </a:p>
          <a:p>
            <a:pPr marL="338138"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261" y="3006156"/>
            <a:ext cx="3425701" cy="2565969"/>
          </a:xfrm>
          <a:prstGeom prst="rect">
            <a:avLst/>
          </a:prstGeom>
        </p:spPr>
      </p:pic>
    </p:spTree>
    <p:extLst>
      <p:ext uri="{BB962C8B-B14F-4D97-AF65-F5344CB8AC3E}">
        <p14:creationId xmlns:p14="http://schemas.microsoft.com/office/powerpoint/2010/main" val="700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#5</a:t>
            </a:r>
            <a:endParaRPr lang="en-US" dirty="0"/>
          </a:p>
        </p:txBody>
      </p:sp>
      <p:sp>
        <p:nvSpPr>
          <p:cNvPr id="3" name="Content Placeholder 2"/>
          <p:cNvSpPr>
            <a:spLocks noGrp="1"/>
          </p:cNvSpPr>
          <p:nvPr>
            <p:ph sz="quarter" idx="13"/>
          </p:nvPr>
        </p:nvSpPr>
        <p:spPr/>
        <p:txBody>
          <a:bodyPr/>
          <a:lstStyle/>
          <a:p>
            <a:r>
              <a:rPr lang="en-US" dirty="0" smtClean="0"/>
              <a:t>Income tax nexus and sales tax nexus are the same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2083777"/>
            <a:ext cx="5524500" cy="3581400"/>
          </a:xfrm>
          <a:prstGeom prst="rect">
            <a:avLst/>
          </a:prstGeom>
        </p:spPr>
      </p:pic>
      <p:sp>
        <p:nvSpPr>
          <p:cNvPr id="4" name="TextBox 3"/>
          <p:cNvSpPr txBox="1"/>
          <p:nvPr/>
        </p:nvSpPr>
        <p:spPr>
          <a:xfrm rot="833450">
            <a:off x="2403231" y="2904981"/>
            <a:ext cx="4501661" cy="1938992"/>
          </a:xfrm>
          <a:prstGeom prst="rect">
            <a:avLst/>
          </a:prstGeom>
          <a:ln w="5715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0" dirty="0" smtClean="0">
                <a:solidFill>
                  <a:srgbClr val="F78F1E"/>
                </a:solidFill>
                <a:latin typeface="Berlin Sans FB Demi" pitchFamily="34" charset="0"/>
              </a:rPr>
              <a:t>MYTH</a:t>
            </a:r>
            <a:endParaRPr lang="en-US" sz="12000" dirty="0">
              <a:solidFill>
                <a:srgbClr val="F78F1E"/>
              </a:solidFill>
              <a:latin typeface="Berlin Sans FB Demi" pitchFamily="34" charset="0"/>
            </a:endParaRPr>
          </a:p>
        </p:txBody>
      </p:sp>
    </p:spTree>
    <p:extLst>
      <p:ext uri="{BB962C8B-B14F-4D97-AF65-F5344CB8AC3E}">
        <p14:creationId xmlns:p14="http://schemas.microsoft.com/office/powerpoint/2010/main" val="33990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In the News!</a:t>
            </a:r>
            <a:endParaRPr lang="en-US" dirty="0"/>
          </a:p>
        </p:txBody>
      </p:sp>
      <p:sp>
        <p:nvSpPr>
          <p:cNvPr id="3" name="Content Placeholder 2"/>
          <p:cNvSpPr>
            <a:spLocks noGrp="1"/>
          </p:cNvSpPr>
          <p:nvPr>
            <p:ph idx="4294967295"/>
          </p:nvPr>
        </p:nvSpPr>
        <p:spPr>
          <a:xfrm>
            <a:off x="365760" y="822960"/>
            <a:ext cx="8229600" cy="5198316"/>
          </a:xfrm>
          <a:prstGeom prst="rect">
            <a:avLst/>
          </a:prstGeom>
        </p:spPr>
        <p:txBody>
          <a:bodyPr/>
          <a:lstStyle/>
          <a:p>
            <a:r>
              <a:rPr lang="en-US" dirty="0" smtClean="0"/>
              <a:t>Marketplace Fairness*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5" y="701407"/>
            <a:ext cx="8592531" cy="5126188"/>
          </a:xfrm>
          <a:prstGeom prst="rect">
            <a:avLst/>
          </a:prstGeom>
        </p:spPr>
      </p:pic>
    </p:spTree>
    <p:extLst>
      <p:ext uri="{BB962C8B-B14F-4D97-AF65-F5344CB8AC3E}">
        <p14:creationId xmlns:p14="http://schemas.microsoft.com/office/powerpoint/2010/main" val="48351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#6</a:t>
            </a:r>
            <a:endParaRPr lang="en-US" dirty="0"/>
          </a:p>
        </p:txBody>
      </p:sp>
      <p:sp>
        <p:nvSpPr>
          <p:cNvPr id="3" name="Content Placeholder 2"/>
          <p:cNvSpPr>
            <a:spLocks noGrp="1"/>
          </p:cNvSpPr>
          <p:nvPr>
            <p:ph sz="quarter" idx="13"/>
          </p:nvPr>
        </p:nvSpPr>
        <p:spPr/>
        <p:txBody>
          <a:bodyPr/>
          <a:lstStyle/>
          <a:p>
            <a:r>
              <a:rPr lang="en-US" dirty="0" smtClean="0"/>
              <a:t>The proposed internet tax is for online retail sales only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383" y="1948961"/>
            <a:ext cx="5375032" cy="4210442"/>
          </a:xfrm>
          <a:prstGeom prst="rect">
            <a:avLst/>
          </a:prstGeom>
        </p:spPr>
      </p:pic>
    </p:spTree>
    <p:extLst>
      <p:ext uri="{BB962C8B-B14F-4D97-AF65-F5344CB8AC3E}">
        <p14:creationId xmlns:p14="http://schemas.microsoft.com/office/powerpoint/2010/main" val="848875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#7</a:t>
            </a:r>
            <a:endParaRPr lang="en-US" dirty="0"/>
          </a:p>
        </p:txBody>
      </p:sp>
      <p:sp>
        <p:nvSpPr>
          <p:cNvPr id="3" name="Content Placeholder 2"/>
          <p:cNvSpPr>
            <a:spLocks noGrp="1"/>
          </p:cNvSpPr>
          <p:nvPr>
            <p:ph sz="quarter" idx="13"/>
          </p:nvPr>
        </p:nvSpPr>
        <p:spPr/>
        <p:txBody>
          <a:bodyPr/>
          <a:lstStyle/>
          <a:p>
            <a:r>
              <a:rPr lang="en-US" dirty="0" smtClean="0"/>
              <a:t>Only large companies with multiple sites in multiple states are at risk of a sales tax audit</a:t>
            </a:r>
          </a:p>
          <a:p>
            <a:pPr lvl="1"/>
            <a:r>
              <a:rPr lang="en-US" dirty="0" smtClean="0"/>
              <a:t>Audits on the rise</a:t>
            </a:r>
          </a:p>
          <a:p>
            <a:pPr lvl="1"/>
            <a:r>
              <a:rPr lang="en-US" dirty="0" smtClean="0"/>
              <a:t>Activities including:	</a:t>
            </a:r>
          </a:p>
          <a:p>
            <a:pPr lvl="2"/>
            <a:r>
              <a:rPr lang="en-US" dirty="0" smtClean="0"/>
              <a:t>High exempt sales</a:t>
            </a:r>
            <a:endParaRPr lang="en-US" dirty="0"/>
          </a:p>
          <a:p>
            <a:pPr lvl="2"/>
            <a:r>
              <a:rPr lang="en-US" dirty="0" smtClean="0"/>
              <a:t>Late filings</a:t>
            </a:r>
          </a:p>
          <a:p>
            <a:pPr lvl="2"/>
            <a:r>
              <a:rPr lang="en-US" dirty="0" smtClean="0"/>
              <a:t>Dramatic change in sales</a:t>
            </a:r>
            <a:endParaRPr lang="en-US" sz="2400" dirty="0"/>
          </a:p>
          <a:p>
            <a:pPr lvl="1"/>
            <a:r>
              <a:rPr lang="en-US" dirty="0" smtClean="0"/>
              <a:t>Predictive modeling and scoring models</a:t>
            </a:r>
          </a:p>
          <a:p>
            <a:pPr lvl="2"/>
            <a:r>
              <a:rPr lang="en-US" dirty="0" smtClean="0"/>
              <a:t>Type of business</a:t>
            </a:r>
          </a:p>
          <a:p>
            <a:pPr lvl="2"/>
            <a:r>
              <a:rPr lang="en-US" dirty="0" smtClean="0"/>
              <a:t>Amount of sales</a:t>
            </a:r>
          </a:p>
          <a:p>
            <a:pPr lvl="2"/>
            <a:r>
              <a:rPr lang="en-US" dirty="0" smtClean="0"/>
              <a:t>Type of products</a:t>
            </a:r>
          </a:p>
          <a:p>
            <a:pPr lvl="1"/>
            <a:r>
              <a:rPr lang="en-US" dirty="0" smtClean="0"/>
              <a:t>Reporting from 3</a:t>
            </a:r>
            <a:r>
              <a:rPr lang="en-US" baseline="30000" dirty="0" smtClean="0"/>
              <a:t>rd</a:t>
            </a:r>
            <a:r>
              <a:rPr lang="en-US" dirty="0" smtClean="0"/>
              <a:t> parties</a:t>
            </a:r>
          </a:p>
        </p:txBody>
      </p:sp>
      <p:sp>
        <p:nvSpPr>
          <p:cNvPr id="4" name="TextBox 3"/>
          <p:cNvSpPr txBox="1"/>
          <p:nvPr/>
        </p:nvSpPr>
        <p:spPr>
          <a:xfrm>
            <a:off x="1101969" y="6087180"/>
            <a:ext cx="3502113" cy="307777"/>
          </a:xfrm>
          <a:prstGeom prst="rect">
            <a:avLst/>
          </a:prstGeom>
          <a:noFill/>
        </p:spPr>
        <p:txBody>
          <a:bodyPr wrap="none" rtlCol="0">
            <a:spAutoFit/>
          </a:bodyPr>
          <a:lstStyle/>
          <a:p>
            <a:r>
              <a:rPr lang="en-US" sz="1400" i="1" dirty="0" smtClean="0"/>
              <a:t>Source: AICPA  “The Tax Advisor” July 1, 2012 </a:t>
            </a:r>
            <a:endParaRPr lang="en-US" sz="1400" i="1" dirty="0"/>
          </a:p>
        </p:txBody>
      </p:sp>
    </p:spTree>
    <p:extLst>
      <p:ext uri="{BB962C8B-B14F-4D97-AF65-F5344CB8AC3E}">
        <p14:creationId xmlns:p14="http://schemas.microsoft.com/office/powerpoint/2010/main" val="424735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1000"/>
                                        <p:tgtEl>
                                          <p:spTgt spid="4">
                                            <p:txEl>
                                              <p:pRg st="0" end="0"/>
                                            </p:txEl>
                                          </p:spTgt>
                                        </p:tgtEl>
                                      </p:cBhvr>
                                    </p:animEffect>
                                    <p:anim calcmode="lin" valueType="num">
                                      <p:cBhvr>
                                        <p:cTn id="5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or Myth #8</a:t>
            </a:r>
            <a:endParaRPr lang="en-US" dirty="0"/>
          </a:p>
        </p:txBody>
      </p:sp>
      <p:sp>
        <p:nvSpPr>
          <p:cNvPr id="3" name="Content Placeholder 2"/>
          <p:cNvSpPr>
            <a:spLocks noGrp="1"/>
          </p:cNvSpPr>
          <p:nvPr>
            <p:ph sz="quarter" idx="13"/>
          </p:nvPr>
        </p:nvSpPr>
        <p:spPr/>
        <p:txBody>
          <a:bodyPr/>
          <a:lstStyle/>
          <a:p>
            <a:r>
              <a:rPr lang="en-US" dirty="0" smtClean="0"/>
              <a:t>If a business is headquartered or located in a state that does not have a state sales tax, they are not liable to collect sales tax for other states</a:t>
            </a:r>
            <a:endParaRPr lang="en-US" dirty="0"/>
          </a:p>
          <a:p>
            <a:pPr lvl="1"/>
            <a:r>
              <a:rPr lang="en-US" dirty="0" smtClean="0"/>
              <a:t>Nexus determines sales tax requirement</a:t>
            </a:r>
          </a:p>
          <a:p>
            <a:pPr lvl="1"/>
            <a:r>
              <a:rPr lang="en-US" dirty="0" smtClean="0"/>
              <a:t>Mattress World - Oregon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230" y="3171092"/>
            <a:ext cx="3749451" cy="2690446"/>
          </a:xfrm>
          <a:prstGeom prst="rect">
            <a:avLst/>
          </a:prstGeom>
        </p:spPr>
      </p:pic>
    </p:spTree>
    <p:extLst>
      <p:ext uri="{BB962C8B-B14F-4D97-AF65-F5344CB8AC3E}">
        <p14:creationId xmlns:p14="http://schemas.microsoft.com/office/powerpoint/2010/main" val="39087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315" b="94915" l="2800" r="96867"/>
                    </a14:imgEffect>
                  </a14:imgLayer>
                </a14:imgProps>
              </a:ext>
              <a:ext uri="{28A0092B-C50C-407E-A947-70E740481C1C}">
                <a14:useLocalDpi xmlns:a14="http://schemas.microsoft.com/office/drawing/2010/main" val="0"/>
              </a:ext>
            </a:extLst>
          </a:blip>
          <a:stretch>
            <a:fillRect/>
          </a:stretch>
        </p:blipFill>
        <p:spPr bwMode="auto">
          <a:xfrm>
            <a:off x="1" y="2501"/>
            <a:ext cx="9156288" cy="68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5" descr="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4800"/>
            <a:ext cx="6154738"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oran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04800"/>
            <a:ext cx="6154738"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ltgre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04800"/>
            <a:ext cx="6154738"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dkgr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04800"/>
            <a:ext cx="6154738"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AutoShape 12"/>
          <p:cNvSpPr>
            <a:spLocks/>
          </p:cNvSpPr>
          <p:nvPr/>
        </p:nvSpPr>
        <p:spPr bwMode="auto">
          <a:xfrm>
            <a:off x="6248400" y="4038600"/>
            <a:ext cx="2463800" cy="1168400"/>
          </a:xfrm>
          <a:prstGeom prst="callout2">
            <a:avLst>
              <a:gd name="adj1" fmla="val 9782"/>
              <a:gd name="adj2" fmla="val -3093"/>
              <a:gd name="adj3" fmla="val 9782"/>
              <a:gd name="adj4" fmla="val -43301"/>
              <a:gd name="adj5" fmla="val -60190"/>
              <a:gd name="adj6" fmla="val -84731"/>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000" b="1">
                <a:solidFill>
                  <a:schemeClr val="tx1">
                    <a:lumMod val="95000"/>
                    <a:lumOff val="5000"/>
                  </a:schemeClr>
                </a:solidFill>
              </a:rPr>
              <a:t>2.9%    STATE</a:t>
            </a:r>
          </a:p>
          <a:p>
            <a:r>
              <a:rPr lang="en-US" sz="1000" b="1">
                <a:solidFill>
                  <a:schemeClr val="tx1">
                    <a:lumMod val="95000"/>
                    <a:lumOff val="5000"/>
                  </a:schemeClr>
                </a:solidFill>
              </a:rPr>
              <a:t>1.0%    RT DIST</a:t>
            </a:r>
          </a:p>
          <a:p>
            <a:r>
              <a:rPr lang="en-US" sz="1000" b="1">
                <a:solidFill>
                  <a:schemeClr val="tx1">
                    <a:lumMod val="95000"/>
                    <a:lumOff val="5000"/>
                  </a:schemeClr>
                </a:solidFill>
              </a:rPr>
              <a:t>0.1%    SCIENCE/CULTURE DIST</a:t>
            </a:r>
          </a:p>
          <a:p>
            <a:r>
              <a:rPr lang="en-US" sz="1000" b="1">
                <a:solidFill>
                  <a:schemeClr val="tx1">
                    <a:lumMod val="95000"/>
                    <a:lumOff val="5000"/>
                  </a:schemeClr>
                </a:solidFill>
              </a:rPr>
              <a:t>0.1%    FOOTBALL DIST</a:t>
            </a:r>
          </a:p>
          <a:p>
            <a:r>
              <a:rPr lang="en-US" sz="1000" b="1">
                <a:solidFill>
                  <a:schemeClr val="tx1">
                    <a:lumMod val="95000"/>
                    <a:lumOff val="5000"/>
                  </a:schemeClr>
                </a:solidFill>
              </a:rPr>
              <a:t>3.62%  DENVER</a:t>
            </a:r>
          </a:p>
          <a:p>
            <a:endParaRPr lang="en-US" sz="1000" b="1">
              <a:solidFill>
                <a:schemeClr val="tx1">
                  <a:lumMod val="95000"/>
                  <a:lumOff val="5000"/>
                </a:schemeClr>
              </a:solidFill>
            </a:endParaRPr>
          </a:p>
          <a:p>
            <a:r>
              <a:rPr lang="en-US" sz="1000" b="1">
                <a:solidFill>
                  <a:schemeClr val="tx1">
                    <a:lumMod val="95000"/>
                    <a:lumOff val="5000"/>
                  </a:schemeClr>
                </a:solidFill>
              </a:rPr>
              <a:t>7.72%  TOTAL TAX</a:t>
            </a:r>
          </a:p>
        </p:txBody>
      </p:sp>
      <p:sp>
        <p:nvSpPr>
          <p:cNvPr id="7181" name="AutoShape 13"/>
          <p:cNvSpPr>
            <a:spLocks/>
          </p:cNvSpPr>
          <p:nvPr/>
        </p:nvSpPr>
        <p:spPr bwMode="auto">
          <a:xfrm>
            <a:off x="6248400" y="5049190"/>
            <a:ext cx="2463800" cy="1320800"/>
          </a:xfrm>
          <a:prstGeom prst="callout2">
            <a:avLst>
              <a:gd name="adj1" fmla="val 8653"/>
              <a:gd name="adj2" fmla="val -3093"/>
              <a:gd name="adj3" fmla="val 8653"/>
              <a:gd name="adj4" fmla="val -60565"/>
              <a:gd name="adj5" fmla="val -73802"/>
              <a:gd name="adj6" fmla="val -119239"/>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000" b="1" dirty="0">
                <a:solidFill>
                  <a:schemeClr val="tx1">
                    <a:lumMod val="95000"/>
                    <a:lumOff val="5000"/>
                  </a:schemeClr>
                </a:solidFill>
              </a:rPr>
              <a:t>2.9%    STATE</a:t>
            </a:r>
          </a:p>
          <a:p>
            <a:r>
              <a:rPr lang="en-US" sz="1000" b="1" dirty="0">
                <a:solidFill>
                  <a:schemeClr val="tx1">
                    <a:lumMod val="95000"/>
                    <a:lumOff val="5000"/>
                  </a:schemeClr>
                </a:solidFill>
              </a:rPr>
              <a:t>1.0%    RT DIST</a:t>
            </a:r>
          </a:p>
          <a:p>
            <a:r>
              <a:rPr lang="en-US" sz="1000" b="1" dirty="0">
                <a:solidFill>
                  <a:schemeClr val="tx1">
                    <a:lumMod val="95000"/>
                    <a:lumOff val="5000"/>
                  </a:schemeClr>
                </a:solidFill>
              </a:rPr>
              <a:t>0.1%    SCIENCE/CULTURE DIST</a:t>
            </a:r>
          </a:p>
          <a:p>
            <a:r>
              <a:rPr lang="en-US" sz="1000" b="1" dirty="0">
                <a:solidFill>
                  <a:schemeClr val="tx1">
                    <a:lumMod val="95000"/>
                    <a:lumOff val="5000"/>
                  </a:schemeClr>
                </a:solidFill>
              </a:rPr>
              <a:t>0.1%    FOOTBALL DIST</a:t>
            </a:r>
          </a:p>
          <a:p>
            <a:r>
              <a:rPr lang="en-US" sz="1000" b="1" dirty="0">
                <a:solidFill>
                  <a:schemeClr val="tx1">
                    <a:lumMod val="95000"/>
                    <a:lumOff val="5000"/>
                  </a:schemeClr>
                </a:solidFill>
              </a:rPr>
              <a:t>2.5%    CENTENNIAL</a:t>
            </a:r>
          </a:p>
          <a:p>
            <a:r>
              <a:rPr lang="en-US" sz="1000" b="1" dirty="0">
                <a:solidFill>
                  <a:schemeClr val="tx1">
                    <a:lumMod val="95000"/>
                    <a:lumOff val="5000"/>
                  </a:schemeClr>
                </a:solidFill>
              </a:rPr>
              <a:t>0.25%  ARAPAHOE COUNTY</a:t>
            </a:r>
          </a:p>
          <a:p>
            <a:endParaRPr lang="en-US" sz="1000" b="1" dirty="0">
              <a:solidFill>
                <a:schemeClr val="tx1">
                  <a:lumMod val="95000"/>
                  <a:lumOff val="5000"/>
                </a:schemeClr>
              </a:solidFill>
            </a:endParaRPr>
          </a:p>
          <a:p>
            <a:r>
              <a:rPr lang="en-US" sz="1000" b="1" dirty="0">
                <a:solidFill>
                  <a:schemeClr val="tx1">
                    <a:lumMod val="95000"/>
                    <a:lumOff val="5000"/>
                  </a:schemeClr>
                </a:solidFill>
              </a:rPr>
              <a:t>6.85%  TOTAL TAX</a:t>
            </a:r>
          </a:p>
        </p:txBody>
      </p:sp>
      <p:sp>
        <p:nvSpPr>
          <p:cNvPr id="7182" name="AutoShape 14"/>
          <p:cNvSpPr>
            <a:spLocks/>
          </p:cNvSpPr>
          <p:nvPr/>
        </p:nvSpPr>
        <p:spPr bwMode="auto">
          <a:xfrm>
            <a:off x="6248400" y="3810000"/>
            <a:ext cx="2463800" cy="1168400"/>
          </a:xfrm>
          <a:prstGeom prst="callout2">
            <a:avLst>
              <a:gd name="adj1" fmla="val 9782"/>
              <a:gd name="adj2" fmla="val -3093"/>
              <a:gd name="adj3" fmla="val 9782"/>
              <a:gd name="adj4" fmla="val -26222"/>
              <a:gd name="adj5" fmla="val -51903"/>
              <a:gd name="adj6" fmla="val -5019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000" b="1" dirty="0">
                <a:solidFill>
                  <a:schemeClr val="tx1">
                    <a:lumMod val="95000"/>
                    <a:lumOff val="5000"/>
                  </a:schemeClr>
                </a:solidFill>
              </a:rPr>
              <a:t>2.9%    STATE</a:t>
            </a:r>
          </a:p>
          <a:p>
            <a:r>
              <a:rPr lang="en-US" sz="1000" b="1" dirty="0">
                <a:solidFill>
                  <a:schemeClr val="tx1">
                    <a:lumMod val="95000"/>
                    <a:lumOff val="5000"/>
                  </a:schemeClr>
                </a:solidFill>
              </a:rPr>
              <a:t>1.0%    RT DIST</a:t>
            </a:r>
          </a:p>
          <a:p>
            <a:r>
              <a:rPr lang="en-US" sz="1000" b="1" dirty="0">
                <a:solidFill>
                  <a:schemeClr val="tx1">
                    <a:lumMod val="95000"/>
                    <a:lumOff val="5000"/>
                  </a:schemeClr>
                </a:solidFill>
              </a:rPr>
              <a:t>0.1%    SCIENCE/CULTURE DIST</a:t>
            </a:r>
          </a:p>
          <a:p>
            <a:r>
              <a:rPr lang="en-US" sz="1000" b="1" dirty="0">
                <a:solidFill>
                  <a:schemeClr val="tx1">
                    <a:lumMod val="95000"/>
                    <a:lumOff val="5000"/>
                  </a:schemeClr>
                </a:solidFill>
              </a:rPr>
              <a:t>0.1%    FOOTBALL DIST</a:t>
            </a:r>
          </a:p>
          <a:p>
            <a:r>
              <a:rPr lang="en-US" sz="1000" b="1" dirty="0">
                <a:solidFill>
                  <a:schemeClr val="tx1">
                    <a:lumMod val="95000"/>
                    <a:lumOff val="5000"/>
                  </a:schemeClr>
                </a:solidFill>
              </a:rPr>
              <a:t>0.25%  ARAPAHOE COUNTY</a:t>
            </a:r>
          </a:p>
          <a:p>
            <a:endParaRPr lang="en-US" sz="1000" b="1" dirty="0">
              <a:solidFill>
                <a:schemeClr val="tx1">
                  <a:lumMod val="95000"/>
                  <a:lumOff val="5000"/>
                </a:schemeClr>
              </a:solidFill>
            </a:endParaRPr>
          </a:p>
          <a:p>
            <a:r>
              <a:rPr lang="en-US" sz="1000" b="1" dirty="0">
                <a:solidFill>
                  <a:schemeClr val="tx1">
                    <a:lumMod val="95000"/>
                    <a:lumOff val="5000"/>
                  </a:schemeClr>
                </a:solidFill>
              </a:rPr>
              <a:t>4.35%  TOTAL TAX</a:t>
            </a:r>
          </a:p>
        </p:txBody>
      </p:sp>
      <p:sp>
        <p:nvSpPr>
          <p:cNvPr id="7189" name="AutoShape 21"/>
          <p:cNvSpPr>
            <a:spLocks/>
          </p:cNvSpPr>
          <p:nvPr/>
        </p:nvSpPr>
        <p:spPr bwMode="auto">
          <a:xfrm>
            <a:off x="6400800" y="5105400"/>
            <a:ext cx="2463800" cy="1168400"/>
          </a:xfrm>
          <a:prstGeom prst="callout2">
            <a:avLst>
              <a:gd name="adj1" fmla="val 9782"/>
              <a:gd name="adj2" fmla="val -3093"/>
              <a:gd name="adj3" fmla="val 9782"/>
              <a:gd name="adj4" fmla="val -42463"/>
              <a:gd name="adj5" fmla="val -255708"/>
              <a:gd name="adj6" fmla="val -8331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000" b="1" dirty="0">
                <a:solidFill>
                  <a:schemeClr val="tx1">
                    <a:lumMod val="95000"/>
                    <a:lumOff val="5000"/>
                  </a:schemeClr>
                </a:solidFill>
              </a:rPr>
              <a:t>2.9%    STATE</a:t>
            </a:r>
          </a:p>
          <a:p>
            <a:r>
              <a:rPr lang="en-US" sz="1000" b="1" dirty="0">
                <a:solidFill>
                  <a:schemeClr val="tx1">
                    <a:lumMod val="95000"/>
                    <a:lumOff val="5000"/>
                  </a:schemeClr>
                </a:solidFill>
              </a:rPr>
              <a:t>3.62%  DENVER CITY</a:t>
            </a:r>
          </a:p>
          <a:p>
            <a:r>
              <a:rPr lang="en-US" sz="1000" b="1" dirty="0">
                <a:solidFill>
                  <a:schemeClr val="tx1">
                    <a:lumMod val="95000"/>
                    <a:lumOff val="5000"/>
                  </a:schemeClr>
                </a:solidFill>
              </a:rPr>
              <a:t>1.0%    RT DIST</a:t>
            </a:r>
          </a:p>
          <a:p>
            <a:r>
              <a:rPr lang="en-US" sz="1000" b="1" dirty="0">
                <a:solidFill>
                  <a:schemeClr val="tx1">
                    <a:lumMod val="95000"/>
                    <a:lumOff val="5000"/>
                  </a:schemeClr>
                </a:solidFill>
              </a:rPr>
              <a:t>0.1%    SCIENCE/CULTURE DIST</a:t>
            </a:r>
          </a:p>
          <a:p>
            <a:r>
              <a:rPr lang="en-US" sz="1000" b="1" dirty="0">
                <a:solidFill>
                  <a:schemeClr val="tx1">
                    <a:lumMod val="95000"/>
                    <a:lumOff val="5000"/>
                  </a:schemeClr>
                </a:solidFill>
              </a:rPr>
              <a:t>0.1%    FOOTBALL DIST</a:t>
            </a:r>
          </a:p>
          <a:p>
            <a:endParaRPr lang="en-US" sz="1000" b="1" dirty="0">
              <a:solidFill>
                <a:schemeClr val="tx1">
                  <a:lumMod val="95000"/>
                  <a:lumOff val="5000"/>
                </a:schemeClr>
              </a:solidFill>
            </a:endParaRPr>
          </a:p>
          <a:p>
            <a:r>
              <a:rPr lang="en-US" sz="1000" b="1" dirty="0">
                <a:solidFill>
                  <a:schemeClr val="tx1">
                    <a:lumMod val="95000"/>
                    <a:lumOff val="5000"/>
                  </a:schemeClr>
                </a:solidFill>
              </a:rPr>
              <a:t>7.72%  TOTAL TAX</a:t>
            </a:r>
            <a:endParaRPr lang="en-US" dirty="0">
              <a:solidFill>
                <a:schemeClr val="tx1">
                  <a:lumMod val="95000"/>
                  <a:lumOff val="5000"/>
                </a:schemeClr>
              </a:solidFill>
            </a:endParaRPr>
          </a:p>
        </p:txBody>
      </p:sp>
      <p:sp>
        <p:nvSpPr>
          <p:cNvPr id="7178" name="AutoShape 10"/>
          <p:cNvSpPr>
            <a:spLocks/>
          </p:cNvSpPr>
          <p:nvPr/>
        </p:nvSpPr>
        <p:spPr bwMode="auto">
          <a:xfrm>
            <a:off x="6477000" y="4800600"/>
            <a:ext cx="2463800" cy="1320800"/>
          </a:xfrm>
          <a:prstGeom prst="callout2">
            <a:avLst>
              <a:gd name="adj1" fmla="val 8718"/>
              <a:gd name="adj2" fmla="val -3093"/>
              <a:gd name="adj3" fmla="val 8718"/>
              <a:gd name="adj4" fmla="val -69074"/>
              <a:gd name="adj5" fmla="val -168644"/>
              <a:gd name="adj6" fmla="val -137565"/>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000" b="1">
                <a:solidFill>
                  <a:schemeClr val="tx1">
                    <a:lumMod val="95000"/>
                    <a:lumOff val="5000"/>
                  </a:schemeClr>
                </a:solidFill>
              </a:rPr>
              <a:t>2.9%   STATE</a:t>
            </a:r>
          </a:p>
          <a:p>
            <a:r>
              <a:rPr lang="en-US" sz="1000" b="1">
                <a:solidFill>
                  <a:schemeClr val="tx1">
                    <a:lumMod val="95000"/>
                    <a:lumOff val="5000"/>
                  </a:schemeClr>
                </a:solidFill>
              </a:rPr>
              <a:t>1.0%   RT DIST</a:t>
            </a:r>
          </a:p>
          <a:p>
            <a:r>
              <a:rPr lang="en-US" sz="1000" b="1">
                <a:solidFill>
                  <a:schemeClr val="tx1">
                    <a:lumMod val="95000"/>
                    <a:lumOff val="5000"/>
                  </a:schemeClr>
                </a:solidFill>
              </a:rPr>
              <a:t>0.1%    SCIENCE/CULTURE DIST</a:t>
            </a:r>
          </a:p>
          <a:p>
            <a:r>
              <a:rPr lang="en-US" sz="1000" b="1">
                <a:solidFill>
                  <a:schemeClr val="tx1">
                    <a:lumMod val="95000"/>
                    <a:lumOff val="5000"/>
                  </a:schemeClr>
                </a:solidFill>
              </a:rPr>
              <a:t>0.1%   FOOTBALL DIST</a:t>
            </a:r>
          </a:p>
          <a:p>
            <a:r>
              <a:rPr lang="en-US" sz="1000" b="1">
                <a:solidFill>
                  <a:schemeClr val="tx1">
                    <a:lumMod val="95000"/>
                    <a:lumOff val="5000"/>
                  </a:schemeClr>
                </a:solidFill>
              </a:rPr>
              <a:t>3.5%   ENGLEWOOD</a:t>
            </a:r>
          </a:p>
          <a:p>
            <a:r>
              <a:rPr lang="en-US" sz="1000" b="1">
                <a:solidFill>
                  <a:schemeClr val="tx1">
                    <a:lumMod val="95000"/>
                    <a:lumOff val="5000"/>
                  </a:schemeClr>
                </a:solidFill>
              </a:rPr>
              <a:t>0.25%  ARAPAHOE COUNTY</a:t>
            </a:r>
          </a:p>
          <a:p>
            <a:endParaRPr lang="en-US" sz="1000" b="1">
              <a:solidFill>
                <a:schemeClr val="tx1">
                  <a:lumMod val="95000"/>
                  <a:lumOff val="5000"/>
                </a:schemeClr>
              </a:solidFill>
            </a:endParaRPr>
          </a:p>
          <a:p>
            <a:r>
              <a:rPr lang="en-US" sz="1000" b="1">
                <a:solidFill>
                  <a:schemeClr val="tx1">
                    <a:lumMod val="95000"/>
                    <a:lumOff val="5000"/>
                  </a:schemeClr>
                </a:solidFill>
              </a:rPr>
              <a:t>7.85%  TOTAL TAX</a:t>
            </a:r>
          </a:p>
        </p:txBody>
      </p:sp>
      <p:sp>
        <p:nvSpPr>
          <p:cNvPr id="2" name="Rectangle 1"/>
          <p:cNvSpPr/>
          <p:nvPr/>
        </p:nvSpPr>
        <p:spPr>
          <a:xfrm>
            <a:off x="59620" y="0"/>
            <a:ext cx="2576988" cy="461665"/>
          </a:xfrm>
          <a:prstGeom prst="rect">
            <a:avLst/>
          </a:prstGeom>
        </p:spPr>
        <p:txBody>
          <a:bodyPr wrap="none">
            <a:spAutoFit/>
          </a:bodyPr>
          <a:lstStyle/>
          <a:p>
            <a:r>
              <a:rPr lang="en-US" sz="2400" b="1" dirty="0">
                <a:solidFill>
                  <a:schemeClr val="bg1"/>
                </a:solidFill>
                <a:latin typeface="Arial" pitchFamily="34" charset="0"/>
                <a:cs typeface="Arial" pitchFamily="34" charset="0"/>
              </a:rPr>
              <a:t>Truth or Myth #9</a:t>
            </a:r>
          </a:p>
        </p:txBody>
      </p:sp>
    </p:spTree>
    <p:extLst>
      <p:ext uri="{BB962C8B-B14F-4D97-AF65-F5344CB8AC3E}">
        <p14:creationId xmlns:p14="http://schemas.microsoft.com/office/powerpoint/2010/main" val="38984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fade">
                                      <p:cBhvr>
                                        <p:cTn id="7" dur="500"/>
                                        <p:tgtEl>
                                          <p:spTgt spid="7178"/>
                                        </p:tgtEl>
                                      </p:cBhvr>
                                    </p:animEffect>
                                  </p:childTnLst>
                                  <p:subTnLst>
                                    <p:set>
                                      <p:cBhvr override="childStyle">
                                        <p:cTn dur="1" fill="hold" display="0" masterRel="nextClick" afterEffect="1"/>
                                        <p:tgtEl>
                                          <p:spTgt spid="717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fade">
                                      <p:cBhvr>
                                        <p:cTn id="12" dur="500"/>
                                        <p:tgtEl>
                                          <p:spTgt spid="71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80"/>
                                        </p:tgtEl>
                                        <p:attrNameLst>
                                          <p:attrName>style.visibility</p:attrName>
                                        </p:attrNameLst>
                                      </p:cBhvr>
                                      <p:to>
                                        <p:strVal val="visible"/>
                                      </p:to>
                                    </p:set>
                                    <p:animEffect transition="in" filter="fade">
                                      <p:cBhvr>
                                        <p:cTn id="15" dur="500"/>
                                        <p:tgtEl>
                                          <p:spTgt spid="7180"/>
                                        </p:tgtEl>
                                      </p:cBhvr>
                                    </p:animEffect>
                                  </p:childTnLst>
                                  <p:subTnLst>
                                    <p:set>
                                      <p:cBhvr override="childStyle">
                                        <p:cTn dur="1" fill="hold" display="0" masterRel="nextClick" afterEffect="1"/>
                                        <p:tgtEl>
                                          <p:spTgt spid="7180"/>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185"/>
                                        </p:tgtEl>
                                        <p:attrNameLst>
                                          <p:attrName>style.visibility</p:attrName>
                                        </p:attrNameLst>
                                      </p:cBhvr>
                                      <p:to>
                                        <p:strVal val="visible"/>
                                      </p:to>
                                    </p:set>
                                    <p:animEffect transition="in" filter="fade">
                                      <p:cBhvr>
                                        <p:cTn id="20" dur="500"/>
                                        <p:tgtEl>
                                          <p:spTgt spid="718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81"/>
                                        </p:tgtEl>
                                        <p:attrNameLst>
                                          <p:attrName>style.visibility</p:attrName>
                                        </p:attrNameLst>
                                      </p:cBhvr>
                                      <p:to>
                                        <p:strVal val="visible"/>
                                      </p:to>
                                    </p:set>
                                    <p:animEffect transition="in" filter="fade">
                                      <p:cBhvr>
                                        <p:cTn id="23" dur="500"/>
                                        <p:tgtEl>
                                          <p:spTgt spid="7181"/>
                                        </p:tgtEl>
                                      </p:cBhvr>
                                    </p:animEffect>
                                  </p:childTnLst>
                                  <p:subTnLst>
                                    <p:set>
                                      <p:cBhvr override="childStyle">
                                        <p:cTn dur="1" fill="hold" display="0" masterRel="nextClick" afterEffect="1"/>
                                        <p:tgtEl>
                                          <p:spTgt spid="7181"/>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186"/>
                                        </p:tgtEl>
                                        <p:attrNameLst>
                                          <p:attrName>style.visibility</p:attrName>
                                        </p:attrNameLst>
                                      </p:cBhvr>
                                      <p:to>
                                        <p:strVal val="visible"/>
                                      </p:to>
                                    </p:set>
                                    <p:animEffect transition="in" filter="fade">
                                      <p:cBhvr>
                                        <p:cTn id="28" dur="500"/>
                                        <p:tgtEl>
                                          <p:spTgt spid="71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82"/>
                                        </p:tgtEl>
                                        <p:attrNameLst>
                                          <p:attrName>style.visibility</p:attrName>
                                        </p:attrNameLst>
                                      </p:cBhvr>
                                      <p:to>
                                        <p:strVal val="visible"/>
                                      </p:to>
                                    </p:set>
                                    <p:animEffect transition="in" filter="fade">
                                      <p:cBhvr>
                                        <p:cTn id="31" dur="500"/>
                                        <p:tgtEl>
                                          <p:spTgt spid="7182"/>
                                        </p:tgtEl>
                                      </p:cBhvr>
                                    </p:animEffect>
                                  </p:childTnLst>
                                  <p:subTnLst>
                                    <p:set>
                                      <p:cBhvr override="childStyle">
                                        <p:cTn dur="1" fill="hold" display="0" masterRel="nextClick" afterEffect="1"/>
                                        <p:tgtEl>
                                          <p:spTgt spid="7182"/>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89"/>
                                        </p:tgtEl>
                                        <p:attrNameLst>
                                          <p:attrName>style.visibility</p:attrName>
                                        </p:attrNameLst>
                                      </p:cBhvr>
                                      <p:to>
                                        <p:strVal val="visible"/>
                                      </p:to>
                                    </p:set>
                                    <p:animEffect transition="in" filter="fade">
                                      <p:cBhvr>
                                        <p:cTn id="36"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animBg="1"/>
      <p:bldP spid="7182" grpId="0" animBg="1"/>
      <p:bldP spid="7189" grpId="0" animBg="1"/>
      <p:bldP spid="71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your business</a:t>
            </a:r>
            <a:endParaRPr lang="en-US" dirty="0"/>
          </a:p>
        </p:txBody>
      </p:sp>
      <p:sp>
        <p:nvSpPr>
          <p:cNvPr id="3" name="Content Placeholder 2"/>
          <p:cNvSpPr>
            <a:spLocks noGrp="1"/>
          </p:cNvSpPr>
          <p:nvPr>
            <p:ph sz="quarter" idx="13"/>
          </p:nvPr>
        </p:nvSpPr>
        <p:spPr/>
        <p:txBody>
          <a:bodyPr/>
          <a:lstStyle/>
          <a:p>
            <a:r>
              <a:rPr lang="en-US" dirty="0" smtClean="0"/>
              <a:t>Understand your current processes </a:t>
            </a:r>
          </a:p>
          <a:p>
            <a:r>
              <a:rPr lang="en-US" dirty="0" smtClean="0"/>
              <a:t>Document </a:t>
            </a:r>
            <a:r>
              <a:rPr lang="en-US" dirty="0"/>
              <a:t>sales tax </a:t>
            </a:r>
            <a:r>
              <a:rPr lang="en-US" dirty="0" smtClean="0"/>
              <a:t>policies</a:t>
            </a:r>
          </a:p>
          <a:p>
            <a:r>
              <a:rPr lang="en-US" dirty="0" smtClean="0"/>
              <a:t>Regular nexus analysis</a:t>
            </a:r>
          </a:p>
          <a:p>
            <a:r>
              <a:rPr lang="en-US" dirty="0"/>
              <a:t>Seek advice from local </a:t>
            </a:r>
            <a:r>
              <a:rPr lang="en-US" dirty="0" smtClean="0"/>
              <a:t>experts</a:t>
            </a:r>
          </a:p>
          <a:p>
            <a:r>
              <a:rPr lang="en-US" dirty="0" smtClean="0"/>
              <a:t>Automate sales tax compliance</a:t>
            </a:r>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770" y="1055077"/>
            <a:ext cx="4897737" cy="48929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8222">
            <a:off x="4572000" y="3018693"/>
            <a:ext cx="3118338" cy="3118338"/>
          </a:xfrm>
          <a:prstGeom prst="rect">
            <a:avLst/>
          </a:prstGeom>
        </p:spPr>
      </p:pic>
    </p:spTree>
    <p:extLst>
      <p:ext uri="{BB962C8B-B14F-4D97-AF65-F5344CB8AC3E}">
        <p14:creationId xmlns:p14="http://schemas.microsoft.com/office/powerpoint/2010/main" val="32192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10" presetClass="exit" presetSubtype="0" fill="hold"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42" presetClass="entr" presetSubtype="0" fill="hold" nodeType="withEffect">
                                  <p:stCondLst>
                                    <p:cond delay="1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AvaTax</a:t>
            </a:r>
            <a:r>
              <a:rPr lang="en-US" dirty="0" smtClean="0"/>
              <a:t> from </a:t>
            </a:r>
            <a:r>
              <a:rPr lang="en-US" dirty="0" err="1" smtClean="0"/>
              <a:t>Avalara</a:t>
            </a:r>
            <a:endParaRPr lang="en-US" dirty="0"/>
          </a:p>
        </p:txBody>
      </p:sp>
      <p:sp>
        <p:nvSpPr>
          <p:cNvPr id="3" name="Content Placeholder 2"/>
          <p:cNvSpPr>
            <a:spLocks noGrp="1"/>
          </p:cNvSpPr>
          <p:nvPr>
            <p:ph sz="quarter" idx="13"/>
          </p:nvPr>
        </p:nvSpPr>
        <p:spPr/>
        <p:txBody>
          <a:bodyPr/>
          <a:lstStyle/>
          <a:p>
            <a:r>
              <a:rPr lang="en-US" dirty="0" err="1" smtClean="0"/>
              <a:t>AvaTax</a:t>
            </a:r>
            <a:r>
              <a:rPr lang="en-US" dirty="0" smtClean="0"/>
              <a:t> integrated into QAD</a:t>
            </a:r>
          </a:p>
          <a:p>
            <a:r>
              <a:rPr lang="en-US" dirty="0" smtClean="0"/>
              <a:t>Both content and functionality</a:t>
            </a:r>
          </a:p>
          <a:p>
            <a:pPr lvl="1"/>
            <a:r>
              <a:rPr lang="en-US" dirty="0" smtClean="0"/>
              <a:t>Tax rates, taxability rules, boundaries</a:t>
            </a:r>
          </a:p>
          <a:p>
            <a:pPr lvl="1"/>
            <a:r>
              <a:rPr lang="en-US" dirty="0" smtClean="0"/>
              <a:t>Calculation, Filing, Remittance, Searchable </a:t>
            </a:r>
          </a:p>
          <a:p>
            <a:pPr lvl="1"/>
            <a:r>
              <a:rPr lang="en-US" dirty="0" smtClean="0"/>
              <a:t>Ongoing updates</a:t>
            </a:r>
          </a:p>
          <a:p>
            <a:r>
              <a:rPr lang="en-US" dirty="0" smtClean="0"/>
              <a:t>Cloud-based solution </a:t>
            </a:r>
          </a:p>
          <a:p>
            <a:pPr lvl="1"/>
            <a:r>
              <a:rPr lang="en-US" dirty="0" smtClean="0"/>
              <a:t>Minimal set-up</a:t>
            </a:r>
          </a:p>
          <a:p>
            <a:pPr lvl="1"/>
            <a:r>
              <a:rPr lang="en-US" dirty="0" smtClean="0"/>
              <a:t>Short go-live</a:t>
            </a:r>
          </a:p>
          <a:p>
            <a:pPr lvl="1"/>
            <a:r>
              <a:rPr lang="en-US" dirty="0" smtClean="0"/>
              <a:t>No hardware and limited IT support required</a:t>
            </a:r>
          </a:p>
          <a:p>
            <a:pPr marL="0" indent="0">
              <a:buNone/>
            </a:pPr>
            <a:endParaRPr lang="en-US" dirty="0" smtClean="0"/>
          </a:p>
          <a:p>
            <a:pPr marL="338138"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2197216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It Works</a:t>
            </a:r>
            <a:endParaRPr lang="en-US" dirty="0"/>
          </a:p>
        </p:txBody>
      </p:sp>
      <p:grpSp>
        <p:nvGrpSpPr>
          <p:cNvPr id="2" name="Group 1"/>
          <p:cNvGrpSpPr/>
          <p:nvPr/>
        </p:nvGrpSpPr>
        <p:grpSpPr>
          <a:xfrm>
            <a:off x="6413344" y="617538"/>
            <a:ext cx="2443802" cy="2686542"/>
            <a:chOff x="6413344" y="617538"/>
            <a:chExt cx="2443802" cy="2686542"/>
          </a:xfrm>
        </p:grpSpPr>
        <p:pic>
          <p:nvPicPr>
            <p:cNvPr id="1026" name="Picture 2" descr="C:\Users\antonio.neyra\AppData\Local\Microsoft\Windows\Temporary Internet Files\Content.IE5\EZ5AO65V\MC9004325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344" y="61753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31316" y="2103751"/>
              <a:ext cx="2325830" cy="1200329"/>
            </a:xfrm>
            <a:prstGeom prst="rect">
              <a:avLst/>
            </a:prstGeom>
          </p:spPr>
          <p:txBody>
            <a:bodyPr wrap="none">
              <a:spAutoFit/>
            </a:bodyPr>
            <a:lstStyle/>
            <a:p>
              <a:r>
                <a:rPr lang="en-US" sz="2400" dirty="0" smtClean="0">
                  <a:latin typeface="Arial" pitchFamily="34" charset="0"/>
                  <a:cs typeface="Arial" pitchFamily="34" charset="0"/>
                </a:rPr>
                <a:t>Tax Rates</a:t>
              </a:r>
            </a:p>
            <a:p>
              <a:r>
                <a:rPr lang="en-US" sz="2400" dirty="0" smtClean="0">
                  <a:latin typeface="Arial" pitchFamily="34" charset="0"/>
                  <a:cs typeface="Arial" pitchFamily="34" charset="0"/>
                </a:rPr>
                <a:t>Tax Boundaries</a:t>
              </a:r>
            </a:p>
            <a:p>
              <a:r>
                <a:rPr lang="en-US" sz="2400" dirty="0" smtClean="0">
                  <a:latin typeface="Arial" pitchFamily="34" charset="0"/>
                  <a:cs typeface="Arial" pitchFamily="34" charset="0"/>
                </a:rPr>
                <a:t>Taxability Rules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959" y="685277"/>
              <a:ext cx="609243" cy="601120"/>
            </a:xfrm>
            <a:prstGeom prst="rect">
              <a:avLst/>
            </a:prstGeom>
            <a:effectLst>
              <a:outerShdw blurRad="50800" dist="38100" dir="5400000" algn="t" rotWithShape="0">
                <a:prstClr val="black">
                  <a:alpha val="40000"/>
                </a:prstClr>
              </a:outerShdw>
            </a:effectLst>
          </p:spPr>
        </p:pic>
      </p:grpSp>
      <p:sp>
        <p:nvSpPr>
          <p:cNvPr id="11" name="Left-Right Arrow 10"/>
          <p:cNvSpPr/>
          <p:nvPr/>
        </p:nvSpPr>
        <p:spPr>
          <a:xfrm rot="19847076">
            <a:off x="1847470" y="2063622"/>
            <a:ext cx="4358167" cy="1280583"/>
          </a:xfrm>
          <a:custGeom>
            <a:avLst/>
            <a:gdLst>
              <a:gd name="connsiteX0" fmla="*/ 0 w 4353059"/>
              <a:gd name="connsiteY0" fmla="*/ 611746 h 1223492"/>
              <a:gd name="connsiteX1" fmla="*/ 611746 w 4353059"/>
              <a:gd name="connsiteY1" fmla="*/ 0 h 1223492"/>
              <a:gd name="connsiteX2" fmla="*/ 611746 w 4353059"/>
              <a:gd name="connsiteY2" fmla="*/ 305873 h 1223492"/>
              <a:gd name="connsiteX3" fmla="*/ 3741313 w 4353059"/>
              <a:gd name="connsiteY3" fmla="*/ 305873 h 1223492"/>
              <a:gd name="connsiteX4" fmla="*/ 3741313 w 4353059"/>
              <a:gd name="connsiteY4" fmla="*/ 0 h 1223492"/>
              <a:gd name="connsiteX5" fmla="*/ 4353059 w 4353059"/>
              <a:gd name="connsiteY5" fmla="*/ 611746 h 1223492"/>
              <a:gd name="connsiteX6" fmla="*/ 3741313 w 4353059"/>
              <a:gd name="connsiteY6" fmla="*/ 1223492 h 1223492"/>
              <a:gd name="connsiteX7" fmla="*/ 3741313 w 4353059"/>
              <a:gd name="connsiteY7" fmla="*/ 917619 h 1223492"/>
              <a:gd name="connsiteX8" fmla="*/ 611746 w 4353059"/>
              <a:gd name="connsiteY8" fmla="*/ 917619 h 1223492"/>
              <a:gd name="connsiteX9" fmla="*/ 611746 w 4353059"/>
              <a:gd name="connsiteY9" fmla="*/ 1223492 h 1223492"/>
              <a:gd name="connsiteX10" fmla="*/ 0 w 4353059"/>
              <a:gd name="connsiteY10" fmla="*/ 611746 h 1223492"/>
              <a:gd name="connsiteX0" fmla="*/ 0 w 4353059"/>
              <a:gd name="connsiteY0" fmla="*/ 668837 h 1280583"/>
              <a:gd name="connsiteX1" fmla="*/ 611746 w 4353059"/>
              <a:gd name="connsiteY1" fmla="*/ 57091 h 1280583"/>
              <a:gd name="connsiteX2" fmla="*/ 611746 w 4353059"/>
              <a:gd name="connsiteY2" fmla="*/ 362964 h 1280583"/>
              <a:gd name="connsiteX3" fmla="*/ 3741313 w 4353059"/>
              <a:gd name="connsiteY3" fmla="*/ 362964 h 1280583"/>
              <a:gd name="connsiteX4" fmla="*/ 3741313 w 4353059"/>
              <a:gd name="connsiteY4" fmla="*/ 57091 h 1280583"/>
              <a:gd name="connsiteX5" fmla="*/ 4353059 w 4353059"/>
              <a:gd name="connsiteY5" fmla="*/ 668837 h 1280583"/>
              <a:gd name="connsiteX6" fmla="*/ 3741313 w 4353059"/>
              <a:gd name="connsiteY6" fmla="*/ 1280583 h 1280583"/>
              <a:gd name="connsiteX7" fmla="*/ 3741313 w 4353059"/>
              <a:gd name="connsiteY7" fmla="*/ 974710 h 1280583"/>
              <a:gd name="connsiteX8" fmla="*/ 611746 w 4353059"/>
              <a:gd name="connsiteY8" fmla="*/ 974710 h 1280583"/>
              <a:gd name="connsiteX9" fmla="*/ 611746 w 4353059"/>
              <a:gd name="connsiteY9" fmla="*/ 1280583 h 1280583"/>
              <a:gd name="connsiteX10" fmla="*/ 0 w 4353059"/>
              <a:gd name="connsiteY10" fmla="*/ 668837 h 1280583"/>
              <a:gd name="connsiteX0" fmla="*/ 0 w 4353059"/>
              <a:gd name="connsiteY0" fmla="*/ 668837 h 1280583"/>
              <a:gd name="connsiteX1" fmla="*/ 611746 w 4353059"/>
              <a:gd name="connsiteY1" fmla="*/ 57091 h 1280583"/>
              <a:gd name="connsiteX2" fmla="*/ 611746 w 4353059"/>
              <a:gd name="connsiteY2" fmla="*/ 362964 h 1280583"/>
              <a:gd name="connsiteX3" fmla="*/ 3741313 w 4353059"/>
              <a:gd name="connsiteY3" fmla="*/ 362964 h 1280583"/>
              <a:gd name="connsiteX4" fmla="*/ 3741313 w 4353059"/>
              <a:gd name="connsiteY4" fmla="*/ 57091 h 1280583"/>
              <a:gd name="connsiteX5" fmla="*/ 4353059 w 4353059"/>
              <a:gd name="connsiteY5" fmla="*/ 668837 h 1280583"/>
              <a:gd name="connsiteX6" fmla="*/ 3741313 w 4353059"/>
              <a:gd name="connsiteY6" fmla="*/ 1280583 h 1280583"/>
              <a:gd name="connsiteX7" fmla="*/ 3741313 w 4353059"/>
              <a:gd name="connsiteY7" fmla="*/ 974710 h 1280583"/>
              <a:gd name="connsiteX8" fmla="*/ 611746 w 4353059"/>
              <a:gd name="connsiteY8" fmla="*/ 974710 h 1280583"/>
              <a:gd name="connsiteX9" fmla="*/ 611746 w 4353059"/>
              <a:gd name="connsiteY9" fmla="*/ 1280583 h 1280583"/>
              <a:gd name="connsiteX10" fmla="*/ 0 w 4353059"/>
              <a:gd name="connsiteY10" fmla="*/ 668837 h 1280583"/>
              <a:gd name="connsiteX0" fmla="*/ 0 w 4353059"/>
              <a:gd name="connsiteY0" fmla="*/ 668837 h 1280583"/>
              <a:gd name="connsiteX1" fmla="*/ 611746 w 4353059"/>
              <a:gd name="connsiteY1" fmla="*/ 57091 h 1280583"/>
              <a:gd name="connsiteX2" fmla="*/ 611746 w 4353059"/>
              <a:gd name="connsiteY2" fmla="*/ 362964 h 1280583"/>
              <a:gd name="connsiteX3" fmla="*/ 3741313 w 4353059"/>
              <a:gd name="connsiteY3" fmla="*/ 362964 h 1280583"/>
              <a:gd name="connsiteX4" fmla="*/ 3830435 w 4353059"/>
              <a:gd name="connsiteY4" fmla="*/ 75007 h 1280583"/>
              <a:gd name="connsiteX5" fmla="*/ 4353059 w 4353059"/>
              <a:gd name="connsiteY5" fmla="*/ 668837 h 1280583"/>
              <a:gd name="connsiteX6" fmla="*/ 3741313 w 4353059"/>
              <a:gd name="connsiteY6" fmla="*/ 1280583 h 1280583"/>
              <a:gd name="connsiteX7" fmla="*/ 3741313 w 4353059"/>
              <a:gd name="connsiteY7" fmla="*/ 974710 h 1280583"/>
              <a:gd name="connsiteX8" fmla="*/ 611746 w 4353059"/>
              <a:gd name="connsiteY8" fmla="*/ 974710 h 1280583"/>
              <a:gd name="connsiteX9" fmla="*/ 611746 w 4353059"/>
              <a:gd name="connsiteY9" fmla="*/ 1280583 h 1280583"/>
              <a:gd name="connsiteX10" fmla="*/ 0 w 4353059"/>
              <a:gd name="connsiteY10" fmla="*/ 668837 h 1280583"/>
              <a:gd name="connsiteX0" fmla="*/ 0 w 4353059"/>
              <a:gd name="connsiteY0" fmla="*/ 668837 h 1280583"/>
              <a:gd name="connsiteX1" fmla="*/ 611746 w 4353059"/>
              <a:gd name="connsiteY1" fmla="*/ 57091 h 1280583"/>
              <a:gd name="connsiteX2" fmla="*/ 611746 w 4353059"/>
              <a:gd name="connsiteY2" fmla="*/ 362964 h 1280583"/>
              <a:gd name="connsiteX3" fmla="*/ 3741313 w 4353059"/>
              <a:gd name="connsiteY3" fmla="*/ 362964 h 1280583"/>
              <a:gd name="connsiteX4" fmla="*/ 3830435 w 4353059"/>
              <a:gd name="connsiteY4" fmla="*/ 75007 h 1280583"/>
              <a:gd name="connsiteX5" fmla="*/ 4353059 w 4353059"/>
              <a:gd name="connsiteY5" fmla="*/ 668837 h 1280583"/>
              <a:gd name="connsiteX6" fmla="*/ 3741313 w 4353059"/>
              <a:gd name="connsiteY6" fmla="*/ 1280583 h 1280583"/>
              <a:gd name="connsiteX7" fmla="*/ 3628113 w 4353059"/>
              <a:gd name="connsiteY7" fmla="*/ 913773 h 1280583"/>
              <a:gd name="connsiteX8" fmla="*/ 611746 w 4353059"/>
              <a:gd name="connsiteY8" fmla="*/ 974710 h 1280583"/>
              <a:gd name="connsiteX9" fmla="*/ 611746 w 4353059"/>
              <a:gd name="connsiteY9" fmla="*/ 1280583 h 1280583"/>
              <a:gd name="connsiteX10" fmla="*/ 0 w 4353059"/>
              <a:gd name="connsiteY10" fmla="*/ 668837 h 1280583"/>
              <a:gd name="connsiteX0" fmla="*/ 0 w 4353059"/>
              <a:gd name="connsiteY0" fmla="*/ 668837 h 1280583"/>
              <a:gd name="connsiteX1" fmla="*/ 611746 w 4353059"/>
              <a:gd name="connsiteY1" fmla="*/ 57091 h 1280583"/>
              <a:gd name="connsiteX2" fmla="*/ 611746 w 4353059"/>
              <a:gd name="connsiteY2" fmla="*/ 362964 h 1280583"/>
              <a:gd name="connsiteX3" fmla="*/ 3741313 w 4353059"/>
              <a:gd name="connsiteY3" fmla="*/ 362964 h 1280583"/>
              <a:gd name="connsiteX4" fmla="*/ 3830435 w 4353059"/>
              <a:gd name="connsiteY4" fmla="*/ 75007 h 1280583"/>
              <a:gd name="connsiteX5" fmla="*/ 4353059 w 4353059"/>
              <a:gd name="connsiteY5" fmla="*/ 668837 h 1280583"/>
              <a:gd name="connsiteX6" fmla="*/ 3513778 w 4353059"/>
              <a:gd name="connsiteY6" fmla="*/ 1245751 h 1280583"/>
              <a:gd name="connsiteX7" fmla="*/ 3628113 w 4353059"/>
              <a:gd name="connsiteY7" fmla="*/ 913773 h 1280583"/>
              <a:gd name="connsiteX8" fmla="*/ 611746 w 4353059"/>
              <a:gd name="connsiteY8" fmla="*/ 974710 h 1280583"/>
              <a:gd name="connsiteX9" fmla="*/ 611746 w 4353059"/>
              <a:gd name="connsiteY9" fmla="*/ 1280583 h 1280583"/>
              <a:gd name="connsiteX10" fmla="*/ 0 w 4353059"/>
              <a:gd name="connsiteY10" fmla="*/ 668837 h 1280583"/>
              <a:gd name="connsiteX0" fmla="*/ 0 w 4358167"/>
              <a:gd name="connsiteY0" fmla="*/ 668837 h 1280583"/>
              <a:gd name="connsiteX1" fmla="*/ 611746 w 4358167"/>
              <a:gd name="connsiteY1" fmla="*/ 57091 h 1280583"/>
              <a:gd name="connsiteX2" fmla="*/ 611746 w 4358167"/>
              <a:gd name="connsiteY2" fmla="*/ 362964 h 1280583"/>
              <a:gd name="connsiteX3" fmla="*/ 3741313 w 4358167"/>
              <a:gd name="connsiteY3" fmla="*/ 362964 h 1280583"/>
              <a:gd name="connsiteX4" fmla="*/ 3830435 w 4358167"/>
              <a:gd name="connsiteY4" fmla="*/ 75007 h 1280583"/>
              <a:gd name="connsiteX5" fmla="*/ 4358167 w 4358167"/>
              <a:gd name="connsiteY5" fmla="*/ 806222 h 1280583"/>
              <a:gd name="connsiteX6" fmla="*/ 3513778 w 4358167"/>
              <a:gd name="connsiteY6" fmla="*/ 1245751 h 1280583"/>
              <a:gd name="connsiteX7" fmla="*/ 3628113 w 4358167"/>
              <a:gd name="connsiteY7" fmla="*/ 913773 h 1280583"/>
              <a:gd name="connsiteX8" fmla="*/ 611746 w 4358167"/>
              <a:gd name="connsiteY8" fmla="*/ 974710 h 1280583"/>
              <a:gd name="connsiteX9" fmla="*/ 611746 w 4358167"/>
              <a:gd name="connsiteY9" fmla="*/ 1280583 h 1280583"/>
              <a:gd name="connsiteX10" fmla="*/ 0 w 4358167"/>
              <a:gd name="connsiteY10" fmla="*/ 668837 h 1280583"/>
              <a:gd name="connsiteX0" fmla="*/ 0 w 4358167"/>
              <a:gd name="connsiteY0" fmla="*/ 668837 h 1280583"/>
              <a:gd name="connsiteX1" fmla="*/ 611746 w 4358167"/>
              <a:gd name="connsiteY1" fmla="*/ 57091 h 1280583"/>
              <a:gd name="connsiteX2" fmla="*/ 611746 w 4358167"/>
              <a:gd name="connsiteY2" fmla="*/ 362964 h 1280583"/>
              <a:gd name="connsiteX3" fmla="*/ 3741313 w 4358167"/>
              <a:gd name="connsiteY3" fmla="*/ 362964 h 1280583"/>
              <a:gd name="connsiteX4" fmla="*/ 3830435 w 4358167"/>
              <a:gd name="connsiteY4" fmla="*/ 75007 h 1280583"/>
              <a:gd name="connsiteX5" fmla="*/ 4358167 w 4358167"/>
              <a:gd name="connsiteY5" fmla="*/ 806222 h 1280583"/>
              <a:gd name="connsiteX6" fmla="*/ 3513778 w 4358167"/>
              <a:gd name="connsiteY6" fmla="*/ 1245751 h 1280583"/>
              <a:gd name="connsiteX7" fmla="*/ 3628113 w 4358167"/>
              <a:gd name="connsiteY7" fmla="*/ 913773 h 1280583"/>
              <a:gd name="connsiteX8" fmla="*/ 611746 w 4358167"/>
              <a:gd name="connsiteY8" fmla="*/ 974710 h 1280583"/>
              <a:gd name="connsiteX9" fmla="*/ 611746 w 4358167"/>
              <a:gd name="connsiteY9" fmla="*/ 1280583 h 1280583"/>
              <a:gd name="connsiteX10" fmla="*/ 0 w 4358167"/>
              <a:gd name="connsiteY10" fmla="*/ 668837 h 128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58167" h="1280583">
                <a:moveTo>
                  <a:pt x="0" y="668837"/>
                </a:moveTo>
                <a:lnTo>
                  <a:pt x="611746" y="57091"/>
                </a:lnTo>
                <a:lnTo>
                  <a:pt x="611746" y="362964"/>
                </a:lnTo>
                <a:cubicBezTo>
                  <a:pt x="1654935" y="362964"/>
                  <a:pt x="1837648" y="-453706"/>
                  <a:pt x="3741313" y="362964"/>
                </a:cubicBezTo>
                <a:lnTo>
                  <a:pt x="3830435" y="75007"/>
                </a:lnTo>
                <a:lnTo>
                  <a:pt x="4358167" y="806222"/>
                </a:lnTo>
                <a:lnTo>
                  <a:pt x="3513778" y="1245751"/>
                </a:lnTo>
                <a:lnTo>
                  <a:pt x="3628113" y="913773"/>
                </a:lnTo>
                <a:cubicBezTo>
                  <a:pt x="2060239" y="186501"/>
                  <a:pt x="1654935" y="974710"/>
                  <a:pt x="611746" y="974710"/>
                </a:cubicBezTo>
                <a:lnTo>
                  <a:pt x="611746" y="1280583"/>
                </a:lnTo>
                <a:lnTo>
                  <a:pt x="0" y="668837"/>
                </a:lnTo>
                <a:close/>
              </a:path>
            </a:pathLst>
          </a:custGeom>
          <a:gradFill>
            <a:gsLst>
              <a:gs pos="65000">
                <a:srgbClr val="FFC000"/>
              </a:gs>
              <a:gs pos="0">
                <a:srgbClr val="F78F1E"/>
              </a:gs>
            </a:gsLst>
            <a:lin ang="2700000" scaled="0"/>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3183" y="3818567"/>
            <a:ext cx="3908961" cy="146586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7529" y="4391341"/>
            <a:ext cx="3879271" cy="1453465"/>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corporatevisions.com/images/logos/QAD-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9899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500"/>
                                        <p:tgtEl>
                                          <p:spTgt spid="1033"/>
                                        </p:tgtEl>
                                      </p:cBhvr>
                                    </p:animEffect>
                                  </p:childTnLst>
                                </p:cTn>
                              </p:par>
                              <p:par>
                                <p:cTn id="13" presetID="10" presetClass="entr" presetSubtype="0"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AvaTax</a:t>
            </a:r>
            <a:r>
              <a:rPr lang="en-US" dirty="0" smtClean="0"/>
              <a:t> Admin Console</a:t>
            </a:r>
            <a:endParaRPr lang="en-US" dirty="0"/>
          </a:p>
        </p:txBody>
      </p:sp>
      <p:pic>
        <p:nvPicPr>
          <p:cNvPr id="3"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a:xfrm>
            <a:off x="184948" y="1067617"/>
            <a:ext cx="8959052" cy="5396277"/>
          </a:xfrm>
          <a:prstGeom prst="rect">
            <a:avLst/>
          </a:prstGeom>
          <a:noFill/>
          <a:ln w="9525">
            <a:solidFill>
              <a:srgbClr val="000000"/>
            </a:solidFill>
            <a:miter lim="800000"/>
            <a:headEnd/>
            <a:tailEnd/>
          </a:ln>
          <a:effectLst>
            <a:outerShdw blurRad="127000" dist="38100" dir="5400000" algn="t" rotWithShape="0">
              <a:prstClr val="black">
                <a:alpha val="60000"/>
              </a:prstClr>
            </a:outerShdw>
          </a:effectLst>
        </p:spPr>
      </p:pic>
    </p:spTree>
    <p:extLst>
      <p:ext uri="{BB962C8B-B14F-4D97-AF65-F5344CB8AC3E}">
        <p14:creationId xmlns:p14="http://schemas.microsoft.com/office/powerpoint/2010/main" val="396991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pic>
        <p:nvPicPr>
          <p:cNvPr id="3"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a:xfrm>
            <a:off x="91440" y="1304172"/>
            <a:ext cx="8961120" cy="4602125"/>
          </a:xfrm>
          <a:prstGeom prst="rect">
            <a:avLst/>
          </a:prstGeom>
          <a:noFill/>
          <a:ln w="9525">
            <a:solidFill>
              <a:srgbClr val="000000"/>
            </a:solidFill>
            <a:miter lim="800000"/>
            <a:headEnd/>
            <a:tailEnd/>
          </a:ln>
          <a:effectLst>
            <a:outerShdw blurRad="127000" dist="38100" dir="5400000" algn="t" rotWithShape="0">
              <a:prstClr val="black">
                <a:alpha val="60000"/>
              </a:prstClr>
            </a:outerShdw>
          </a:effectLst>
        </p:spPr>
      </p:pic>
    </p:spTree>
    <p:extLst>
      <p:ext uri="{BB962C8B-B14F-4D97-AF65-F5344CB8AC3E}">
        <p14:creationId xmlns:p14="http://schemas.microsoft.com/office/powerpoint/2010/main" val="1027855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pic>
        <p:nvPicPr>
          <p:cNvPr id="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a:xfrm>
            <a:off x="91440" y="1406424"/>
            <a:ext cx="8961120" cy="3854848"/>
          </a:xfrm>
          <a:prstGeom prst="rect">
            <a:avLst/>
          </a:prstGeom>
          <a:noFill/>
          <a:ln w="9525">
            <a:solidFill>
              <a:srgbClr val="000000"/>
            </a:solidFill>
            <a:miter lim="800000"/>
            <a:headEnd/>
            <a:tailEnd/>
          </a:ln>
          <a:effectLst>
            <a:outerShdw blurRad="127000" dist="38100" dir="5400000" algn="t" rotWithShape="0">
              <a:prstClr val="black">
                <a:alpha val="60000"/>
              </a:prstClr>
            </a:outerShdw>
          </a:effectLst>
        </p:spPr>
      </p:pic>
    </p:spTree>
    <p:extLst>
      <p:ext uri="{BB962C8B-B14F-4D97-AF65-F5344CB8AC3E}">
        <p14:creationId xmlns:p14="http://schemas.microsoft.com/office/powerpoint/2010/main" val="710447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3"/>
          </p:nvPr>
        </p:nvSpPr>
        <p:spPr/>
        <p:txBody>
          <a:bodyPr>
            <a:normAutofit/>
          </a:bodyPr>
          <a:lstStyle/>
          <a:p>
            <a:r>
              <a:rPr lang="en-US" dirty="0" smtClean="0">
                <a:solidFill>
                  <a:srgbClr val="F78F1E"/>
                </a:solidFill>
              </a:rPr>
              <a:t>Background – </a:t>
            </a:r>
            <a:r>
              <a:rPr lang="en-US" dirty="0" smtClean="0">
                <a:solidFill>
                  <a:srgbClr val="F78F1E"/>
                </a:solidFill>
              </a:rPr>
              <a:t>A Wakefield Research Study on Sales Tax</a:t>
            </a:r>
          </a:p>
          <a:p>
            <a:r>
              <a:rPr lang="en-US" dirty="0" smtClean="0">
                <a:solidFill>
                  <a:srgbClr val="F78F1E"/>
                </a:solidFill>
              </a:rPr>
              <a:t>Why </a:t>
            </a:r>
            <a:r>
              <a:rPr lang="en-US" dirty="0" smtClean="0">
                <a:solidFill>
                  <a:srgbClr val="F78F1E"/>
                </a:solidFill>
              </a:rPr>
              <a:t>Sales Tax Matters</a:t>
            </a:r>
          </a:p>
          <a:p>
            <a:r>
              <a:rPr lang="en-US" dirty="0" smtClean="0">
                <a:solidFill>
                  <a:srgbClr val="F78F1E"/>
                </a:solidFill>
              </a:rPr>
              <a:t>Definition of Nexus</a:t>
            </a:r>
          </a:p>
          <a:p>
            <a:r>
              <a:rPr lang="en-US" dirty="0" smtClean="0">
                <a:solidFill>
                  <a:srgbClr val="F78F1E"/>
                </a:solidFill>
              </a:rPr>
              <a:t>Truths </a:t>
            </a:r>
            <a:r>
              <a:rPr lang="en-US" dirty="0" smtClean="0">
                <a:solidFill>
                  <a:srgbClr val="F78F1E"/>
                </a:solidFill>
              </a:rPr>
              <a:t>or Myths </a:t>
            </a:r>
          </a:p>
          <a:p>
            <a:r>
              <a:rPr lang="en-US" dirty="0" smtClean="0">
                <a:solidFill>
                  <a:srgbClr val="F78F1E"/>
                </a:solidFill>
              </a:rPr>
              <a:t>Recommendations</a:t>
            </a:r>
          </a:p>
          <a:p>
            <a:r>
              <a:rPr lang="en-US" dirty="0" smtClean="0">
                <a:solidFill>
                  <a:srgbClr val="F78F1E"/>
                </a:solidFill>
              </a:rPr>
              <a:t>Questions</a:t>
            </a:r>
          </a:p>
        </p:txBody>
      </p:sp>
    </p:spTree>
    <p:extLst>
      <p:ext uri="{BB962C8B-B14F-4D97-AF65-F5344CB8AC3E}">
        <p14:creationId xmlns:p14="http://schemas.microsoft.com/office/powerpoint/2010/main" val="11599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sz="quarter" idx="13"/>
          </p:nvPr>
        </p:nvSpPr>
        <p:spPr>
          <a:xfrm>
            <a:off x="211015" y="738554"/>
            <a:ext cx="8323385" cy="5269054"/>
          </a:xfrm>
        </p:spPr>
        <p:txBody>
          <a:bodyPr>
            <a:normAutofit/>
          </a:bodyPr>
          <a:lstStyle/>
          <a:p>
            <a:pPr marL="0" indent="0">
              <a:buNone/>
            </a:pPr>
            <a:r>
              <a:rPr lang="en-US" dirty="0" smtClean="0"/>
              <a:t>	</a:t>
            </a:r>
          </a:p>
          <a:p>
            <a:pPr marL="0" indent="0">
              <a:buNone/>
            </a:pPr>
            <a:endParaRPr lang="en-US" dirty="0"/>
          </a:p>
          <a:p>
            <a:pPr marL="0" indent="0">
              <a:buNone/>
            </a:pPr>
            <a:r>
              <a:rPr lang="en-US" dirty="0" smtClean="0"/>
              <a:t>	</a:t>
            </a:r>
            <a:r>
              <a:rPr lang="en-US" dirty="0" smtClean="0">
                <a:solidFill>
                  <a:schemeClr val="accent6"/>
                </a:solidFill>
              </a:rPr>
              <a:t>Andrew Kim</a:t>
            </a:r>
          </a:p>
          <a:p>
            <a:pPr marL="0" indent="0">
              <a:buNone/>
            </a:pPr>
            <a:r>
              <a:rPr lang="en-US" dirty="0">
                <a:solidFill>
                  <a:schemeClr val="accent6"/>
                </a:solidFill>
              </a:rPr>
              <a:t>	</a:t>
            </a:r>
            <a:r>
              <a:rPr lang="en-US" dirty="0" smtClean="0">
                <a:solidFill>
                  <a:schemeClr val="accent6"/>
                </a:solidFill>
              </a:rPr>
              <a:t>Regional Sales </a:t>
            </a:r>
            <a:r>
              <a:rPr lang="en-US" dirty="0" smtClean="0">
                <a:solidFill>
                  <a:schemeClr val="accent6"/>
                </a:solidFill>
              </a:rPr>
              <a:t>Manager</a:t>
            </a:r>
            <a:endParaRPr lang="en-US" dirty="0" smtClean="0">
              <a:solidFill>
                <a:schemeClr val="accent6"/>
              </a:solidFill>
            </a:endParaRPr>
          </a:p>
          <a:p>
            <a:pPr marL="0" indent="0">
              <a:buNone/>
            </a:pPr>
            <a:r>
              <a:rPr lang="en-US" dirty="0" smtClean="0">
                <a:solidFill>
                  <a:schemeClr val="accent6"/>
                </a:solidFill>
              </a:rPr>
              <a:t>	andrew.kim@avalara.com</a:t>
            </a:r>
          </a:p>
          <a:p>
            <a:pPr marL="0" indent="0">
              <a:buNone/>
            </a:pPr>
            <a:r>
              <a:rPr lang="en-US" dirty="0">
                <a:solidFill>
                  <a:schemeClr val="accent6"/>
                </a:solidFill>
              </a:rPr>
              <a:t>	</a:t>
            </a:r>
            <a:r>
              <a:rPr lang="en-US" dirty="0" smtClean="0">
                <a:solidFill>
                  <a:schemeClr val="accent6"/>
                </a:solidFill>
              </a:rPr>
              <a:t>714)383-0771</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470549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7" descr="C:\Users\Wakefield34\AppData\Local\Microsoft\Windows\Temporary Internet Files\Content.Outlook\0V1BMQYY\Runne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7390839" y="3508340"/>
            <a:ext cx="1554143" cy="15541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C:\Users\Wakefield34\AppData\Local\Microsoft\Windows\Temporary Internet Files\Content.Outlook\0V1BMQYY\Runne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6591746" y="3540092"/>
            <a:ext cx="1554143" cy="15541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65115" y="2142994"/>
            <a:ext cx="4736101" cy="861774"/>
          </a:xfrm>
          <a:prstGeom prst="rect">
            <a:avLst/>
          </a:prstGeom>
          <a:noFill/>
          <a:ln>
            <a:solidFill>
              <a:schemeClr val="bg1">
                <a:lumMod val="50000"/>
              </a:schemeClr>
            </a:solidFill>
            <a:prstDash val="sysDash"/>
          </a:ln>
        </p:spPr>
        <p:txBody>
          <a:bodyPr wrap="square" rtlCol="0">
            <a:spAutoFit/>
          </a:bodyPr>
          <a:lstStyle/>
          <a:p>
            <a:pPr algn="ctr"/>
            <a:r>
              <a:rPr lang="en-US" sz="1600" b="1" dirty="0" smtClean="0"/>
              <a:t>52% of accounting professionals agree: </a:t>
            </a:r>
          </a:p>
          <a:p>
            <a:pPr algn="ctr"/>
            <a:r>
              <a:rPr lang="en-US" sz="1600" dirty="0" smtClean="0"/>
              <a:t>completing a marathon would be easier to accomplish than understanding sales tax compliance laws.   </a:t>
            </a:r>
            <a:endParaRPr lang="en-US" sz="1600" i="1" dirty="0"/>
          </a:p>
        </p:txBody>
      </p:sp>
      <p:pic>
        <p:nvPicPr>
          <p:cNvPr id="24" name="Picture 7" descr="C:\Users\Wakefield34\AppData\Local\Microsoft\Windows\Temporary Internet Files\Content.Outlook\0V1BMQYY\Runner.jpg"/>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3395382" y="3508340"/>
            <a:ext cx="1554143" cy="15541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Wakefield34\AppData\Local\Microsoft\Windows\Temporary Internet Files\Content.Outlook\0V1BMQYY\Runner.jpg"/>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2596291" y="3508338"/>
            <a:ext cx="1554143" cy="15541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Wakefield34\AppData\Local\Microsoft\Windows\Temporary Internet Files\Content.Outlook\0V1BMQYY\Runner.jpg"/>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1797200" y="3540091"/>
            <a:ext cx="1554143" cy="15541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Wakefield34\AppData\Local\Microsoft\Windows\Temporary Internet Files\Content.Outlook\0V1BMQYY\Runner.jpg"/>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998109" y="3551818"/>
            <a:ext cx="1554143" cy="15541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Wakefield34\AppData\Local\Microsoft\Windows\Temporary Internet Files\Content.Outlook\0V1BMQYY\Runner.jpg"/>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199019" y="3500377"/>
            <a:ext cx="1554142" cy="15541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C:\Users\Wakefield34\AppData\Local\Microsoft\Windows\Temporary Internet Files\Content.Outlook\0V1BMQYY\Runne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5792655" y="3551818"/>
            <a:ext cx="1554143" cy="155414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C:\Users\Wakefield34\AppData\Local\Microsoft\Windows\Temporary Internet Files\Content.Outlook\0V1BMQYY\Runne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4993564" y="3508339"/>
            <a:ext cx="1554143" cy="155414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C:\Users\Wakefield34\AppData\Local\Microsoft\Windows\Temporary Internet Files\Content.Outlook\0V1BMQYY\Runne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8650" t="13896" r="5473" b="4153"/>
          <a:stretch/>
        </p:blipFill>
        <p:spPr bwMode="auto">
          <a:xfrm rot="20837918">
            <a:off x="4194473" y="3489004"/>
            <a:ext cx="1554143" cy="155414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rot="16200000">
            <a:off x="2444549" y="868531"/>
            <a:ext cx="381000" cy="4681895"/>
          </a:xfrm>
          <a:prstGeom prst="rightBrace">
            <a:avLst>
              <a:gd name="adj1" fmla="val 8333"/>
              <a:gd name="adj2" fmla="val 9094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94102" y="5277365"/>
            <a:ext cx="8555796" cy="307777"/>
          </a:xfrm>
          <a:prstGeom prst="rect">
            <a:avLst/>
          </a:prstGeom>
          <a:noFill/>
        </p:spPr>
        <p:txBody>
          <a:bodyPr wrap="square" rtlCol="0">
            <a:spAutoFit/>
          </a:bodyPr>
          <a:lstStyle/>
          <a:p>
            <a:pPr algn="ctr"/>
            <a:r>
              <a:rPr lang="en-US" sz="1400" dirty="0"/>
              <a:t>In your opinion, which of the following would be easier to accomplish?</a:t>
            </a:r>
            <a:endParaRPr lang="en-US" sz="1400" dirty="0">
              <a:solidFill>
                <a:prstClr val="black"/>
              </a:solidFill>
              <a:latin typeface="Arial Narrow" pitchFamily="34" charset="0"/>
            </a:endParaRPr>
          </a:p>
        </p:txBody>
      </p:sp>
      <p:sp>
        <p:nvSpPr>
          <p:cNvPr id="23" name="Content Placeholder 2"/>
          <p:cNvSpPr txBox="1">
            <a:spLocks/>
          </p:cNvSpPr>
          <p:nvPr/>
        </p:nvSpPr>
        <p:spPr>
          <a:xfrm>
            <a:off x="229235" y="1393208"/>
            <a:ext cx="8901117" cy="457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smtClean="0">
                <a:solidFill>
                  <a:schemeClr val="bg1">
                    <a:lumMod val="65000"/>
                  </a:schemeClr>
                </a:solidFill>
              </a:rPr>
              <a:t>Finishing </a:t>
            </a:r>
            <a:r>
              <a:rPr lang="en-US" sz="2600" dirty="0">
                <a:solidFill>
                  <a:schemeClr val="bg1">
                    <a:lumMod val="65000"/>
                  </a:schemeClr>
                </a:solidFill>
              </a:rPr>
              <a:t>a </a:t>
            </a:r>
            <a:r>
              <a:rPr lang="en-US" sz="2600" dirty="0" smtClean="0">
                <a:solidFill>
                  <a:schemeClr val="bg1">
                    <a:lumMod val="65000"/>
                  </a:schemeClr>
                </a:solidFill>
              </a:rPr>
              <a:t>Marathon is Easier Than Learning Sales Tax Compliance   </a:t>
            </a:r>
            <a:endParaRPr lang="en-US" sz="2600" dirty="0">
              <a:solidFill>
                <a:schemeClr val="bg1">
                  <a:lumMod val="65000"/>
                </a:schemeClr>
              </a:solidFill>
            </a:endParaRPr>
          </a:p>
        </p:txBody>
      </p:sp>
      <p:sp>
        <p:nvSpPr>
          <p:cNvPr id="3" name="Rectangle 2"/>
          <p:cNvSpPr/>
          <p:nvPr/>
        </p:nvSpPr>
        <p:spPr>
          <a:xfrm>
            <a:off x="46355" y="15240"/>
            <a:ext cx="3746347" cy="461665"/>
          </a:xfrm>
          <a:prstGeom prst="rect">
            <a:avLst/>
          </a:prstGeom>
        </p:spPr>
        <p:txBody>
          <a:bodyPr wrap="none">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Wakefield Study Results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4890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http://www.factory-express.com/images/inventory/punch_card_time_clocks.jpg"/>
          <p:cNvPicPr>
            <a:picLocks noChangeAspect="1" noChangeArrowheads="1"/>
          </p:cNvPicPr>
          <p:nvPr/>
        </p:nvPicPr>
        <p:blipFill rotWithShape="1">
          <a:blip r:embed="rId2">
            <a:extLst>
              <a:ext uri="{28A0092B-C50C-407E-A947-70E740481C1C}">
                <a14:useLocalDpi xmlns:a14="http://schemas.microsoft.com/office/drawing/2010/main" val="0"/>
              </a:ext>
            </a:extLst>
          </a:blip>
          <a:srcRect t="13577" b="15736"/>
          <a:stretch/>
        </p:blipFill>
        <p:spPr bwMode="auto">
          <a:xfrm>
            <a:off x="1261244" y="2997538"/>
            <a:ext cx="2913367" cy="20593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321238">
            <a:off x="2070323" y="3687918"/>
            <a:ext cx="712849" cy="37174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effectLst>
                  <a:outerShdw blurRad="38100" dist="38100" dir="2700000" algn="tl">
                    <a:srgbClr val="000000">
                      <a:alpha val="43137"/>
                    </a:srgbClr>
                  </a:outerShdw>
                </a:effectLst>
              </a:rPr>
              <a:t>11:00</a:t>
            </a:r>
            <a:endParaRPr lang="en-US" sz="1600" dirty="0">
              <a:effectLst>
                <a:outerShdw blurRad="38100" dist="38100" dir="2700000" algn="tl">
                  <a:srgbClr val="000000">
                    <a:alpha val="43137"/>
                  </a:srgbClr>
                </a:outerShdw>
              </a:effectLst>
            </a:endParaRPr>
          </a:p>
        </p:txBody>
      </p:sp>
      <p:sp>
        <p:nvSpPr>
          <p:cNvPr id="30" name="TextBox 29"/>
          <p:cNvSpPr txBox="1"/>
          <p:nvPr/>
        </p:nvSpPr>
        <p:spPr>
          <a:xfrm>
            <a:off x="254256" y="1993581"/>
            <a:ext cx="6344664" cy="830997"/>
          </a:xfrm>
          <a:prstGeom prst="rect">
            <a:avLst/>
          </a:prstGeom>
          <a:noFill/>
          <a:ln>
            <a:solidFill>
              <a:schemeClr val="bg1">
                <a:lumMod val="50000"/>
              </a:schemeClr>
            </a:solidFill>
            <a:prstDash val="sysDash"/>
          </a:ln>
        </p:spPr>
        <p:txBody>
          <a:bodyPr wrap="square" rtlCol="0">
            <a:spAutoFit/>
          </a:bodyPr>
          <a:lstStyle/>
          <a:p>
            <a:pPr algn="ctr"/>
            <a:r>
              <a:rPr lang="en-US" sz="1600" dirty="0"/>
              <a:t>On average, </a:t>
            </a:r>
            <a:r>
              <a:rPr lang="en-US" sz="1600" dirty="0" smtClean="0"/>
              <a:t>accounting professionals spend </a:t>
            </a:r>
            <a:r>
              <a:rPr lang="en-US" sz="1600" b="1" dirty="0" smtClean="0"/>
              <a:t>11 </a:t>
            </a:r>
            <a:r>
              <a:rPr lang="en-US" sz="1600" b="1" dirty="0"/>
              <a:t>hours a week </a:t>
            </a:r>
            <a:r>
              <a:rPr lang="en-US" sz="1600" dirty="0" smtClean="0"/>
              <a:t>filing sales </a:t>
            </a:r>
            <a:r>
              <a:rPr lang="en-US" sz="1600" dirty="0"/>
              <a:t>tax returns and remitting payments</a:t>
            </a:r>
            <a:r>
              <a:rPr lang="en-US" sz="1600" dirty="0" smtClean="0"/>
              <a:t>. This is time that can be reclaimed and used elsewhere if your company automates the sales and use tax process. </a:t>
            </a:r>
            <a:endParaRPr lang="en-US" sz="1600" dirty="0"/>
          </a:p>
        </p:txBody>
      </p:sp>
      <p:cxnSp>
        <p:nvCxnSpPr>
          <p:cNvPr id="5121" name="Straight Connector 5120"/>
          <p:cNvCxnSpPr>
            <a:endCxn id="9" idx="1"/>
          </p:cNvCxnSpPr>
          <p:nvPr/>
        </p:nvCxnSpPr>
        <p:spPr>
          <a:xfrm>
            <a:off x="914400" y="2824578"/>
            <a:ext cx="1157478" cy="10159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190113042"/>
              </p:ext>
            </p:extLst>
          </p:nvPr>
        </p:nvGraphicFramePr>
        <p:xfrm>
          <a:off x="5257800" y="2853449"/>
          <a:ext cx="3428999" cy="2090412"/>
        </p:xfrm>
        <a:graphic>
          <a:graphicData uri="http://schemas.openxmlformats.org/drawingml/2006/table">
            <a:tbl>
              <a:tblPr>
                <a:tableStyleId>{5C22544A-7EE6-4342-B048-85BDC9FD1C3A}</a:tableStyleId>
              </a:tblPr>
              <a:tblGrid>
                <a:gridCol w="2285999"/>
                <a:gridCol w="1143000"/>
              </a:tblGrid>
              <a:tr h="348402">
                <a:tc>
                  <a:txBody>
                    <a:bodyPr/>
                    <a:lstStyle/>
                    <a:p>
                      <a:pPr algn="ctr" fontAlgn="b"/>
                      <a:r>
                        <a:rPr lang="en-US" sz="1600" b="1" u="none" strike="noStrike" dirty="0">
                          <a:effectLst/>
                          <a:latin typeface="+mn-lt"/>
                        </a:rPr>
                        <a:t>Hours Spent </a:t>
                      </a:r>
                      <a:endParaRPr lang="en-US" sz="16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rPr>
                        <a:t>%</a:t>
                      </a:r>
                      <a:endParaRPr lang="en-US" sz="1600" b="1" i="0" u="none" strike="noStrike" dirty="0">
                        <a:solidFill>
                          <a:srgbClr val="000000"/>
                        </a:solidFill>
                        <a:effectLst/>
                        <a:latin typeface="+mn-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48402">
                <a:tc>
                  <a:txBody>
                    <a:bodyPr/>
                    <a:lstStyle/>
                    <a:p>
                      <a:pPr algn="l" fontAlgn="b"/>
                      <a:r>
                        <a:rPr lang="en-US" sz="1600" u="none" strike="noStrike" dirty="0">
                          <a:effectLst/>
                          <a:latin typeface="+mn-lt"/>
                        </a:rPr>
                        <a:t>Less than an hour</a:t>
                      </a:r>
                      <a:endParaRPr lang="en-US" sz="1600" b="0" i="0" u="none" strike="noStrike" dirty="0">
                        <a:solidFill>
                          <a:srgbClr val="000000"/>
                        </a:solidFill>
                        <a:effectLst/>
                        <a:latin typeface="+mn-lt"/>
                      </a:endParaRPr>
                    </a:p>
                  </a:txBody>
                  <a:tcPr marL="9525" marR="9525" marT="9525"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latin typeface="+mn-lt"/>
                        </a:rPr>
                        <a:t>27%</a:t>
                      </a:r>
                      <a:endParaRPr lang="en-US" sz="1600" b="0" i="0" u="none" strike="noStrike">
                        <a:solidFill>
                          <a:srgbClr val="000000"/>
                        </a:solidFill>
                        <a:effectLst/>
                        <a:latin typeface="+mn-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48402">
                <a:tc>
                  <a:txBody>
                    <a:bodyPr/>
                    <a:lstStyle/>
                    <a:p>
                      <a:pPr algn="l" fontAlgn="b"/>
                      <a:r>
                        <a:rPr lang="en-US" sz="1600" u="none" strike="noStrike" dirty="0">
                          <a:effectLst/>
                          <a:latin typeface="+mn-lt"/>
                        </a:rPr>
                        <a:t>1-5 hours</a:t>
                      </a:r>
                      <a:endParaRPr lang="en-US" sz="1600" b="0" i="0" u="none" strike="noStrike" dirty="0">
                        <a:solidFill>
                          <a:srgbClr val="000000"/>
                        </a:solidFill>
                        <a:effectLst/>
                        <a:latin typeface="+mn-lt"/>
                      </a:endParaRPr>
                    </a:p>
                  </a:txBody>
                  <a:tcPr marL="9525" marR="9525" marT="9525"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mn-lt"/>
                        </a:rPr>
                        <a:t>25%</a:t>
                      </a:r>
                      <a:endParaRPr lang="en-US" sz="1600" b="0" i="0" u="none" strike="noStrike" dirty="0">
                        <a:solidFill>
                          <a:srgbClr val="000000"/>
                        </a:solidFill>
                        <a:effectLst/>
                        <a:latin typeface="+mn-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48402">
                <a:tc>
                  <a:txBody>
                    <a:bodyPr/>
                    <a:lstStyle/>
                    <a:p>
                      <a:pPr algn="l" fontAlgn="b"/>
                      <a:r>
                        <a:rPr lang="en-US" sz="1600" u="none" strike="noStrike" dirty="0">
                          <a:effectLst/>
                          <a:latin typeface="+mn-lt"/>
                        </a:rPr>
                        <a:t>6-10 hours</a:t>
                      </a:r>
                      <a:endParaRPr lang="en-US" sz="1600" b="0" i="0" u="none" strike="noStrike" dirty="0">
                        <a:solidFill>
                          <a:srgbClr val="000000"/>
                        </a:solidFill>
                        <a:effectLst/>
                        <a:latin typeface="+mn-lt"/>
                      </a:endParaRPr>
                    </a:p>
                  </a:txBody>
                  <a:tcPr marL="9525" marR="9525" marT="9525"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mn-lt"/>
                        </a:rPr>
                        <a:t>16%</a:t>
                      </a:r>
                      <a:endParaRPr lang="en-US" sz="1600" b="0" i="0" u="none" strike="noStrike" dirty="0">
                        <a:solidFill>
                          <a:srgbClr val="000000"/>
                        </a:solidFill>
                        <a:effectLst/>
                        <a:latin typeface="+mn-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48402">
                <a:tc>
                  <a:txBody>
                    <a:bodyPr/>
                    <a:lstStyle/>
                    <a:p>
                      <a:pPr algn="l" fontAlgn="b"/>
                      <a:r>
                        <a:rPr lang="en-US" sz="1600" u="none" strike="noStrike" dirty="0" smtClean="0">
                          <a:effectLst/>
                          <a:latin typeface="+mn-lt"/>
                        </a:rPr>
                        <a:t>11-20 </a:t>
                      </a:r>
                      <a:r>
                        <a:rPr lang="en-US" sz="1600" u="none" strike="noStrike" dirty="0">
                          <a:effectLst/>
                          <a:latin typeface="+mn-lt"/>
                        </a:rPr>
                        <a:t>hours</a:t>
                      </a:r>
                      <a:endParaRPr lang="en-US" sz="1600" b="0" i="0" u="none" strike="noStrike" dirty="0">
                        <a:solidFill>
                          <a:srgbClr val="000000"/>
                        </a:solidFill>
                        <a:effectLst/>
                        <a:latin typeface="+mn-lt"/>
                      </a:endParaRPr>
                    </a:p>
                  </a:txBody>
                  <a:tcPr marL="9525" marR="9525" marT="9525"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mn-lt"/>
                        </a:rPr>
                        <a:t>14%</a:t>
                      </a:r>
                      <a:endParaRPr lang="en-US" sz="1600" b="0" i="0" u="none" strike="noStrike" dirty="0">
                        <a:solidFill>
                          <a:srgbClr val="000000"/>
                        </a:solidFill>
                        <a:effectLst/>
                        <a:latin typeface="+mn-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48402">
                <a:tc>
                  <a:txBody>
                    <a:bodyPr/>
                    <a:lstStyle/>
                    <a:p>
                      <a:pPr algn="l" fontAlgn="b"/>
                      <a:r>
                        <a:rPr lang="en-US" sz="1600" u="none" strike="noStrike" dirty="0">
                          <a:effectLst/>
                          <a:latin typeface="+mn-lt"/>
                        </a:rPr>
                        <a:t>21+ hours</a:t>
                      </a:r>
                      <a:endParaRPr lang="en-US" sz="1600" b="0" i="0" u="none" strike="noStrike" dirty="0">
                        <a:solidFill>
                          <a:srgbClr val="000000"/>
                        </a:solidFill>
                        <a:effectLst/>
                        <a:latin typeface="+mn-lt"/>
                      </a:endParaRPr>
                    </a:p>
                  </a:txBody>
                  <a:tcPr marL="9525" marR="9525" marT="9525"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mn-lt"/>
                        </a:rPr>
                        <a:t>20%</a:t>
                      </a:r>
                      <a:endParaRPr lang="en-US" sz="1600" b="0" i="0" u="none" strike="noStrike" dirty="0">
                        <a:solidFill>
                          <a:srgbClr val="000000"/>
                        </a:solidFill>
                        <a:effectLst/>
                        <a:latin typeface="+mn-lt"/>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242883" y="5285497"/>
            <a:ext cx="8555796" cy="523220"/>
          </a:xfrm>
          <a:prstGeom prst="rect">
            <a:avLst/>
          </a:prstGeom>
          <a:noFill/>
        </p:spPr>
        <p:txBody>
          <a:bodyPr wrap="square" rtlCol="0">
            <a:spAutoFit/>
          </a:bodyPr>
          <a:lstStyle/>
          <a:p>
            <a:pPr algn="ctr"/>
            <a:r>
              <a:rPr lang="en-US" sz="1400" dirty="0"/>
              <a:t>During a typical month, approximately how many hours per week </a:t>
            </a:r>
            <a:endParaRPr lang="en-US" sz="1400" dirty="0" smtClean="0"/>
          </a:p>
          <a:p>
            <a:pPr algn="ctr"/>
            <a:r>
              <a:rPr lang="en-US" sz="1400" dirty="0" smtClean="0"/>
              <a:t>does </a:t>
            </a:r>
            <a:r>
              <a:rPr lang="en-US" sz="1400" dirty="0"/>
              <a:t>your </a:t>
            </a:r>
            <a:r>
              <a:rPr lang="en-US" sz="1400" dirty="0" smtClean="0"/>
              <a:t>accounting team spend </a:t>
            </a:r>
            <a:r>
              <a:rPr lang="en-US" sz="1400" dirty="0"/>
              <a:t>filing sales tax returns and remitting payments?</a:t>
            </a:r>
            <a:endParaRPr lang="en-US" sz="1400" dirty="0">
              <a:solidFill>
                <a:prstClr val="black"/>
              </a:solidFill>
              <a:latin typeface="Arial Narrow" pitchFamily="34" charset="0"/>
            </a:endParaRPr>
          </a:p>
        </p:txBody>
      </p:sp>
      <p:sp>
        <p:nvSpPr>
          <p:cNvPr id="13" name="Content Placeholder 2"/>
          <p:cNvSpPr txBox="1">
            <a:spLocks/>
          </p:cNvSpPr>
          <p:nvPr/>
        </p:nvSpPr>
        <p:spPr>
          <a:xfrm>
            <a:off x="242883" y="1371600"/>
            <a:ext cx="8555796" cy="457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solidFill>
                  <a:schemeClr val="bg1">
                    <a:lumMod val="65000"/>
                  </a:schemeClr>
                </a:solidFill>
              </a:rPr>
              <a:t>Too Much Time </a:t>
            </a:r>
            <a:r>
              <a:rPr lang="en-US" sz="2600" dirty="0" smtClean="0">
                <a:solidFill>
                  <a:schemeClr val="bg1">
                    <a:lumMod val="65000"/>
                  </a:schemeClr>
                </a:solidFill>
              </a:rPr>
              <a:t>is Spent </a:t>
            </a:r>
            <a:r>
              <a:rPr lang="en-US" sz="2600" dirty="0">
                <a:solidFill>
                  <a:schemeClr val="bg1">
                    <a:lumMod val="65000"/>
                  </a:schemeClr>
                </a:solidFill>
              </a:rPr>
              <a:t>on </a:t>
            </a:r>
            <a:r>
              <a:rPr lang="en-US" sz="2600" dirty="0" smtClean="0">
                <a:solidFill>
                  <a:schemeClr val="bg1">
                    <a:lumMod val="65000"/>
                  </a:schemeClr>
                </a:solidFill>
              </a:rPr>
              <a:t>Sales &amp; Use Tax Compliance</a:t>
            </a:r>
            <a:endParaRPr lang="en-US" sz="2600" dirty="0">
              <a:solidFill>
                <a:schemeClr val="bg1">
                  <a:lumMod val="65000"/>
                </a:schemeClr>
              </a:solidFill>
            </a:endParaRPr>
          </a:p>
        </p:txBody>
      </p:sp>
      <p:sp>
        <p:nvSpPr>
          <p:cNvPr id="10" name="Rectangle 9"/>
          <p:cNvSpPr/>
          <p:nvPr/>
        </p:nvSpPr>
        <p:spPr>
          <a:xfrm>
            <a:off x="46355" y="15240"/>
            <a:ext cx="3746347" cy="461665"/>
          </a:xfrm>
          <a:prstGeom prst="rect">
            <a:avLst/>
          </a:prstGeom>
        </p:spPr>
        <p:txBody>
          <a:bodyPr wrap="none">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Wakefield Study Results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73497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6943" y="1691640"/>
            <a:ext cx="3173001" cy="2514600"/>
          </a:xfrm>
          <a:prstGeom prst="rect">
            <a:avLst/>
          </a:prstGeom>
        </p:spPr>
        <p:txBody>
          <a:bodyPr/>
          <a:lstStyle/>
          <a:p>
            <a:pPr marL="0" indent="0">
              <a:buNone/>
            </a:pPr>
            <a:r>
              <a:rPr lang="en-US" sz="1600" b="1" dirty="0" smtClean="0"/>
              <a:t>1 out of 3 (32%) </a:t>
            </a:r>
            <a:r>
              <a:rPr lang="en-US" sz="1600" dirty="0" smtClean="0"/>
              <a:t>accounting professionals say their company relies on “existing knowledge” to determine sales tax rates and taxability rules.  </a:t>
            </a:r>
          </a:p>
          <a:p>
            <a:pPr marL="0" indent="0">
              <a:buNone/>
            </a:pPr>
            <a:endParaRPr lang="en-US" sz="1600" b="1" dirty="0" smtClean="0"/>
          </a:p>
          <a:p>
            <a:pPr marL="0" indent="0">
              <a:buNone/>
            </a:pPr>
            <a:r>
              <a:rPr lang="en-US" sz="1600" dirty="0" smtClean="0"/>
              <a:t>But state laws are consistently changing as jurisdictions search for ways to tax new products and technologies.</a:t>
            </a:r>
          </a:p>
          <a:p>
            <a:pPr marL="0" indent="0">
              <a:buNone/>
            </a:pPr>
            <a:endParaRPr lang="en-US" sz="1600" dirty="0"/>
          </a:p>
          <a:p>
            <a:pPr marL="0" indent="0">
              <a:buNone/>
            </a:pPr>
            <a:r>
              <a:rPr lang="en-US" sz="1600" b="1" dirty="0" smtClean="0"/>
              <a:t>That makes the “existing knowledge” approach a dangerous one.  </a:t>
            </a:r>
            <a:endParaRPr lang="en-US" sz="1600" b="1" dirty="0"/>
          </a:p>
          <a:p>
            <a:pPr marL="0" indent="0">
              <a:buNone/>
            </a:pPr>
            <a:endParaRPr lang="en-US" sz="1600" dirty="0"/>
          </a:p>
        </p:txBody>
      </p:sp>
      <p:pic>
        <p:nvPicPr>
          <p:cNvPr id="13321" name="Picture 9" descr="http://www.photosinbox.com/download/blank-notep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00" t="10311" r="23200" b="8816"/>
          <a:stretch/>
        </p:blipFill>
        <p:spPr bwMode="auto">
          <a:xfrm rot="5400000">
            <a:off x="4455678" y="651366"/>
            <a:ext cx="3557270" cy="5128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0387" y="1879389"/>
            <a:ext cx="5181600" cy="2831544"/>
          </a:xfrm>
          <a:prstGeom prst="rect">
            <a:avLst/>
          </a:prstGeom>
          <a:noFill/>
        </p:spPr>
        <p:txBody>
          <a:bodyPr wrap="square" rtlCol="0">
            <a:spAutoFit/>
          </a:bodyPr>
          <a:lstStyle/>
          <a:p>
            <a:pPr marL="285750" indent="-285750">
              <a:spcAft>
                <a:spcPts val="1000"/>
              </a:spcAft>
              <a:buFont typeface="Wingdings" pitchFamily="2" charset="2"/>
              <a:buChar char="§"/>
            </a:pPr>
            <a:r>
              <a:rPr lang="en-US" sz="1600" b="1" dirty="0" smtClean="0"/>
              <a:t>40</a:t>
            </a:r>
            <a:r>
              <a:rPr lang="en-US" sz="1600" b="1" dirty="0"/>
              <a:t>% </a:t>
            </a:r>
            <a:r>
              <a:rPr lang="en-US" sz="1600" dirty="0"/>
              <a:t>look up the rate on the state’s website</a:t>
            </a:r>
          </a:p>
          <a:p>
            <a:pPr marL="285750" indent="-285750">
              <a:spcAft>
                <a:spcPts val="1000"/>
              </a:spcAft>
              <a:buFont typeface="Wingdings" pitchFamily="2" charset="2"/>
              <a:buChar char="§"/>
            </a:pPr>
            <a:r>
              <a:rPr lang="en-US" sz="1600" b="1" dirty="0" smtClean="0"/>
              <a:t>34% </a:t>
            </a:r>
            <a:r>
              <a:rPr lang="en-US" sz="1600" dirty="0"/>
              <a:t>use an outsourced automated tax program integrated to your  accounting/e-commerce system(s)</a:t>
            </a:r>
          </a:p>
          <a:p>
            <a:pPr marL="285750" indent="-285750">
              <a:spcAft>
                <a:spcPts val="1000"/>
              </a:spcAft>
              <a:buFont typeface="Wingdings" pitchFamily="2" charset="2"/>
              <a:buChar char="§"/>
            </a:pPr>
            <a:r>
              <a:rPr lang="en-US" sz="1600" b="1" dirty="0"/>
              <a:t>32% </a:t>
            </a:r>
            <a:r>
              <a:rPr lang="en-US" sz="1600" dirty="0"/>
              <a:t>rely on </a:t>
            </a:r>
            <a:r>
              <a:rPr lang="en-US" sz="1600" dirty="0" smtClean="0"/>
              <a:t>“existing knowledge” </a:t>
            </a:r>
            <a:endParaRPr lang="en-US" sz="1600" dirty="0"/>
          </a:p>
          <a:p>
            <a:pPr marL="285750" indent="-285750">
              <a:spcAft>
                <a:spcPts val="1000"/>
              </a:spcAft>
              <a:buFont typeface="Wingdings" pitchFamily="2" charset="2"/>
              <a:buChar char="§"/>
            </a:pPr>
            <a:r>
              <a:rPr lang="en-US" sz="1600" b="1" dirty="0" smtClean="0"/>
              <a:t>32%</a:t>
            </a:r>
            <a:r>
              <a:rPr lang="en-US" sz="1600" dirty="0" smtClean="0"/>
              <a:t> look </a:t>
            </a:r>
            <a:r>
              <a:rPr lang="en-US" sz="1600" dirty="0"/>
              <a:t>up the rate using the 5-digit zip code </a:t>
            </a:r>
          </a:p>
          <a:p>
            <a:pPr marL="285750" indent="-285750">
              <a:spcAft>
                <a:spcPts val="1000"/>
              </a:spcAft>
              <a:buFont typeface="Wingdings" pitchFamily="2" charset="2"/>
              <a:buChar char="§"/>
            </a:pPr>
            <a:r>
              <a:rPr lang="en-US" sz="1600" b="1" dirty="0" smtClean="0"/>
              <a:t>27% </a:t>
            </a:r>
            <a:r>
              <a:rPr lang="en-US" sz="1600" dirty="0" smtClean="0"/>
              <a:t>rely </a:t>
            </a:r>
            <a:r>
              <a:rPr lang="en-US" sz="1600" dirty="0"/>
              <a:t>on outside tax professionals or consultants </a:t>
            </a:r>
          </a:p>
          <a:p>
            <a:pPr marL="285750" indent="-285750">
              <a:spcAft>
                <a:spcPts val="1000"/>
              </a:spcAft>
              <a:buFont typeface="Wingdings" pitchFamily="2" charset="2"/>
              <a:buChar char="§"/>
            </a:pPr>
            <a:r>
              <a:rPr lang="en-US" sz="1600" b="1" dirty="0" smtClean="0"/>
              <a:t>17% </a:t>
            </a:r>
            <a:r>
              <a:rPr lang="en-US" sz="1600" dirty="0" smtClean="0"/>
              <a:t>treat </a:t>
            </a:r>
            <a:r>
              <a:rPr lang="en-US" sz="1600" dirty="0"/>
              <a:t>all jurisdictions identically for taxability purposes</a:t>
            </a:r>
          </a:p>
          <a:p>
            <a:pPr marL="285750" indent="-285750">
              <a:spcAft>
                <a:spcPts val="1000"/>
              </a:spcAft>
              <a:buFont typeface="Wingdings" pitchFamily="2" charset="2"/>
              <a:buChar char="§"/>
            </a:pPr>
            <a:r>
              <a:rPr lang="en-US" sz="1600" b="1" dirty="0" smtClean="0"/>
              <a:t>8% </a:t>
            </a:r>
            <a:r>
              <a:rPr lang="en-US" sz="1600" dirty="0" smtClean="0"/>
              <a:t>Other/use none of these</a:t>
            </a:r>
          </a:p>
        </p:txBody>
      </p:sp>
      <p:pic>
        <p:nvPicPr>
          <p:cNvPr id="13318" name="Picture 6" descr="http://www.pensandleather.com/images/products/detail/Waterman_Expert_Ballpoint_Pen_Black_C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33581">
            <a:off x="6008976" y="3304890"/>
            <a:ext cx="3073210" cy="307321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985962" y="2829864"/>
            <a:ext cx="2967503" cy="4230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212403" y="6029584"/>
            <a:ext cx="8555796" cy="307777"/>
          </a:xfrm>
          <a:prstGeom prst="rect">
            <a:avLst/>
          </a:prstGeom>
          <a:noFill/>
        </p:spPr>
        <p:txBody>
          <a:bodyPr wrap="square" rtlCol="0">
            <a:spAutoFit/>
          </a:bodyPr>
          <a:lstStyle/>
          <a:p>
            <a:pPr algn="ctr"/>
            <a:r>
              <a:rPr lang="en-US" sz="1400" dirty="0"/>
              <a:t>Which of the following methods, if any, does your company use to determine sales tax rates and taxability rules?</a:t>
            </a:r>
            <a:endParaRPr lang="en-US" sz="1400" dirty="0">
              <a:solidFill>
                <a:prstClr val="black"/>
              </a:solidFill>
              <a:latin typeface="Arial Narrow" pitchFamily="34" charset="0"/>
            </a:endParaRPr>
          </a:p>
        </p:txBody>
      </p:sp>
      <p:sp>
        <p:nvSpPr>
          <p:cNvPr id="12" name="Content Placeholder 2"/>
          <p:cNvSpPr txBox="1">
            <a:spLocks/>
          </p:cNvSpPr>
          <p:nvPr/>
        </p:nvSpPr>
        <p:spPr>
          <a:xfrm>
            <a:off x="242883" y="1021080"/>
            <a:ext cx="8754344" cy="457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smtClean="0">
                <a:solidFill>
                  <a:schemeClr val="bg1">
                    <a:lumMod val="65000"/>
                  </a:schemeClr>
                </a:solidFill>
              </a:rPr>
              <a:t>1 in 3 Companies Rely </a:t>
            </a:r>
            <a:r>
              <a:rPr lang="en-US" sz="2600" dirty="0">
                <a:solidFill>
                  <a:schemeClr val="bg1">
                    <a:lumMod val="65000"/>
                  </a:schemeClr>
                </a:solidFill>
              </a:rPr>
              <a:t>on </a:t>
            </a:r>
            <a:r>
              <a:rPr lang="en-US" sz="2600" dirty="0" smtClean="0">
                <a:solidFill>
                  <a:schemeClr val="bg1">
                    <a:lumMod val="65000"/>
                  </a:schemeClr>
                </a:solidFill>
              </a:rPr>
              <a:t>“Existing Knowledge”</a:t>
            </a:r>
            <a:endParaRPr lang="en-US" sz="2600" dirty="0">
              <a:solidFill>
                <a:schemeClr val="bg1">
                  <a:lumMod val="65000"/>
                </a:schemeClr>
              </a:solidFill>
            </a:endParaRPr>
          </a:p>
        </p:txBody>
      </p:sp>
      <p:sp>
        <p:nvSpPr>
          <p:cNvPr id="9" name="Rectangle 8"/>
          <p:cNvSpPr/>
          <p:nvPr/>
        </p:nvSpPr>
        <p:spPr>
          <a:xfrm>
            <a:off x="46355" y="15240"/>
            <a:ext cx="3746347" cy="461665"/>
          </a:xfrm>
          <a:prstGeom prst="rect">
            <a:avLst/>
          </a:prstGeom>
        </p:spPr>
        <p:txBody>
          <a:bodyPr wrap="none">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Wakefield Study Results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55982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photo-dictionary.com/photofiles/list/9712/13186domino_effec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02" b="89700" l="0" r="100000">
                        <a14:foregroundMark x1="56000" y1="32189" x2="58857" y2="32618"/>
                        <a14:foregroundMark x1="61714" y1="30687" x2="64429" y2="32618"/>
                        <a14:foregroundMark x1="67429" y1="29185" x2="71286" y2="31974"/>
                        <a14:foregroundMark x1="74286" y1="29399" x2="77143" y2="30687"/>
                        <a14:foregroundMark x1="79571" y1="27039" x2="84714" y2="29399"/>
                      </a14:backgroundRemoval>
                    </a14:imgEffect>
                  </a14:imgLayer>
                </a14:imgProps>
              </a:ext>
              <a:ext uri="{28A0092B-C50C-407E-A947-70E740481C1C}">
                <a14:useLocalDpi xmlns:a14="http://schemas.microsoft.com/office/drawing/2010/main" val="0"/>
              </a:ext>
            </a:extLst>
          </a:blip>
          <a:srcRect l="-1" r="7687" b="15035"/>
          <a:stretch/>
        </p:blipFill>
        <p:spPr bwMode="auto">
          <a:xfrm flipH="1">
            <a:off x="304800" y="1764457"/>
            <a:ext cx="5193871" cy="3182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photo-dictionary.com/photofiles/list/9712/13186domino_effect.jpg"/>
          <p:cNvPicPr>
            <a:picLocks noChangeAspect="1" noChangeArrowheads="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1502" b="89700" l="0" r="100000">
                        <a14:foregroundMark x1="56000" y1="32189" x2="58857" y2="32618"/>
                        <a14:foregroundMark x1="61714" y1="30687" x2="64429" y2="32618"/>
                        <a14:foregroundMark x1="67429" y1="29185" x2="71286" y2="31974"/>
                        <a14:foregroundMark x1="74286" y1="29399" x2="77143" y2="30687"/>
                        <a14:foregroundMark x1="79571" y1="27039" x2="84714" y2="29399"/>
                      </a14:backgroundRemoval>
                    </a14:imgEffect>
                  </a14:imgLayer>
                </a14:imgProps>
              </a:ext>
              <a:ext uri="{28A0092B-C50C-407E-A947-70E740481C1C}">
                <a14:useLocalDpi xmlns:a14="http://schemas.microsoft.com/office/drawing/2010/main" val="0"/>
              </a:ext>
            </a:extLst>
          </a:blip>
          <a:srcRect r="26475" b="15035"/>
          <a:stretch/>
        </p:blipFill>
        <p:spPr bwMode="auto">
          <a:xfrm flipH="1">
            <a:off x="1374323" y="1764957"/>
            <a:ext cx="4136791" cy="31823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62566" y="2221759"/>
            <a:ext cx="4076634" cy="1815882"/>
          </a:xfrm>
          <a:prstGeom prst="rect">
            <a:avLst/>
          </a:prstGeom>
          <a:noFill/>
          <a:ln>
            <a:solidFill>
              <a:schemeClr val="bg1">
                <a:lumMod val="50000"/>
              </a:schemeClr>
            </a:solidFill>
            <a:prstDash val="sysDash"/>
          </a:ln>
        </p:spPr>
        <p:txBody>
          <a:bodyPr wrap="square" rtlCol="0">
            <a:spAutoFit/>
          </a:bodyPr>
          <a:lstStyle/>
          <a:p>
            <a:pPr algn="ctr"/>
            <a:r>
              <a:rPr lang="en-US" sz="1600" b="1" dirty="0" smtClean="0"/>
              <a:t>78% </a:t>
            </a:r>
            <a:r>
              <a:rPr lang="en-US" sz="1600" dirty="0" smtClean="0"/>
              <a:t>of accounting professionals who have worked for a company that has been audited, report negative effects to office culture.</a:t>
            </a:r>
          </a:p>
          <a:p>
            <a:pPr algn="ctr"/>
            <a:endParaRPr lang="en-US" sz="1600" dirty="0" smtClean="0"/>
          </a:p>
          <a:p>
            <a:pPr algn="ctr"/>
            <a:r>
              <a:rPr lang="en-US" sz="1600" dirty="0"/>
              <a:t>The costs associated with an uncomfortable working environment can often be understated, but must not be overlooked.  </a:t>
            </a:r>
          </a:p>
        </p:txBody>
      </p:sp>
      <p:sp>
        <p:nvSpPr>
          <p:cNvPr id="16" name="Content Placeholder 2"/>
          <p:cNvSpPr txBox="1">
            <a:spLocks/>
          </p:cNvSpPr>
          <p:nvPr/>
        </p:nvSpPr>
        <p:spPr>
          <a:xfrm>
            <a:off x="242883" y="1371600"/>
            <a:ext cx="9144000" cy="457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dirty="0" smtClean="0">
                <a:solidFill>
                  <a:schemeClr val="bg1">
                    <a:lumMod val="65000"/>
                  </a:schemeClr>
                </a:solidFill>
                <a:latin typeface="+mj-lt"/>
              </a:rPr>
              <a:t>Audits Can Negatively Affect Office Culture</a:t>
            </a:r>
            <a:endParaRPr lang="en-US" sz="2600" dirty="0">
              <a:solidFill>
                <a:schemeClr val="bg1">
                  <a:lumMod val="65000"/>
                </a:schemeClr>
              </a:solidFill>
              <a:latin typeface="+mj-lt"/>
            </a:endParaRPr>
          </a:p>
        </p:txBody>
      </p:sp>
      <p:sp>
        <p:nvSpPr>
          <p:cNvPr id="20" name="TextBox 19"/>
          <p:cNvSpPr txBox="1"/>
          <p:nvPr/>
        </p:nvSpPr>
        <p:spPr>
          <a:xfrm>
            <a:off x="0" y="5115205"/>
            <a:ext cx="9143999" cy="523220"/>
          </a:xfrm>
          <a:prstGeom prst="rect">
            <a:avLst/>
          </a:prstGeom>
          <a:noFill/>
        </p:spPr>
        <p:txBody>
          <a:bodyPr wrap="square" rtlCol="0">
            <a:spAutoFit/>
          </a:bodyPr>
          <a:lstStyle/>
          <a:p>
            <a:pPr lvl="0" algn="ctr"/>
            <a:r>
              <a:rPr lang="en-US" sz="1400" dirty="0"/>
              <a:t>Among those who have worked for a company that has been </a:t>
            </a:r>
            <a:r>
              <a:rPr lang="en-US" sz="1400" dirty="0" smtClean="0"/>
              <a:t>audited: </a:t>
            </a:r>
          </a:p>
          <a:p>
            <a:pPr lvl="0" algn="ctr"/>
            <a:r>
              <a:rPr lang="en-US" sz="1400" dirty="0" smtClean="0"/>
              <a:t>Which </a:t>
            </a:r>
            <a:r>
              <a:rPr lang="en-US" sz="1400" dirty="0"/>
              <a:t>of </a:t>
            </a:r>
            <a:r>
              <a:rPr lang="en-US" sz="1400" dirty="0" smtClean="0"/>
              <a:t>the following, if any, happened </a:t>
            </a:r>
            <a:r>
              <a:rPr lang="en-US" sz="1400" dirty="0"/>
              <a:t>as a result of your company’s audit</a:t>
            </a:r>
            <a:r>
              <a:rPr lang="en-US" sz="1400" dirty="0" smtClean="0"/>
              <a:t>?</a:t>
            </a:r>
            <a:endParaRPr lang="en-US" sz="1400" dirty="0"/>
          </a:p>
        </p:txBody>
      </p:sp>
      <p:cxnSp>
        <p:nvCxnSpPr>
          <p:cNvPr id="5" name="Straight Connector 4"/>
          <p:cNvCxnSpPr/>
          <p:nvPr/>
        </p:nvCxnSpPr>
        <p:spPr>
          <a:xfrm flipH="1">
            <a:off x="3581400" y="2819400"/>
            <a:ext cx="1181166" cy="5362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355" y="15240"/>
            <a:ext cx="3746347" cy="461665"/>
          </a:xfrm>
          <a:prstGeom prst="rect">
            <a:avLst/>
          </a:prstGeom>
        </p:spPr>
        <p:txBody>
          <a:bodyPr wrap="none">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Wakefield Study Results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1695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0208" y="5072645"/>
            <a:ext cx="8991600" cy="523220"/>
          </a:xfrm>
          <a:prstGeom prst="rect">
            <a:avLst/>
          </a:prstGeom>
          <a:noFill/>
        </p:spPr>
        <p:txBody>
          <a:bodyPr wrap="square" rtlCol="0">
            <a:spAutoFit/>
          </a:bodyPr>
          <a:lstStyle/>
          <a:p>
            <a:pPr algn="ctr"/>
            <a:r>
              <a:rPr lang="en-US" sz="1400" dirty="0"/>
              <a:t>Among those who </a:t>
            </a:r>
            <a:r>
              <a:rPr lang="en-US" sz="1400" dirty="0" smtClean="0"/>
              <a:t>have worked </a:t>
            </a:r>
            <a:r>
              <a:rPr lang="en-US" sz="1400" dirty="0"/>
              <a:t>for a company that has been audited: When </a:t>
            </a:r>
            <a:r>
              <a:rPr lang="en-US" sz="1400" dirty="0" smtClean="0"/>
              <a:t>your company was audited, approximately how long did the whole process last? Among all: If your company were audited today, approximately how long do you think the whole process would last?</a:t>
            </a:r>
            <a:endParaRPr lang="en-US" sz="1400" dirty="0">
              <a:solidFill>
                <a:prstClr val="black"/>
              </a:solidFill>
              <a:latin typeface="Arial Narrow" pitchFamily="34" charset="0"/>
            </a:endParaRPr>
          </a:p>
        </p:txBody>
      </p:sp>
      <p:sp>
        <p:nvSpPr>
          <p:cNvPr id="21" name="Content Placeholder 2"/>
          <p:cNvSpPr txBox="1">
            <a:spLocks/>
          </p:cNvSpPr>
          <p:nvPr/>
        </p:nvSpPr>
        <p:spPr>
          <a:xfrm>
            <a:off x="242883" y="1371600"/>
            <a:ext cx="9144000" cy="457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dirty="0" smtClean="0">
                <a:solidFill>
                  <a:schemeClr val="bg1">
                    <a:lumMod val="65000"/>
                  </a:schemeClr>
                </a:solidFill>
                <a:latin typeface="+mj-lt"/>
              </a:rPr>
              <a:t>Accounting Professionals Don’t Understand How Long an Audit Takes</a:t>
            </a:r>
            <a:endParaRPr lang="en-US" sz="2600" dirty="0">
              <a:solidFill>
                <a:schemeClr val="bg1">
                  <a:lumMod val="65000"/>
                </a:schemeClr>
              </a:solidFill>
              <a:latin typeface="+mj-lt"/>
            </a:endParaRPr>
          </a:p>
        </p:txBody>
      </p:sp>
      <p:pic>
        <p:nvPicPr>
          <p:cNvPr id="33796" name="Picture 4" descr="http://us.123rf.com/400wm/400/400/happyroman/happyroman1112/happyroman111202615/11564614-vector-tear-off-day-calenda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3" t="4390" r="8779" b="5617"/>
          <a:stretch/>
        </p:blipFill>
        <p:spPr bwMode="auto">
          <a:xfrm>
            <a:off x="5387603" y="1901190"/>
            <a:ext cx="2825087" cy="3124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606651" y="3202912"/>
            <a:ext cx="2424022" cy="1575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42884" y="2662284"/>
            <a:ext cx="4725356" cy="1815882"/>
          </a:xfrm>
          <a:prstGeom prst="rect">
            <a:avLst/>
          </a:prstGeom>
          <a:solidFill>
            <a:schemeClr val="bg1"/>
          </a:solidFill>
          <a:ln>
            <a:solidFill>
              <a:schemeClr val="bg1">
                <a:lumMod val="50000"/>
              </a:schemeClr>
            </a:solidFill>
            <a:prstDash val="sysDash"/>
          </a:ln>
        </p:spPr>
        <p:txBody>
          <a:bodyPr wrap="square" rtlCol="0">
            <a:spAutoFit/>
          </a:bodyPr>
          <a:lstStyle/>
          <a:p>
            <a:pPr algn="ctr"/>
            <a:r>
              <a:rPr lang="en-US" sz="1600" dirty="0"/>
              <a:t>On average, those who </a:t>
            </a:r>
            <a:r>
              <a:rPr lang="en-US" sz="1600" dirty="0" smtClean="0"/>
              <a:t>have worked for a company that has been audited, report </a:t>
            </a:r>
            <a:r>
              <a:rPr lang="en-US" sz="1600" dirty="0"/>
              <a:t>the process took </a:t>
            </a:r>
            <a:r>
              <a:rPr lang="en-US" sz="1600" b="1" dirty="0"/>
              <a:t>39 </a:t>
            </a:r>
            <a:r>
              <a:rPr lang="en-US" sz="1600" b="1" dirty="0" smtClean="0"/>
              <a:t>days.</a:t>
            </a:r>
            <a:endParaRPr lang="en-US" sz="1600" b="1" dirty="0"/>
          </a:p>
          <a:p>
            <a:pPr algn="ctr"/>
            <a:endParaRPr lang="en-US" sz="1600" dirty="0" smtClean="0"/>
          </a:p>
          <a:p>
            <a:pPr algn="ctr"/>
            <a:r>
              <a:rPr lang="en-US" sz="1600" dirty="0" smtClean="0"/>
              <a:t>However, </a:t>
            </a:r>
            <a:r>
              <a:rPr lang="en-US" sz="1600" b="1" dirty="0" smtClean="0"/>
              <a:t>76% </a:t>
            </a:r>
            <a:r>
              <a:rPr lang="en-US" sz="1600" dirty="0" smtClean="0"/>
              <a:t>of those who have never worked for a company that has been audited,  think the whole process would be done in less than a month.</a:t>
            </a:r>
          </a:p>
        </p:txBody>
      </p:sp>
      <p:sp>
        <p:nvSpPr>
          <p:cNvPr id="2" name="TextBox 1"/>
          <p:cNvSpPr txBox="1"/>
          <p:nvPr/>
        </p:nvSpPr>
        <p:spPr>
          <a:xfrm>
            <a:off x="5997023" y="3658639"/>
            <a:ext cx="1575766" cy="523220"/>
          </a:xfrm>
          <a:prstGeom prst="rect">
            <a:avLst/>
          </a:prstGeom>
          <a:noFill/>
          <a:ln>
            <a:noFill/>
          </a:ln>
        </p:spPr>
        <p:txBody>
          <a:bodyPr wrap="square" rtlCol="0">
            <a:spAutoFit/>
          </a:bodyPr>
          <a:lstStyle/>
          <a:p>
            <a:pPr algn="ctr"/>
            <a:r>
              <a:rPr lang="en-US" sz="2800" b="1" u="sng" dirty="0" smtClean="0">
                <a:solidFill>
                  <a:srgbClr val="FF0000"/>
                </a:solidFill>
              </a:rPr>
              <a:t>39 days</a:t>
            </a:r>
            <a:endParaRPr lang="en-US" sz="2800" b="1" u="sng" dirty="0">
              <a:solidFill>
                <a:srgbClr val="FF0000"/>
              </a:solidFill>
            </a:endParaRPr>
          </a:p>
        </p:txBody>
      </p:sp>
      <p:cxnSp>
        <p:nvCxnSpPr>
          <p:cNvPr id="26" name="Straight Connector 25"/>
          <p:cNvCxnSpPr/>
          <p:nvPr/>
        </p:nvCxnSpPr>
        <p:spPr>
          <a:xfrm flipH="1" flipV="1">
            <a:off x="4725281" y="3205802"/>
            <a:ext cx="1357612" cy="6515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355" y="15240"/>
            <a:ext cx="3746347" cy="461665"/>
          </a:xfrm>
          <a:prstGeom prst="rect">
            <a:avLst/>
          </a:prstGeom>
        </p:spPr>
        <p:txBody>
          <a:bodyPr wrap="none">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Wakefield Study Results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27129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242883" y="914400"/>
            <a:ext cx="9144000" cy="457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dirty="0" smtClean="0">
                <a:solidFill>
                  <a:schemeClr val="bg1">
                    <a:lumMod val="65000"/>
                  </a:schemeClr>
                </a:solidFill>
                <a:latin typeface="+mj-lt"/>
              </a:rPr>
              <a:t>Accounting Professionals Underestimate the Cost of an Audit</a:t>
            </a:r>
            <a:endParaRPr lang="en-US" sz="2600" dirty="0">
              <a:solidFill>
                <a:schemeClr val="bg1">
                  <a:lumMod val="65000"/>
                </a:schemeClr>
              </a:solidFill>
              <a:latin typeface="+mj-lt"/>
            </a:endParaRPr>
          </a:p>
        </p:txBody>
      </p:sp>
      <p:sp>
        <p:nvSpPr>
          <p:cNvPr id="19" name="TextBox 18"/>
          <p:cNvSpPr txBox="1"/>
          <p:nvPr/>
        </p:nvSpPr>
        <p:spPr>
          <a:xfrm>
            <a:off x="487680" y="2187326"/>
            <a:ext cx="3604797" cy="2308324"/>
          </a:xfrm>
          <a:prstGeom prst="rect">
            <a:avLst/>
          </a:prstGeom>
          <a:solidFill>
            <a:schemeClr val="bg1"/>
          </a:solidFill>
          <a:ln>
            <a:solidFill>
              <a:schemeClr val="bg1">
                <a:lumMod val="50000"/>
              </a:schemeClr>
            </a:solidFill>
            <a:prstDash val="sysDash"/>
          </a:ln>
        </p:spPr>
        <p:txBody>
          <a:bodyPr wrap="square" rtlCol="0">
            <a:spAutoFit/>
          </a:bodyPr>
          <a:lstStyle/>
          <a:p>
            <a:pPr algn="ctr"/>
            <a:r>
              <a:rPr lang="en-US" sz="1600" dirty="0" smtClean="0"/>
              <a:t>According to those who have worked for a company that has been audited, it costs </a:t>
            </a:r>
            <a:r>
              <a:rPr lang="en-US" sz="1600" b="1" dirty="0"/>
              <a:t>$130,820 </a:t>
            </a:r>
            <a:r>
              <a:rPr lang="en-US" sz="1600" dirty="0"/>
              <a:t>(on average) to </a:t>
            </a:r>
            <a:r>
              <a:rPr lang="en-US" sz="1600" dirty="0" smtClean="0"/>
              <a:t>manage an audit.</a:t>
            </a:r>
          </a:p>
          <a:p>
            <a:pPr algn="ctr"/>
            <a:endParaRPr lang="en-US" sz="1600" dirty="0" smtClean="0">
              <a:solidFill>
                <a:srgbClr val="C00000"/>
              </a:solidFill>
            </a:endParaRPr>
          </a:p>
          <a:p>
            <a:pPr algn="ctr"/>
            <a:r>
              <a:rPr lang="en-US" sz="1600" dirty="0" smtClean="0"/>
              <a:t>On the other hand, </a:t>
            </a:r>
            <a:r>
              <a:rPr lang="en-US" sz="1600" b="1" dirty="0" smtClean="0"/>
              <a:t>84% </a:t>
            </a:r>
            <a:r>
              <a:rPr lang="en-US" sz="1600" dirty="0" smtClean="0"/>
              <a:t>of those who have never worked for a company that has been audited, think it would cost their company $100,000 or less.</a:t>
            </a:r>
          </a:p>
        </p:txBody>
      </p:sp>
      <p:pic>
        <p:nvPicPr>
          <p:cNvPr id="23" name="Picture 2" descr="http://beccasblog.com/wp-content/uploads/2011/09/iStock_000011088049XLarge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8622" t="8272" r="6498" b="4272"/>
          <a:stretch/>
        </p:blipFill>
        <p:spPr bwMode="auto">
          <a:xfrm>
            <a:off x="4760637" y="1731346"/>
            <a:ext cx="3348500" cy="344910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029200" y="3998039"/>
            <a:ext cx="2514600" cy="461665"/>
          </a:xfrm>
          <a:prstGeom prst="rect">
            <a:avLst/>
          </a:prstGeom>
          <a:noFill/>
          <a:ln>
            <a:noFill/>
            <a:prstDash val="sysDash"/>
          </a:ln>
        </p:spPr>
        <p:txBody>
          <a:bodyPr wrap="square" rtlCol="0">
            <a:spAutoFit/>
          </a:bodyPr>
          <a:lstStyle/>
          <a:p>
            <a:pPr algn="ctr"/>
            <a:r>
              <a:rPr lang="en-US" sz="2400" b="1" dirty="0" smtClean="0">
                <a:solidFill>
                  <a:srgbClr val="FF0000"/>
                </a:solidFill>
              </a:rPr>
              <a:t>$130,820</a:t>
            </a:r>
            <a:endParaRPr lang="en-US" dirty="0">
              <a:solidFill>
                <a:srgbClr val="FF0000"/>
              </a:solidFill>
            </a:endParaRPr>
          </a:p>
        </p:txBody>
      </p:sp>
      <p:cxnSp>
        <p:nvCxnSpPr>
          <p:cNvPr id="3" name="Straight Connector 2"/>
          <p:cNvCxnSpPr/>
          <p:nvPr/>
        </p:nvCxnSpPr>
        <p:spPr>
          <a:xfrm flipH="1" flipV="1">
            <a:off x="4092477" y="3387208"/>
            <a:ext cx="1561304" cy="841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5039380"/>
            <a:ext cx="9144000" cy="523220"/>
          </a:xfrm>
          <a:prstGeom prst="rect">
            <a:avLst/>
          </a:prstGeom>
          <a:noFill/>
        </p:spPr>
        <p:txBody>
          <a:bodyPr wrap="square" rtlCol="0">
            <a:spAutoFit/>
          </a:bodyPr>
          <a:lstStyle/>
          <a:p>
            <a:pPr algn="ctr"/>
            <a:r>
              <a:rPr lang="en-US" sz="1400" dirty="0" smtClean="0"/>
              <a:t>Among those who have worked at a company that has been audited: approximately how much did it cost, in total, to manage that audit? Among all: If your company were audited today, approximately how much do you think it would cost, in total, to deal with that audit?</a:t>
            </a:r>
            <a:endParaRPr lang="en-US" sz="1400" dirty="0">
              <a:solidFill>
                <a:prstClr val="black"/>
              </a:solidFill>
              <a:latin typeface="Arial Narrow" pitchFamily="34" charset="0"/>
            </a:endParaRPr>
          </a:p>
        </p:txBody>
      </p:sp>
      <p:sp>
        <p:nvSpPr>
          <p:cNvPr id="8" name="Rectangle 7"/>
          <p:cNvSpPr/>
          <p:nvPr/>
        </p:nvSpPr>
        <p:spPr>
          <a:xfrm>
            <a:off x="46355" y="15240"/>
            <a:ext cx="3746347" cy="461665"/>
          </a:xfrm>
          <a:prstGeom prst="rect">
            <a:avLst/>
          </a:prstGeom>
        </p:spPr>
        <p:txBody>
          <a:bodyPr wrap="none">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Wakefield Study Results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27357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er Presentation v6 Jan 2012">
  <a:themeElements>
    <a:clrScheme name="White Avalara Hyperlil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BD2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2_SYSPRO_Template Option 1">
  <a:themeElements>
    <a:clrScheme name="SYSPRO">
      <a:dk1>
        <a:sysClr val="windowText" lastClr="000000"/>
      </a:dk1>
      <a:lt1>
        <a:sysClr val="window" lastClr="FFFFFF"/>
      </a:lt1>
      <a:dk2>
        <a:srgbClr val="000000"/>
      </a:dk2>
      <a:lt2>
        <a:srgbClr val="FFFFFF"/>
      </a:lt2>
      <a:accent1>
        <a:srgbClr val="009933"/>
      </a:accent1>
      <a:accent2>
        <a:srgbClr val="006699"/>
      </a:accent2>
      <a:accent3>
        <a:srgbClr val="33CCCC"/>
      </a:accent3>
      <a:accent4>
        <a:srgbClr val="99CC00"/>
      </a:accent4>
      <a:accent5>
        <a:srgbClr val="000066"/>
      </a:accent5>
      <a:accent6>
        <a:srgbClr val="FF6600"/>
      </a:accent6>
      <a:hlink>
        <a:srgbClr val="009933"/>
      </a:hlink>
      <a:folHlink>
        <a:srgbClr val="006699"/>
      </a:folHlink>
    </a:clrScheme>
    <a:fontScheme name="SYSPRO">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YSPRO Bull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YSPRO Bull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YSPRO Bull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YSPRO Bull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YSPRO Bull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YSPRO Bull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YSPRO Bull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YSPRO Bull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YSPRO Bull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YSPRO Bull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YSPRO Bull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YSPRO Bull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Customer Presentation v6 Jan 2012</Template>
  <TotalTime>2550</TotalTime>
  <Words>2126</Words>
  <Application>Microsoft Office PowerPoint</Application>
  <PresentationFormat>On-screen Show (4:3)</PresentationFormat>
  <Paragraphs>334</Paragraphs>
  <Slides>30</Slides>
  <Notes>17</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Customer Presentation v6 Jan 2012</vt:lpstr>
      <vt:lpstr>1_Office Theme</vt:lpstr>
      <vt:lpstr>6_Office Theme</vt:lpstr>
      <vt:lpstr>2012_SYSPRO_Template Option 1</vt:lpstr>
      <vt:lpstr>7 (or more) Myths about Sales Tax and Nexus</vt:lpstr>
      <vt:lpstr>It’s In the News!</vt:lpstr>
      <vt:lpstr>Agenda</vt:lpstr>
      <vt:lpstr>PowerPoint Presentation</vt:lpstr>
      <vt:lpstr>PowerPoint Presentation</vt:lpstr>
      <vt:lpstr>PowerPoint Presentation</vt:lpstr>
      <vt:lpstr>PowerPoint Presentation</vt:lpstr>
      <vt:lpstr>PowerPoint Presentation</vt:lpstr>
      <vt:lpstr>PowerPoint Presentation</vt:lpstr>
      <vt:lpstr>Why Sales Tax Matters</vt:lpstr>
      <vt:lpstr>State News</vt:lpstr>
      <vt:lpstr>States Taking Action </vt:lpstr>
      <vt:lpstr>Definition of “NEXUS”</vt:lpstr>
      <vt:lpstr>More fun with NEXUS</vt:lpstr>
      <vt:lpstr>Truth or Myth #1</vt:lpstr>
      <vt:lpstr>Truth or Myth #2</vt:lpstr>
      <vt:lpstr>Truth or Myth #3</vt:lpstr>
      <vt:lpstr>Truth or Myth #4</vt:lpstr>
      <vt:lpstr>Truth or Myth #5</vt:lpstr>
      <vt:lpstr>Truth or Myth #6</vt:lpstr>
      <vt:lpstr>Truth or Myth #7</vt:lpstr>
      <vt:lpstr>Truth or Myth #8</vt:lpstr>
      <vt:lpstr>PowerPoint Presentation</vt:lpstr>
      <vt:lpstr>How to protect your business</vt:lpstr>
      <vt:lpstr>AvaTax from Avalara</vt:lpstr>
      <vt:lpstr>How It Works</vt:lpstr>
      <vt:lpstr>AvaTax Admin Console</vt:lpstr>
      <vt:lpstr>Organization</vt:lpstr>
      <vt:lpstr>Reports</vt:lpstr>
      <vt:lpstr>Questions</vt:lpstr>
    </vt:vector>
  </TitlesOfParts>
  <Company>Avalara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john.perri</dc:creator>
  <cp:lastModifiedBy>Andrew Kim</cp:lastModifiedBy>
  <cp:revision>126</cp:revision>
  <dcterms:created xsi:type="dcterms:W3CDTF">2012-02-06T16:47:59Z</dcterms:created>
  <dcterms:modified xsi:type="dcterms:W3CDTF">2013-09-14T18:35:21Z</dcterms:modified>
</cp:coreProperties>
</file>