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17" r:id="rId3"/>
    <p:sldId id="259" r:id="rId4"/>
    <p:sldId id="274" r:id="rId5"/>
    <p:sldId id="296" r:id="rId6"/>
    <p:sldId id="275" r:id="rId7"/>
    <p:sldId id="276" r:id="rId8"/>
    <p:sldId id="295" r:id="rId9"/>
    <p:sldId id="285" r:id="rId10"/>
    <p:sldId id="297" r:id="rId11"/>
    <p:sldId id="298" r:id="rId12"/>
    <p:sldId id="303" r:id="rId13"/>
    <p:sldId id="304" r:id="rId14"/>
    <p:sldId id="305" r:id="rId15"/>
    <p:sldId id="306" r:id="rId16"/>
    <p:sldId id="313" r:id="rId17"/>
    <p:sldId id="316" r:id="rId18"/>
    <p:sldId id="309" r:id="rId19"/>
    <p:sldId id="314" r:id="rId20"/>
    <p:sldId id="315" r:id="rId21"/>
    <p:sldId id="291" r:id="rId22"/>
    <p:sldId id="290" r:id="rId23"/>
    <p:sldId id="258" r:id="rId24"/>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00" autoAdjust="0"/>
    <p:restoredTop sz="81818" autoAdjust="0"/>
  </p:normalViewPr>
  <p:slideViewPr>
    <p:cSldViewPr snapToGrid="0" snapToObjects="1">
      <p:cViewPr>
        <p:scale>
          <a:sx n="77" d="100"/>
          <a:sy n="77" d="100"/>
        </p:scale>
        <p:origin x="-1794" y="-24"/>
      </p:cViewPr>
      <p:guideLst>
        <p:guide orient="horz" pos="827"/>
        <p:guide pos="3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5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8665D8-C10E-9C46-8783-A12B3CD6100C}" type="datetimeFigureOut">
              <a:rPr lang="en-US" smtClean="0"/>
              <a:pPr/>
              <a:t>9/16/2013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A14F0-1295-094D-9000-E461C7564EC6}" type="slidenum">
              <a:rPr lang="en-US" smtClean="0"/>
              <a:pPr/>
              <a:t>‹#›</a:t>
            </a:fld>
            <a:endParaRPr lang="en-US"/>
          </a:p>
        </p:txBody>
      </p:sp>
    </p:spTree>
    <p:extLst>
      <p:ext uri="{BB962C8B-B14F-4D97-AF65-F5344CB8AC3E}">
        <p14:creationId xmlns:p14="http://schemas.microsoft.com/office/powerpoint/2010/main" val="139094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BC101-12CB-45ED-A75F-B426B780A662}" type="datetimeFigureOut">
              <a:rPr lang="en-US" smtClean="0"/>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F40EC-4A45-4BA0-88E8-AEAD7F90807E}" type="slidenum">
              <a:rPr lang="en-US" smtClean="0"/>
              <a:pPr/>
              <a:t>‹#›</a:t>
            </a:fld>
            <a:endParaRPr lang="en-US"/>
          </a:p>
        </p:txBody>
      </p:sp>
    </p:spTree>
    <p:extLst>
      <p:ext uri="{BB962C8B-B14F-4D97-AF65-F5344CB8AC3E}">
        <p14:creationId xmlns:p14="http://schemas.microsoft.com/office/powerpoint/2010/main" val="1926032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55F40EC-4A45-4BA0-88E8-AEAD7F90807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16</a:t>
            </a:fld>
            <a:endParaRPr lang="en-US"/>
          </a:p>
        </p:txBody>
      </p:sp>
    </p:spTree>
    <p:extLst>
      <p:ext uri="{BB962C8B-B14F-4D97-AF65-F5344CB8AC3E}">
        <p14:creationId xmlns:p14="http://schemas.microsoft.com/office/powerpoint/2010/main" val="25191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17</a:t>
            </a:fld>
            <a:endParaRPr lang="en-US"/>
          </a:p>
        </p:txBody>
      </p:sp>
    </p:spTree>
    <p:extLst>
      <p:ext uri="{BB962C8B-B14F-4D97-AF65-F5344CB8AC3E}">
        <p14:creationId xmlns:p14="http://schemas.microsoft.com/office/powerpoint/2010/main" val="25191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19</a:t>
            </a:fld>
            <a:endParaRPr lang="en-US"/>
          </a:p>
        </p:txBody>
      </p:sp>
    </p:spTree>
    <p:extLst>
      <p:ext uri="{BB962C8B-B14F-4D97-AF65-F5344CB8AC3E}">
        <p14:creationId xmlns:p14="http://schemas.microsoft.com/office/powerpoint/2010/main" val="25191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20</a:t>
            </a:fld>
            <a:endParaRPr lang="en-US"/>
          </a:p>
        </p:txBody>
      </p:sp>
    </p:spTree>
    <p:extLst>
      <p:ext uri="{BB962C8B-B14F-4D97-AF65-F5344CB8AC3E}">
        <p14:creationId xmlns:p14="http://schemas.microsoft.com/office/powerpoint/2010/main" val="25191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0DFA9E2A-5FAC-44DB-814B-198AD070E04B}" type="slidenum">
              <a:rPr lang="en-US" smtClean="0">
                <a:ea typeface="MS PGothic"/>
                <a:cs typeface="MS PGothic"/>
              </a:rPr>
              <a:pPr/>
              <a:t>6</a:t>
            </a:fld>
            <a:endParaRPr lang="en-US" dirty="0" smtClean="0">
              <a:ea typeface="MS PGothic"/>
              <a:cs typeface="MS PGothic"/>
            </a:endParaRPr>
          </a:p>
        </p:txBody>
      </p:sp>
      <p:sp>
        <p:nvSpPr>
          <p:cNvPr id="41986"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pPr eaLnBrk="1" hangingPunct="1">
              <a:spcBef>
                <a:spcPct val="0"/>
              </a:spcBef>
            </a:pPr>
            <a:endParaRPr lang="en-US" sz="1000" dirty="0" smtClean="0">
              <a:ea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A4EA76-3279-4E9D-890A-ECA30C744DE9}"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A4EA76-3279-4E9D-890A-ECA30C744DE9}"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12</a:t>
            </a:fld>
            <a:endParaRPr lang="en-US"/>
          </a:p>
        </p:txBody>
      </p:sp>
    </p:spTree>
    <p:extLst>
      <p:ext uri="{BB962C8B-B14F-4D97-AF65-F5344CB8AC3E}">
        <p14:creationId xmlns:p14="http://schemas.microsoft.com/office/powerpoint/2010/main" val="61194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14</a:t>
            </a:fld>
            <a:endParaRPr lang="en-US"/>
          </a:p>
        </p:txBody>
      </p:sp>
    </p:spTree>
    <p:extLst>
      <p:ext uri="{BB962C8B-B14F-4D97-AF65-F5344CB8AC3E}">
        <p14:creationId xmlns:p14="http://schemas.microsoft.com/office/powerpoint/2010/main" val="25191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15</a:t>
            </a:fld>
            <a:endParaRPr lang="en-US"/>
          </a:p>
        </p:txBody>
      </p:sp>
    </p:spTree>
    <p:extLst>
      <p:ext uri="{BB962C8B-B14F-4D97-AF65-F5344CB8AC3E}">
        <p14:creationId xmlns:p14="http://schemas.microsoft.com/office/powerpoint/2010/main" val="251914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srcRect/>
          <a:stretch>
            <a:fillRect/>
          </a:stretch>
        </p:blipFill>
        <p:spPr bwMode="auto">
          <a:xfrm>
            <a:off x="0" y="3228076"/>
            <a:ext cx="9142413" cy="3657600"/>
          </a:xfrm>
          <a:prstGeom prst="rect">
            <a:avLst/>
          </a:prstGeom>
          <a:noFill/>
          <a:ln w="9525">
            <a:noFill/>
            <a:miter lim="800000"/>
            <a:headEnd/>
            <a:tailEnd/>
          </a:ln>
          <a:effectLst/>
        </p:spPr>
      </p:pic>
      <p:sp>
        <p:nvSpPr>
          <p:cNvPr id="9" name="Title Placeholder 1"/>
          <p:cNvSpPr>
            <a:spLocks noGrp="1"/>
          </p:cNvSpPr>
          <p:nvPr>
            <p:ph type="title"/>
          </p:nvPr>
        </p:nvSpPr>
        <p:spPr>
          <a:xfrm>
            <a:off x="457200" y="607452"/>
            <a:ext cx="8229600" cy="7054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457200" y="141763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1342270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Ø"/>
              <a:defRPr/>
            </a:lvl2pPr>
            <a:lvl3pPr>
              <a:buFont typeface="Courier New" pitchFamily="49" charset="0"/>
              <a:buChar char="o"/>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17FD1E-4DE2-4D2D-BA99-0841DB4305B9}"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C55E52-9867-49AB-AB5F-EC3750C4B47F}"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userDrawn="1">
            <p:ph type="title" hasCustomPrompt="1"/>
          </p:nvPr>
        </p:nvSpPr>
        <p:spPr>
          <a:xfrm>
            <a:off x="228600" y="76200"/>
            <a:ext cx="8229600" cy="411162"/>
          </a:xfrm>
        </p:spPr>
        <p:txBody>
          <a:bodyPr>
            <a:noAutofit/>
          </a:bodyPr>
          <a:lstStyle>
            <a:lvl1pPr>
              <a:defRPr lang="en-US" sz="4000" kern="1200" dirty="0">
                <a:solidFill>
                  <a:schemeClr val="bg1">
                    <a:lumMod val="95000"/>
                  </a:schemeClr>
                </a:solidFill>
                <a:latin typeface="+mj-lt"/>
                <a:ea typeface="+mj-ea"/>
                <a:cs typeface="+mj-cs"/>
              </a:defRPr>
            </a:lvl1pPr>
          </a:lstStyle>
          <a:p>
            <a:r>
              <a:rPr lang="en-US" dirty="0" smtClean="0">
                <a:solidFill>
                  <a:schemeClr val="bg1">
                    <a:lumMod val="95000"/>
                  </a:schemeClr>
                </a:solidFill>
              </a:rPr>
              <a:t>Click To Add Title</a:t>
            </a:r>
            <a:endParaRPr lang="en-US" dirty="0">
              <a:solidFill>
                <a:schemeClr val="bg1">
                  <a:lumMod val="95000"/>
                </a:schemeClr>
              </a:solidFill>
            </a:endParaRPr>
          </a:p>
        </p:txBody>
      </p:sp>
    </p:spTree>
    <p:extLst>
      <p:ext uri="{BB962C8B-B14F-4D97-AF65-F5344CB8AC3E}">
        <p14:creationId xmlns:p14="http://schemas.microsoft.com/office/powerpoint/2010/main" val="20144197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Ø"/>
              <a:defRPr/>
            </a:lvl2pPr>
            <a:lvl3pPr>
              <a:buFont typeface="Courier New" pitchFamily="49" charset="0"/>
              <a:buChar char="o"/>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17FD1E-4DE2-4D2D-BA99-0841DB4305B9}" type="datetimeFigureOut">
              <a:rPr lang="en-US" smtClean="0"/>
              <a:pPr/>
              <a:t>9/16/2013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C55E52-9867-49AB-AB5F-EC3750C4B47F}" type="slidenum">
              <a:rPr lang="en-US" smtClean="0"/>
              <a:pPr/>
              <a:t>‹#›</a:t>
            </a:fld>
            <a:endParaRPr lang="en-US"/>
          </a:p>
        </p:txBody>
      </p:sp>
      <p:sp>
        <p:nvSpPr>
          <p:cNvPr id="7" name="Title 1"/>
          <p:cNvSpPr>
            <a:spLocks noGrp="1"/>
          </p:cNvSpPr>
          <p:nvPr userDrawn="1">
            <p:ph type="title" hasCustomPrompt="1"/>
          </p:nvPr>
        </p:nvSpPr>
        <p:spPr>
          <a:xfrm>
            <a:off x="228600" y="76200"/>
            <a:ext cx="8229600" cy="411162"/>
          </a:xfrm>
        </p:spPr>
        <p:txBody>
          <a:bodyPr>
            <a:noAutofit/>
          </a:bodyPr>
          <a:lstStyle>
            <a:lvl1pPr>
              <a:defRPr lang="en-US" sz="4000" kern="1200" dirty="0">
                <a:solidFill>
                  <a:schemeClr val="bg1">
                    <a:lumMod val="95000"/>
                  </a:schemeClr>
                </a:solidFill>
                <a:latin typeface="+mj-lt"/>
                <a:ea typeface="+mj-ea"/>
                <a:cs typeface="+mj-cs"/>
              </a:defRPr>
            </a:lvl1pPr>
          </a:lstStyle>
          <a:p>
            <a:r>
              <a:rPr lang="en-US" dirty="0" smtClean="0">
                <a:solidFill>
                  <a:schemeClr val="bg1">
                    <a:lumMod val="95000"/>
                  </a:schemeClr>
                </a:solidFill>
              </a:rPr>
              <a:t>Click To Add Title</a:t>
            </a:r>
            <a:endParaRPr lang="en-US" dirty="0">
              <a:solidFill>
                <a:schemeClr val="bg1">
                  <a:lumMod val="95000"/>
                </a:schemeClr>
              </a:solidFill>
            </a:endParaRPr>
          </a:p>
        </p:txBody>
      </p:sp>
    </p:spTree>
    <p:extLst>
      <p:ext uri="{BB962C8B-B14F-4D97-AF65-F5344CB8AC3E}">
        <p14:creationId xmlns:p14="http://schemas.microsoft.com/office/powerpoint/2010/main" val="3335286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Ø"/>
              <a:defRPr/>
            </a:lvl2pPr>
            <a:lvl3pPr>
              <a:buFont typeface="Courier New" pitchFamily="49" charset="0"/>
              <a:buChar char="o"/>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17FD1E-4DE2-4D2D-BA99-0841DB4305B9}" type="datetimeFigureOut">
              <a:rPr lang="en-US" smtClean="0"/>
              <a:pPr/>
              <a:t>9/16/2013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C55E52-9867-49AB-AB5F-EC3750C4B47F}" type="slidenum">
              <a:rPr lang="en-US" smtClean="0"/>
              <a:pPr/>
              <a:t>‹#›</a:t>
            </a:fld>
            <a:endParaRPr lang="en-US"/>
          </a:p>
        </p:txBody>
      </p:sp>
      <p:sp>
        <p:nvSpPr>
          <p:cNvPr id="7" name="Title 1"/>
          <p:cNvSpPr>
            <a:spLocks noGrp="1"/>
          </p:cNvSpPr>
          <p:nvPr userDrawn="1">
            <p:ph type="title" hasCustomPrompt="1"/>
          </p:nvPr>
        </p:nvSpPr>
        <p:spPr>
          <a:xfrm>
            <a:off x="228600" y="76200"/>
            <a:ext cx="8229600" cy="411162"/>
          </a:xfrm>
        </p:spPr>
        <p:txBody>
          <a:bodyPr>
            <a:noAutofit/>
          </a:bodyPr>
          <a:lstStyle>
            <a:lvl1pPr>
              <a:defRPr lang="en-US" sz="4000" kern="1200" dirty="0">
                <a:solidFill>
                  <a:schemeClr val="bg1">
                    <a:lumMod val="95000"/>
                  </a:schemeClr>
                </a:solidFill>
                <a:latin typeface="+mj-lt"/>
                <a:ea typeface="+mj-ea"/>
                <a:cs typeface="+mj-cs"/>
              </a:defRPr>
            </a:lvl1pPr>
          </a:lstStyle>
          <a:p>
            <a:r>
              <a:rPr lang="en-US" dirty="0" smtClean="0">
                <a:solidFill>
                  <a:schemeClr val="bg1">
                    <a:lumMod val="95000"/>
                  </a:schemeClr>
                </a:solidFill>
              </a:rPr>
              <a:t>Click To Add Title</a:t>
            </a:r>
            <a:endParaRPr lang="en-US" dirty="0">
              <a:solidFill>
                <a:schemeClr val="bg1">
                  <a:lumMod val="95000"/>
                </a:schemeClr>
              </a:solidFill>
            </a:endParaRPr>
          </a:p>
        </p:txBody>
      </p:sp>
    </p:spTree>
    <p:extLst>
      <p:ext uri="{BB962C8B-B14F-4D97-AF65-F5344CB8AC3E}">
        <p14:creationId xmlns:p14="http://schemas.microsoft.com/office/powerpoint/2010/main" val="3335286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2230626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455243" y="342840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7" name="Title Placeholder 1"/>
          <p:cNvSpPr>
            <a:spLocks noGrp="1"/>
          </p:cNvSpPr>
          <p:nvPr>
            <p:ph type="title"/>
          </p:nvPr>
        </p:nvSpPr>
        <p:spPr>
          <a:xfrm>
            <a:off x="455243" y="2618222"/>
            <a:ext cx="8229600" cy="810186"/>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9" name="Text Placeholder 15"/>
          <p:cNvSpPr>
            <a:spLocks noGrp="1"/>
          </p:cNvSpPr>
          <p:nvPr>
            <p:ph type="body" sz="quarter" idx="11" hasCustomPrompt="1"/>
          </p:nvPr>
        </p:nvSpPr>
        <p:spPr>
          <a:xfrm>
            <a:off x="455243" y="219015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241462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p:nvPr>
        </p:nvSpPr>
        <p:spPr>
          <a:xfrm>
            <a:off x="457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664350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a:p>
        </p:txBody>
      </p:sp>
      <p:sp>
        <p:nvSpPr>
          <p:cNvPr id="6" name="Content Placeholder 5"/>
          <p:cNvSpPr>
            <a:spLocks noGrp="1"/>
          </p:cNvSpPr>
          <p:nvPr>
            <p:ph sz="quarter" idx="4"/>
          </p:nvPr>
        </p:nvSpPr>
        <p:spPr>
          <a:xfrm>
            <a:off x="4645025" y="2064444"/>
            <a:ext cx="4041775" cy="4234755"/>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424683"/>
            <a:ext cx="4041775"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p:nvPr>
        </p:nvSpPr>
        <p:spPr>
          <a:xfrm>
            <a:off x="457200" y="2064444"/>
            <a:ext cx="4040188" cy="423475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hasCustomPrompt="1"/>
          </p:nvPr>
        </p:nvSpPr>
        <p:spPr>
          <a:xfrm>
            <a:off x="457200" y="1424683"/>
            <a:ext cx="4040188"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0"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17192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123692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8" name="Content Placeholder 3"/>
          <p:cNvSpPr>
            <a:spLocks noGrp="1"/>
          </p:cNvSpPr>
          <p:nvPr>
            <p:ph sz="half" idx="16" hasCustomPrompt="1"/>
          </p:nvPr>
        </p:nvSpPr>
        <p:spPr>
          <a:xfrm>
            <a:off x="5886173" y="1420041"/>
            <a:ext cx="2800627"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9" name="Content Placeholder 3"/>
          <p:cNvSpPr>
            <a:spLocks noGrp="1"/>
          </p:cNvSpPr>
          <p:nvPr>
            <p:ph sz="half" idx="17" hasCustomPrompt="1"/>
          </p:nvPr>
        </p:nvSpPr>
        <p:spPr>
          <a:xfrm>
            <a:off x="3235738" y="1420041"/>
            <a:ext cx="2650435"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7" name="Content Placeholder 3"/>
          <p:cNvSpPr>
            <a:spLocks noGrp="1"/>
          </p:cNvSpPr>
          <p:nvPr>
            <p:ph sz="half" idx="15" hasCustomPrompt="1"/>
          </p:nvPr>
        </p:nvSpPr>
        <p:spPr>
          <a:xfrm>
            <a:off x="456655" y="1420041"/>
            <a:ext cx="2779084"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74200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a:p>
        </p:txBody>
      </p:sp>
    </p:spTree>
    <p:extLst>
      <p:ext uri="{BB962C8B-B14F-4D97-AF65-F5344CB8AC3E}">
        <p14:creationId xmlns:p14="http://schemas.microsoft.com/office/powerpoint/2010/main" val="12955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295FD85-0E9A-9A4B-AEA4-CF6493BFD0E6}" type="slidenum">
              <a:rPr lang="en-US" smtClean="0"/>
              <a:pPr/>
              <a:t>‹#›</a:t>
            </a:fld>
            <a:endParaRPr lang="en-US" dirty="0"/>
          </a:p>
        </p:txBody>
      </p:sp>
      <p:sp>
        <p:nvSpPr>
          <p:cNvPr id="4"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
        <p:nvSpPr>
          <p:cNvPr id="5" name="Picture Placeholder 2"/>
          <p:cNvSpPr>
            <a:spLocks noGrp="1"/>
          </p:cNvSpPr>
          <p:nvPr>
            <p:ph type="pic" idx="1"/>
          </p:nvPr>
        </p:nvSpPr>
        <p:spPr>
          <a:xfrm>
            <a:off x="457200" y="1417637"/>
            <a:ext cx="8229600" cy="4864629"/>
          </a:xfrm>
        </p:spPr>
        <p:txBody>
          <a:bodyPr>
            <a:normAutofit/>
          </a:bodyPr>
          <a:lstStyle>
            <a:lvl1pPr marL="0" indent="0">
              <a:buNone/>
              <a:defRPr sz="2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7067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14"/>
          <a:srcRect/>
          <a:stretch>
            <a:fillRect/>
          </a:stretch>
        </p:blipFill>
        <p:spPr bwMode="auto">
          <a:xfrm>
            <a:off x="0" y="6021916"/>
            <a:ext cx="9144000" cy="838200"/>
          </a:xfrm>
          <a:prstGeom prst="rect">
            <a:avLst/>
          </a:prstGeom>
          <a:noFill/>
          <a:ln w="9525">
            <a:noFill/>
            <a:miter lim="800000"/>
            <a:headEnd/>
            <a:tailEnd/>
          </a:ln>
          <a:effectLst/>
        </p:spPr>
      </p:pic>
      <p:sp>
        <p:nvSpPr>
          <p:cNvPr id="2" name="Title Placeholder 1"/>
          <p:cNvSpPr>
            <a:spLocks noGrp="1"/>
          </p:cNvSpPr>
          <p:nvPr>
            <p:ph type="title"/>
          </p:nvPr>
        </p:nvSpPr>
        <p:spPr>
          <a:xfrm>
            <a:off x="457200" y="598826"/>
            <a:ext cx="8229600" cy="71652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5349"/>
            <a:ext cx="8229600" cy="49921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22640" y="6460255"/>
            <a:ext cx="2133600"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Tree>
    <p:extLst>
      <p:ext uri="{BB962C8B-B14F-4D97-AF65-F5344CB8AC3E}">
        <p14:creationId xmlns:p14="http://schemas.microsoft.com/office/powerpoint/2010/main"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60" r:id="rId9"/>
    <p:sldLayoutId id="2147483662" r:id="rId10"/>
    <p:sldLayoutId id="2147483663" r:id="rId11"/>
    <p:sldLayoutId id="2147483664" r:id="rId12"/>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1800" kern="1200">
          <a:solidFill>
            <a:schemeClr val="tx1">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18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7.xml"/><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3.jp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aosmith.com/" TargetMode="External"/><Relationship Id="rId13" Type="http://schemas.openxmlformats.org/officeDocument/2006/relationships/image" Target="../media/image12.png"/><Relationship Id="rId18" Type="http://schemas.openxmlformats.org/officeDocument/2006/relationships/image" Target="../media/image16.png"/><Relationship Id="rId26" Type="http://schemas.openxmlformats.org/officeDocument/2006/relationships/hyperlink" Target="http://www.souriau.com/index.php?id=452" TargetMode="External"/><Relationship Id="rId3" Type="http://schemas.openxmlformats.org/officeDocument/2006/relationships/hyperlink" Target="http://www.plastics.saint-gobain.com/Default.aspx" TargetMode="External"/><Relationship Id="rId21" Type="http://schemas.openxmlformats.org/officeDocument/2006/relationships/hyperlink" Target="http://www.sherwin-williams.com/index.html" TargetMode="External"/><Relationship Id="rId7" Type="http://schemas.openxmlformats.org/officeDocument/2006/relationships/image" Target="../media/image8.png"/><Relationship Id="rId12" Type="http://schemas.openxmlformats.org/officeDocument/2006/relationships/hyperlink" Target="http://www.fnmfg.com/" TargetMode="External"/><Relationship Id="rId17" Type="http://schemas.openxmlformats.org/officeDocument/2006/relationships/image" Target="../media/image15.png"/><Relationship Id="rId25"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hyperlink" Target="http://www.lensxlasers.com/" TargetMode="External"/><Relationship Id="rId11" Type="http://schemas.openxmlformats.org/officeDocument/2006/relationships/image" Target="../media/image11.png"/><Relationship Id="rId24" Type="http://schemas.openxmlformats.org/officeDocument/2006/relationships/hyperlink" Target="http://www.alttechnologies.com/" TargetMode="External"/><Relationship Id="rId5" Type="http://schemas.openxmlformats.org/officeDocument/2006/relationships/image" Target="../media/image7.png"/><Relationship Id="rId15" Type="http://schemas.openxmlformats.org/officeDocument/2006/relationships/image" Target="../media/image13.png"/><Relationship Id="rId23" Type="http://schemas.openxmlformats.org/officeDocument/2006/relationships/image" Target="../media/image19.png"/><Relationship Id="rId28" Type="http://schemas.openxmlformats.org/officeDocument/2006/relationships/image" Target="../media/image21.png"/><Relationship Id="rId10" Type="http://schemas.openxmlformats.org/officeDocument/2006/relationships/image" Target="../media/image10.png"/><Relationship Id="rId19" Type="http://schemas.openxmlformats.org/officeDocument/2006/relationships/hyperlink" Target="http://www.saftbatteries.com/Home/tabid/54/Language/en-US/Default.aspx" TargetMode="Externa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hyperlink" Target="http://www.renolit.com/corporate/en/" TargetMode="External"/><Relationship Id="rId22" Type="http://schemas.openxmlformats.org/officeDocument/2006/relationships/image" Target="../media/image18.png"/><Relationship Id="rId27"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235"/>
            <a:ext cx="8328454" cy="705411"/>
          </a:xfrm>
        </p:spPr>
        <p:txBody>
          <a:bodyPr>
            <a:normAutofit fontScale="90000"/>
          </a:bodyPr>
          <a:lstStyle/>
          <a:p>
            <a:r>
              <a:rPr lang="en-US" sz="2800" dirty="0"/>
              <a:t>Integrating QAD and The Quality Management </a:t>
            </a:r>
            <a:r>
              <a:rPr lang="en-US" sz="2800" dirty="0" smtClean="0"/>
              <a:t>System – A Customer Case Study</a:t>
            </a:r>
            <a:endParaRPr lang="en-US" sz="2800" dirty="0"/>
          </a:p>
        </p:txBody>
      </p:sp>
      <p:sp>
        <p:nvSpPr>
          <p:cNvPr id="3" name="Text Placeholder 2"/>
          <p:cNvSpPr>
            <a:spLocks noGrp="1"/>
          </p:cNvSpPr>
          <p:nvPr>
            <p:ph type="body" sz="quarter" idx="10"/>
          </p:nvPr>
        </p:nvSpPr>
        <p:spPr>
          <a:xfrm>
            <a:off x="457200" y="1800705"/>
            <a:ext cx="8229600" cy="349250"/>
          </a:xfrm>
        </p:spPr>
        <p:txBody>
          <a:bodyPr/>
          <a:lstStyle/>
          <a:p>
            <a:r>
              <a:rPr lang="en-US" dirty="0" smtClean="0"/>
              <a:t>April Dines, Corporate Quality Engineer, Cascade Engineering</a:t>
            </a:r>
          </a:p>
          <a:p>
            <a:r>
              <a:rPr lang="en-US" dirty="0" smtClean="0"/>
              <a:t>Bob Herdoiza, President, CEBOS</a:t>
            </a:r>
          </a:p>
        </p:txBody>
      </p:sp>
      <p:sp>
        <p:nvSpPr>
          <p:cNvPr id="4" name="Text Placeholder 3"/>
          <p:cNvSpPr>
            <a:spLocks noGrp="1"/>
          </p:cNvSpPr>
          <p:nvPr>
            <p:ph type="body" sz="quarter" idx="11"/>
          </p:nvPr>
        </p:nvSpPr>
        <p:spPr/>
        <p:txBody>
          <a:bodyPr/>
          <a:lstStyle/>
          <a:p>
            <a:r>
              <a:rPr lang="en-US" dirty="0" smtClean="0"/>
              <a:t>QAD Quality Management Webinar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4" y="6447339"/>
            <a:ext cx="1037966" cy="4230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545" y="2607276"/>
            <a:ext cx="2471028" cy="636976"/>
          </a:xfrm>
          <a:prstGeom prst="rect">
            <a:avLst/>
          </a:prstGeom>
        </p:spPr>
      </p:pic>
    </p:spTree>
    <p:extLst>
      <p:ext uri="{BB962C8B-B14F-4D97-AF65-F5344CB8AC3E}">
        <p14:creationId xmlns:p14="http://schemas.microsoft.com/office/powerpoint/2010/main" val="395633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65921"/>
            <a:ext cx="9255212" cy="4992157"/>
          </a:xfrm>
        </p:spPr>
        <p:txBody>
          <a:bodyPr>
            <a:normAutofit/>
          </a:bodyPr>
          <a:lstStyle/>
          <a:p>
            <a:r>
              <a:rPr lang="en-US" dirty="0" smtClean="0"/>
              <a:t>Incoming Inspection </a:t>
            </a:r>
            <a:r>
              <a:rPr lang="en-US" sz="2000" dirty="0" smtClean="0"/>
              <a:t>(QAD </a:t>
            </a:r>
            <a:r>
              <a:rPr lang="en-US" sz="2000" dirty="0" smtClean="0">
                <a:sym typeface="Wingdings" pitchFamily="2" charset="2"/>
              </a:rPr>
              <a:t> MQ1)</a:t>
            </a:r>
            <a:endParaRPr lang="en-US" sz="2000" dirty="0" smtClean="0"/>
          </a:p>
          <a:p>
            <a:pPr lvl="1">
              <a:buFont typeface="Century Gothic" pitchFamily="34" charset="0"/>
              <a:buChar char="-"/>
            </a:pPr>
            <a:r>
              <a:rPr lang="en-US" dirty="0" smtClean="0"/>
              <a:t>Receiving triggers inspection</a:t>
            </a:r>
          </a:p>
          <a:p>
            <a:r>
              <a:rPr lang="en-US" dirty="0" smtClean="0"/>
              <a:t>In-process </a:t>
            </a:r>
            <a:r>
              <a:rPr lang="en-US" dirty="0"/>
              <a:t>Inspection </a:t>
            </a:r>
            <a:r>
              <a:rPr lang="en-US" sz="2000" dirty="0"/>
              <a:t>(QAD </a:t>
            </a:r>
            <a:r>
              <a:rPr lang="en-US" sz="2000" dirty="0">
                <a:sym typeface="Wingdings" pitchFamily="2" charset="2"/>
              </a:rPr>
              <a:t> MQ1)</a:t>
            </a:r>
            <a:endParaRPr lang="en-US" sz="2000" dirty="0" smtClean="0"/>
          </a:p>
          <a:p>
            <a:pPr lvl="1">
              <a:buFont typeface="Century Gothic" pitchFamily="34" charset="0"/>
              <a:buChar char="-"/>
            </a:pPr>
            <a:r>
              <a:rPr lang="en-US" dirty="0" smtClean="0"/>
              <a:t>Move between operations triggers an inspection</a:t>
            </a:r>
          </a:p>
          <a:p>
            <a:r>
              <a:rPr lang="en-US" dirty="0" smtClean="0"/>
              <a:t>Defect Log to inventory </a:t>
            </a:r>
            <a:r>
              <a:rPr lang="en-US" sz="2000" dirty="0" smtClean="0"/>
              <a:t>(MQ1</a:t>
            </a:r>
            <a:r>
              <a:rPr lang="en-US" sz="2000" dirty="0" smtClean="0">
                <a:sym typeface="Wingdings" pitchFamily="2" charset="2"/>
              </a:rPr>
              <a:t>QAD/QADMQ1)</a:t>
            </a:r>
            <a:endParaRPr lang="en-US" sz="2000" dirty="0" smtClean="0"/>
          </a:p>
          <a:p>
            <a:pPr lvl="1">
              <a:buFont typeface="Century Gothic" pitchFamily="34" charset="0"/>
              <a:buChar char="-"/>
            </a:pPr>
            <a:r>
              <a:rPr lang="en-US" dirty="0" smtClean="0"/>
              <a:t>Recording a defect moves material to MRB in QAD</a:t>
            </a:r>
          </a:p>
          <a:p>
            <a:pPr lvl="1">
              <a:buFont typeface="Century Gothic" pitchFamily="34" charset="0"/>
              <a:buChar char="-"/>
            </a:pPr>
            <a:r>
              <a:rPr lang="en-US" dirty="0" smtClean="0"/>
              <a:t>Material is moved to MRB, a defect is created</a:t>
            </a:r>
          </a:p>
        </p:txBody>
      </p:sp>
      <p:sp>
        <p:nvSpPr>
          <p:cNvPr id="7" name="Rectangle 6"/>
          <p:cNvSpPr/>
          <p:nvPr/>
        </p:nvSpPr>
        <p:spPr>
          <a:xfrm>
            <a:off x="568376" y="251368"/>
            <a:ext cx="7364661" cy="400110"/>
          </a:xfrm>
          <a:prstGeom prst="rect">
            <a:avLst/>
          </a:prstGeom>
        </p:spPr>
        <p:txBody>
          <a:bodyPr wrap="square">
            <a:spAutoFit/>
          </a:bodyPr>
          <a:lstStyle/>
          <a:p>
            <a:r>
              <a:rPr lang="en-US" sz="2000" b="1" dirty="0">
                <a:solidFill>
                  <a:srgbClr val="00B0F0"/>
                </a:solidFill>
              </a:rPr>
              <a:t>Integrating QAD and the Quality Management System</a:t>
            </a:r>
          </a:p>
        </p:txBody>
      </p:sp>
      <p:sp>
        <p:nvSpPr>
          <p:cNvPr id="8" name="Title 3"/>
          <p:cNvSpPr>
            <a:spLocks noGrp="1"/>
          </p:cNvSpPr>
          <p:nvPr>
            <p:ph type="title"/>
          </p:nvPr>
        </p:nvSpPr>
        <p:spPr>
          <a:xfrm>
            <a:off x="457200" y="607452"/>
            <a:ext cx="8229600" cy="708730"/>
          </a:xfrm>
        </p:spPr>
        <p:txBody>
          <a:bodyPr/>
          <a:lstStyle/>
          <a:p>
            <a:r>
              <a:rPr lang="en-US" sz="3200" dirty="0">
                <a:solidFill>
                  <a:schemeClr val="tx1">
                    <a:lumMod val="75000"/>
                    <a:lumOff val="25000"/>
                  </a:schemeClr>
                </a:solidFill>
                <a:latin typeface="Century Gothic" pitchFamily="34" charset="0"/>
                <a:ea typeface="MS PGothic"/>
                <a:cs typeface="Century Gothic" pitchFamily="34" charset="0"/>
              </a:rPr>
              <a:t>Driving Results</a:t>
            </a:r>
          </a:p>
        </p:txBody>
      </p:sp>
      <p:sp>
        <p:nvSpPr>
          <p:cNvPr id="9" name="Slide Number Placeholder 1"/>
          <p:cNvSpPr>
            <a:spLocks noGrp="1"/>
          </p:cNvSpPr>
          <p:nvPr>
            <p:ph type="sldNum" sz="quarter" idx="12"/>
          </p:nvPr>
        </p:nvSpPr>
        <p:spPr bwMode="auto">
          <a:xfrm>
            <a:off x="6922640" y="646025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A593CA-B606-4D02-8A50-52481547DA9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10</a:t>
            </a:fld>
            <a:endParaRPr lang="en-US" dirty="0" smtClean="0">
              <a:latin typeface="Century Gothic" pitchFamily="34" charset="0"/>
              <a:ea typeface="Century Gothic" pitchFamily="34" charset="0"/>
              <a:cs typeface="Century Gothic"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val="315271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16" y="1315349"/>
            <a:ext cx="9230497" cy="4992157"/>
          </a:xfrm>
        </p:spPr>
        <p:txBody>
          <a:bodyPr>
            <a:normAutofit/>
          </a:bodyPr>
          <a:lstStyle/>
          <a:p>
            <a:r>
              <a:rPr lang="en-US" dirty="0" smtClean="0"/>
              <a:t>Customer Complaint</a:t>
            </a:r>
          </a:p>
          <a:p>
            <a:pPr lvl="1">
              <a:buFont typeface="Century Gothic" pitchFamily="34" charset="0"/>
              <a:buChar char="-"/>
            </a:pPr>
            <a:r>
              <a:rPr lang="en-US" dirty="0" smtClean="0"/>
              <a:t>Complaint call logged in QAD, CAPA created in MQ1</a:t>
            </a:r>
          </a:p>
          <a:p>
            <a:r>
              <a:rPr lang="en-US" dirty="0" smtClean="0"/>
              <a:t>Training Check</a:t>
            </a:r>
          </a:p>
          <a:p>
            <a:pPr lvl="1">
              <a:buFont typeface="Century Gothic" pitchFamily="34" charset="0"/>
              <a:buChar char="-"/>
            </a:pPr>
            <a:r>
              <a:rPr lang="en-US" dirty="0" smtClean="0"/>
              <a:t>Operator training validation check before work</a:t>
            </a:r>
          </a:p>
          <a:p>
            <a:r>
              <a:rPr lang="en-US" dirty="0" smtClean="0"/>
              <a:t>Calibration Check</a:t>
            </a:r>
          </a:p>
          <a:p>
            <a:pPr lvl="1">
              <a:buFont typeface="Century Gothic" pitchFamily="34" charset="0"/>
              <a:buChar char="-"/>
            </a:pPr>
            <a:r>
              <a:rPr lang="en-US" dirty="0" smtClean="0"/>
              <a:t>Gage calibration validation before can use in QAD</a:t>
            </a:r>
            <a:endParaRPr lang="en-US" dirty="0"/>
          </a:p>
        </p:txBody>
      </p:sp>
      <p:sp>
        <p:nvSpPr>
          <p:cNvPr id="6" name="Title 3"/>
          <p:cNvSpPr txBox="1">
            <a:spLocks/>
          </p:cNvSpPr>
          <p:nvPr/>
        </p:nvSpPr>
        <p:spPr>
          <a:xfrm>
            <a:off x="457200" y="607452"/>
            <a:ext cx="8229600" cy="708730"/>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sz="3200" smtClean="0">
                <a:solidFill>
                  <a:schemeClr val="tx1">
                    <a:lumMod val="75000"/>
                    <a:lumOff val="25000"/>
                  </a:schemeClr>
                </a:solidFill>
                <a:latin typeface="Century Gothic" pitchFamily="34" charset="0"/>
                <a:ea typeface="MS PGothic"/>
                <a:cs typeface="Century Gothic" pitchFamily="34" charset="0"/>
              </a:rPr>
              <a:t>Driving Results</a:t>
            </a:r>
            <a:endParaRPr lang="en-US" sz="3200">
              <a:solidFill>
                <a:schemeClr val="tx1">
                  <a:lumMod val="75000"/>
                  <a:lumOff val="25000"/>
                </a:schemeClr>
              </a:solidFill>
              <a:latin typeface="Century Gothic" pitchFamily="34" charset="0"/>
              <a:ea typeface="MS PGothic"/>
              <a:cs typeface="Century Gothic" pitchFamily="34" charset="0"/>
            </a:endParaRPr>
          </a:p>
        </p:txBody>
      </p:sp>
      <p:sp>
        <p:nvSpPr>
          <p:cNvPr id="8" name="Rectangle 7"/>
          <p:cNvSpPr/>
          <p:nvPr/>
        </p:nvSpPr>
        <p:spPr>
          <a:xfrm>
            <a:off x="568376" y="251368"/>
            <a:ext cx="7364661" cy="400110"/>
          </a:xfrm>
          <a:prstGeom prst="rect">
            <a:avLst/>
          </a:prstGeom>
        </p:spPr>
        <p:txBody>
          <a:bodyPr wrap="square">
            <a:spAutoFit/>
          </a:bodyPr>
          <a:lstStyle/>
          <a:p>
            <a:r>
              <a:rPr lang="en-US" sz="2000" b="1" dirty="0">
                <a:solidFill>
                  <a:srgbClr val="00B0F0"/>
                </a:solidFill>
              </a:rPr>
              <a:t>Integrating QAD and the Quality Management System</a:t>
            </a:r>
          </a:p>
        </p:txBody>
      </p:sp>
      <p:sp>
        <p:nvSpPr>
          <p:cNvPr id="9" name="Slide Number Placeholder 1"/>
          <p:cNvSpPr>
            <a:spLocks noGrp="1"/>
          </p:cNvSpPr>
          <p:nvPr>
            <p:ph type="sldNum" sz="quarter" idx="12"/>
          </p:nvPr>
        </p:nvSpPr>
        <p:spPr bwMode="auto">
          <a:xfrm>
            <a:off x="6922640" y="646025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A593CA-B606-4D02-8A50-52481547DA9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11</a:t>
            </a:fld>
            <a:endParaRPr lang="en-US" dirty="0" smtClean="0">
              <a:latin typeface="Century Gothic" pitchFamily="34" charset="0"/>
              <a:ea typeface="Century Gothic" pitchFamily="34" charset="0"/>
              <a:cs typeface="Century Gothic"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extLst>
      <p:ext uri="{BB962C8B-B14F-4D97-AF65-F5344CB8AC3E}">
        <p14:creationId xmlns:p14="http://schemas.microsoft.com/office/powerpoint/2010/main" val="1328856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12</a:t>
            </a:fld>
            <a:endParaRPr lang="en-US" dirty="0"/>
          </a:p>
        </p:txBody>
      </p:sp>
      <p:sp>
        <p:nvSpPr>
          <p:cNvPr id="4" name="Title 3"/>
          <p:cNvSpPr>
            <a:spLocks noGrp="1"/>
          </p:cNvSpPr>
          <p:nvPr>
            <p:ph type="title"/>
          </p:nvPr>
        </p:nvSpPr>
        <p:spPr/>
        <p:txBody>
          <a:bodyPr>
            <a:normAutofit/>
          </a:bodyPr>
          <a:lstStyle/>
          <a:p>
            <a:r>
              <a:rPr lang="en-US" sz="2700" smtClean="0">
                <a:latin typeface="Century Gothic" pitchFamily="34" charset="0"/>
                <a:ea typeface="MS PGothic"/>
                <a:cs typeface="Century Gothic" pitchFamily="34" charset="0"/>
              </a:rPr>
              <a:t>Case </a:t>
            </a:r>
            <a:r>
              <a:rPr lang="en-US" sz="2700" dirty="0" smtClean="0">
                <a:latin typeface="Century Gothic" pitchFamily="34" charset="0"/>
                <a:ea typeface="MS PGothic"/>
                <a:cs typeface="Century Gothic" pitchFamily="34" charset="0"/>
              </a:rPr>
              <a:t>Study – Cascade Engineering</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pic>
        <p:nvPicPr>
          <p:cNvPr id="9" name="Picture 2" descr="acous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761" y="3857345"/>
            <a:ext cx="3851705" cy="255496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has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33" y="1398868"/>
            <a:ext cx="2857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irra Chair"/>
          <p:cNvPicPr>
            <a:picLocks noChangeAspect="1" noChangeArrowheads="1"/>
          </p:cNvPicPr>
          <p:nvPr/>
        </p:nvPicPr>
        <p:blipFill rotWithShape="1">
          <a:blip r:embed="rId7">
            <a:extLst>
              <a:ext uri="{28A0092B-C50C-407E-A947-70E740481C1C}">
                <a14:useLocalDpi xmlns:a14="http://schemas.microsoft.com/office/drawing/2010/main" val="0"/>
              </a:ext>
            </a:extLst>
          </a:blip>
          <a:srcRect b="7110"/>
          <a:stretch/>
        </p:blipFill>
        <p:spPr bwMode="auto">
          <a:xfrm>
            <a:off x="6922640" y="1173349"/>
            <a:ext cx="1905000" cy="33621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589" y="1420957"/>
            <a:ext cx="3537173" cy="1285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1901" y="3102989"/>
            <a:ext cx="1088760" cy="369332"/>
          </a:xfrm>
          <a:prstGeom prst="rect">
            <a:avLst/>
          </a:prstGeom>
          <a:solidFill>
            <a:schemeClr val="bg2"/>
          </a:solidFill>
        </p:spPr>
        <p:txBody>
          <a:bodyPr wrap="none" rtlCol="0">
            <a:spAutoFit/>
          </a:bodyPr>
          <a:lstStyle/>
          <a:p>
            <a:r>
              <a:rPr lang="en-US" dirty="0" err="1" smtClean="0"/>
              <a:t>Airtubes</a:t>
            </a:r>
            <a:endParaRPr lang="en-US" dirty="0"/>
          </a:p>
        </p:txBody>
      </p:sp>
      <p:sp>
        <p:nvSpPr>
          <p:cNvPr id="16" name="TextBox 15"/>
          <p:cNvSpPr txBox="1"/>
          <p:nvPr/>
        </p:nvSpPr>
        <p:spPr>
          <a:xfrm>
            <a:off x="3313061" y="5924449"/>
            <a:ext cx="1285929" cy="369332"/>
          </a:xfrm>
          <a:prstGeom prst="rect">
            <a:avLst/>
          </a:prstGeom>
          <a:solidFill>
            <a:schemeClr val="bg2"/>
          </a:solidFill>
        </p:spPr>
        <p:txBody>
          <a:bodyPr wrap="none" rtlCol="0">
            <a:spAutoFit/>
          </a:bodyPr>
          <a:lstStyle/>
          <a:p>
            <a:r>
              <a:rPr lang="en-US" dirty="0" err="1" smtClean="0"/>
              <a:t>Dashmats</a:t>
            </a:r>
            <a:endParaRPr lang="en-US" dirty="0"/>
          </a:p>
        </p:txBody>
      </p:sp>
      <p:sp>
        <p:nvSpPr>
          <p:cNvPr id="17" name="TextBox 16"/>
          <p:cNvSpPr txBox="1"/>
          <p:nvPr/>
        </p:nvSpPr>
        <p:spPr>
          <a:xfrm>
            <a:off x="7197711" y="3977448"/>
            <a:ext cx="1354858" cy="369332"/>
          </a:xfrm>
          <a:prstGeom prst="rect">
            <a:avLst/>
          </a:prstGeom>
          <a:solidFill>
            <a:schemeClr val="bg2"/>
          </a:solidFill>
        </p:spPr>
        <p:txBody>
          <a:bodyPr wrap="none" rtlCol="0">
            <a:spAutoFit/>
          </a:bodyPr>
          <a:lstStyle/>
          <a:p>
            <a:r>
              <a:rPr lang="en-US" dirty="0" smtClean="0"/>
              <a:t>Seatbacks</a:t>
            </a:r>
            <a:endParaRPr lang="en-US" dirty="0"/>
          </a:p>
        </p:txBody>
      </p:sp>
      <p:pic>
        <p:nvPicPr>
          <p:cNvPr id="2062" name="Picture 14" descr="http://thepinkcart.com/wp-content/uploads/2010/01/PinkCart_35g_corner1-e12705857101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1762" y="3878811"/>
            <a:ext cx="1775769" cy="25814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74134" y="2541868"/>
            <a:ext cx="1596912" cy="369332"/>
          </a:xfrm>
          <a:prstGeom prst="rect">
            <a:avLst/>
          </a:prstGeom>
          <a:solidFill>
            <a:schemeClr val="bg2"/>
          </a:solidFill>
        </p:spPr>
        <p:txBody>
          <a:bodyPr wrap="none" rtlCol="0">
            <a:spAutoFit/>
          </a:bodyPr>
          <a:lstStyle/>
          <a:p>
            <a:r>
              <a:rPr lang="en-US" dirty="0" smtClean="0"/>
              <a:t>Decade Bins</a:t>
            </a:r>
            <a:endParaRPr lang="en-US"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4134" y="2063543"/>
            <a:ext cx="2248506" cy="27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sw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3269548"/>
            <a:ext cx="3229402" cy="21490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32056" y="4984867"/>
            <a:ext cx="766557" cy="369332"/>
          </a:xfrm>
          <a:prstGeom prst="rect">
            <a:avLst/>
          </a:prstGeom>
          <a:solidFill>
            <a:schemeClr val="bg2"/>
          </a:solidFill>
        </p:spPr>
        <p:txBody>
          <a:bodyPr wrap="none" rtlCol="0">
            <a:spAutoFit/>
          </a:bodyPr>
          <a:lstStyle/>
          <a:p>
            <a:r>
              <a:rPr lang="en-US" dirty="0" smtClean="0"/>
              <a:t>Carts</a:t>
            </a:r>
            <a:endParaRPr lang="en-US" dirty="0"/>
          </a:p>
        </p:txBody>
      </p:sp>
      <p:sp>
        <p:nvSpPr>
          <p:cNvPr id="20" name="TextBox 19"/>
          <p:cNvSpPr txBox="1"/>
          <p:nvPr/>
        </p:nvSpPr>
        <p:spPr>
          <a:xfrm>
            <a:off x="7662343" y="5957005"/>
            <a:ext cx="766557" cy="369332"/>
          </a:xfrm>
          <a:prstGeom prst="rect">
            <a:avLst/>
          </a:prstGeom>
          <a:solidFill>
            <a:schemeClr val="bg2"/>
          </a:solidFill>
        </p:spPr>
        <p:txBody>
          <a:bodyPr wrap="none" rtlCol="0">
            <a:spAutoFit/>
          </a:bodyPr>
          <a:lstStyle/>
          <a:p>
            <a:r>
              <a:rPr lang="en-US" dirty="0" smtClean="0"/>
              <a:t>Carts</a:t>
            </a:r>
            <a:endParaRPr lang="en-US" dirty="0"/>
          </a:p>
        </p:txBody>
      </p:sp>
      <p:sp>
        <p:nvSpPr>
          <p:cNvPr id="21" name="TextBox 20"/>
          <p:cNvSpPr txBox="1"/>
          <p:nvPr/>
        </p:nvSpPr>
        <p:spPr>
          <a:xfrm>
            <a:off x="4942223" y="4350837"/>
            <a:ext cx="1712328" cy="369332"/>
          </a:xfrm>
          <a:prstGeom prst="rect">
            <a:avLst/>
          </a:prstGeom>
          <a:solidFill>
            <a:schemeClr val="bg2"/>
          </a:solidFill>
        </p:spPr>
        <p:txBody>
          <a:bodyPr wrap="none" rtlCol="0">
            <a:spAutoFit/>
          </a:bodyPr>
          <a:lstStyle/>
          <a:p>
            <a:r>
              <a:rPr lang="en-US" dirty="0" err="1" smtClean="0"/>
              <a:t>Hydraid</a:t>
            </a:r>
            <a:r>
              <a:rPr lang="en-US" dirty="0" smtClean="0"/>
              <a:t> Filters</a:t>
            </a:r>
            <a:endParaRPr lang="en-US" dirty="0"/>
          </a:p>
        </p:txBody>
      </p:sp>
    </p:spTree>
    <p:custDataLst>
      <p:tags r:id="rId1"/>
    </p:custDataLst>
    <p:extLst>
      <p:ext uri="{BB962C8B-B14F-4D97-AF65-F5344CB8AC3E}">
        <p14:creationId xmlns:p14="http://schemas.microsoft.com/office/powerpoint/2010/main" val="209710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20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2000"/>
                                  </p:stCondLst>
                                  <p:childTnLst>
                                    <p:set>
                                      <p:cBhvr>
                                        <p:cTn id="21" dur="1" fill="hold">
                                          <p:stCondLst>
                                            <p:cond delay="0"/>
                                          </p:stCondLst>
                                        </p:cTn>
                                        <p:tgtEl>
                                          <p:spTgt spid="2054"/>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6000"/>
                            </p:stCondLst>
                            <p:childTnLst>
                              <p:par>
                                <p:cTn id="25" presetID="1" presetClass="entr" presetSubtype="0" fill="hold" nodeType="afterEffect">
                                  <p:stCondLst>
                                    <p:cond delay="200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2062"/>
                                        </p:tgtEl>
                                        <p:attrNameLst>
                                          <p:attrName>style.visibility</p:attrName>
                                        </p:attrNameLst>
                                      </p:cBhvr>
                                      <p:to>
                                        <p:strVal val="visible"/>
                                      </p:to>
                                    </p:set>
                                  </p:childTnLst>
                                </p:cTn>
                              </p:par>
                              <p:par>
                                <p:cTn id="31" presetID="1" presetClass="entr" presetSubtype="0" fill="hold" grpId="0" nodeType="withEffect">
                                  <p:stCondLst>
                                    <p:cond delay="200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nodeType="afterEffect">
                                  <p:stCondLst>
                                    <p:cond delay="2000"/>
                                  </p:stCondLst>
                                  <p:childTnLst>
                                    <p:set>
                                      <p:cBhvr>
                                        <p:cTn id="35" dur="1" fill="hold">
                                          <p:stCondLst>
                                            <p:cond delay="0"/>
                                          </p:stCondLst>
                                        </p:cTn>
                                        <p:tgtEl>
                                          <p:spTgt spid="1026"/>
                                        </p:tgtEl>
                                        <p:attrNameLst>
                                          <p:attrName>style.visibility</p:attrName>
                                        </p:attrNameLst>
                                      </p:cBhvr>
                                      <p:to>
                                        <p:strVal val="visible"/>
                                      </p:to>
                                    </p:set>
                                  </p:childTnLst>
                                </p:cTn>
                              </p:par>
                              <p:par>
                                <p:cTn id="36" presetID="1"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13</a:t>
            </a:fld>
            <a:endParaRPr lang="en-US" dirty="0"/>
          </a:p>
        </p:txBody>
      </p:sp>
      <p:sp>
        <p:nvSpPr>
          <p:cNvPr id="3" name="Content Placeholder 2"/>
          <p:cNvSpPr>
            <a:spLocks noGrp="1"/>
          </p:cNvSpPr>
          <p:nvPr>
            <p:ph idx="1"/>
          </p:nvPr>
        </p:nvSpPr>
        <p:spPr>
          <a:xfrm>
            <a:off x="457200" y="1519880"/>
            <a:ext cx="8229600" cy="4905135"/>
          </a:xfrm>
        </p:spPr>
        <p:txBody>
          <a:bodyPr>
            <a:normAutofit/>
          </a:bodyPr>
          <a:lstStyle/>
          <a:p>
            <a:r>
              <a:rPr lang="en-US" dirty="0"/>
              <a:t>No integration with QAD (dual entries)</a:t>
            </a:r>
          </a:p>
          <a:p>
            <a:r>
              <a:rPr lang="en-US" dirty="0"/>
              <a:t>System not intuitive</a:t>
            </a:r>
          </a:p>
          <a:p>
            <a:r>
              <a:rPr lang="en-US" dirty="0"/>
              <a:t>Wasted time modifying reports</a:t>
            </a:r>
          </a:p>
          <a:p>
            <a:r>
              <a:rPr lang="en-US" dirty="0"/>
              <a:t>Stand alone systems for launches / changes</a:t>
            </a:r>
          </a:p>
          <a:p>
            <a:r>
              <a:rPr lang="en-US" dirty="0"/>
              <a:t>No triggers for tasks </a:t>
            </a:r>
            <a:r>
              <a:rPr lang="en-US" dirty="0" smtClean="0"/>
              <a:t>due / manual </a:t>
            </a:r>
            <a:r>
              <a:rPr lang="en-US" dirty="0"/>
              <a:t>follow </a:t>
            </a:r>
            <a:r>
              <a:rPr lang="en-US" dirty="0" smtClean="0"/>
              <a:t>up</a:t>
            </a:r>
          </a:p>
          <a:p>
            <a:r>
              <a:rPr lang="en-US" dirty="0" smtClean="0"/>
              <a:t>Manual </a:t>
            </a:r>
            <a:r>
              <a:rPr lang="en-US" dirty="0"/>
              <a:t>completion of tasks for supplier's </a:t>
            </a:r>
          </a:p>
          <a:p>
            <a:r>
              <a:rPr lang="en-US" dirty="0"/>
              <a:t>Manual tracking of data collection</a:t>
            </a:r>
          </a:p>
          <a:p>
            <a:r>
              <a:rPr lang="en-US" dirty="0"/>
              <a:t>No linkage between systems</a:t>
            </a:r>
          </a:p>
          <a:p>
            <a:r>
              <a:rPr lang="en-US" dirty="0"/>
              <a:t>Lack of visibility </a:t>
            </a:r>
          </a:p>
          <a:p>
            <a:endParaRPr lang="en-US" dirty="0"/>
          </a:p>
          <a:p>
            <a:endParaRPr lang="en-US" dirty="0" smtClean="0"/>
          </a:p>
        </p:txBody>
      </p:sp>
      <p:sp>
        <p:nvSpPr>
          <p:cNvPr id="4" name="Title 3"/>
          <p:cNvSpPr>
            <a:spLocks noGrp="1"/>
          </p:cNvSpPr>
          <p:nvPr>
            <p:ph type="title"/>
          </p:nvPr>
        </p:nvSpPr>
        <p:spPr/>
        <p:txBody>
          <a:bodyPr>
            <a:normAutofit/>
          </a:bodyPr>
          <a:lstStyle/>
          <a:p>
            <a:r>
              <a:rPr lang="en-US" sz="2700" dirty="0" smtClean="0">
                <a:latin typeface="Century Gothic" pitchFamily="34" charset="0"/>
                <a:ea typeface="MS PGothic"/>
                <a:cs typeface="Century Gothic" pitchFamily="34" charset="0"/>
              </a:rPr>
              <a:t>CE - Business Situation / Gaps</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custDataLst>
      <p:tags r:id="rId1"/>
    </p:custDataLst>
    <p:extLst>
      <p:ext uri="{BB962C8B-B14F-4D97-AF65-F5344CB8AC3E}">
        <p14:creationId xmlns:p14="http://schemas.microsoft.com/office/powerpoint/2010/main" val="325542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14</a:t>
            </a:fld>
            <a:endParaRPr lang="en-US" dirty="0"/>
          </a:p>
        </p:txBody>
      </p:sp>
      <p:sp>
        <p:nvSpPr>
          <p:cNvPr id="3" name="Content Placeholder 2"/>
          <p:cNvSpPr>
            <a:spLocks noGrp="1"/>
          </p:cNvSpPr>
          <p:nvPr>
            <p:ph idx="1"/>
          </p:nvPr>
        </p:nvSpPr>
        <p:spPr>
          <a:xfrm>
            <a:off x="457200" y="1482811"/>
            <a:ext cx="8599040" cy="4833322"/>
          </a:xfrm>
        </p:spPr>
        <p:txBody>
          <a:bodyPr>
            <a:normAutofit/>
          </a:bodyPr>
          <a:lstStyle/>
          <a:p>
            <a:r>
              <a:rPr lang="en-US" b="1" dirty="0" smtClean="0"/>
              <a:t>E-Sync</a:t>
            </a:r>
            <a:r>
              <a:rPr lang="en-US" dirty="0" smtClean="0"/>
              <a:t> (integration)</a:t>
            </a:r>
            <a:endParaRPr lang="en-US" sz="2400" dirty="0" smtClean="0"/>
          </a:p>
          <a:p>
            <a:r>
              <a:rPr lang="en-US" b="1" dirty="0" smtClean="0"/>
              <a:t>Documents</a:t>
            </a:r>
            <a:r>
              <a:rPr lang="en-US" dirty="0" smtClean="0"/>
              <a:t> </a:t>
            </a:r>
          </a:p>
          <a:p>
            <a:r>
              <a:rPr lang="en-US" b="1" dirty="0" smtClean="0"/>
              <a:t>Gage</a:t>
            </a:r>
            <a:r>
              <a:rPr lang="en-US" dirty="0" smtClean="0"/>
              <a:t> (calibration)</a:t>
            </a:r>
          </a:p>
          <a:p>
            <a:r>
              <a:rPr lang="en-US" b="1" dirty="0" smtClean="0"/>
              <a:t>Problem Solver </a:t>
            </a:r>
            <a:r>
              <a:rPr lang="en-US" dirty="0" smtClean="0"/>
              <a:t>(corrective actions)</a:t>
            </a:r>
            <a:endParaRPr lang="en-US" sz="2400" dirty="0" smtClean="0"/>
          </a:p>
          <a:p>
            <a:r>
              <a:rPr lang="en-US" b="1" dirty="0" smtClean="0"/>
              <a:t>APQP</a:t>
            </a:r>
            <a:r>
              <a:rPr lang="en-US" dirty="0" smtClean="0"/>
              <a:t> (customer product approval)</a:t>
            </a:r>
            <a:endParaRPr lang="en-US" sz="2400" dirty="0" smtClean="0"/>
          </a:p>
          <a:p>
            <a:r>
              <a:rPr lang="en-US" b="1" dirty="0" smtClean="0"/>
              <a:t>Work Manager </a:t>
            </a:r>
            <a:r>
              <a:rPr lang="en-US" dirty="0" smtClean="0"/>
              <a:t>(product launches)</a:t>
            </a:r>
            <a:endParaRPr lang="en-US" sz="2400" dirty="0"/>
          </a:p>
          <a:p>
            <a:r>
              <a:rPr lang="en-US" b="1" dirty="0" smtClean="0"/>
              <a:t>Data Collection </a:t>
            </a:r>
          </a:p>
          <a:p>
            <a:r>
              <a:rPr lang="en-US" b="1" dirty="0" smtClean="0"/>
              <a:t>Audits</a:t>
            </a:r>
            <a:r>
              <a:rPr lang="en-US" dirty="0" smtClean="0"/>
              <a:t> </a:t>
            </a:r>
            <a:endParaRPr lang="en-US" sz="2400" dirty="0"/>
          </a:p>
          <a:p>
            <a:r>
              <a:rPr lang="en-US" b="1" dirty="0" smtClean="0"/>
              <a:t>Supplier Portal</a:t>
            </a:r>
            <a:endParaRPr lang="en-US" b="1" dirty="0"/>
          </a:p>
        </p:txBody>
      </p:sp>
      <p:sp>
        <p:nvSpPr>
          <p:cNvPr id="4" name="Title 3"/>
          <p:cNvSpPr>
            <a:spLocks noGrp="1"/>
          </p:cNvSpPr>
          <p:nvPr>
            <p:ph type="title"/>
          </p:nvPr>
        </p:nvSpPr>
        <p:spPr/>
        <p:txBody>
          <a:bodyPr>
            <a:noAutofit/>
          </a:bodyPr>
          <a:lstStyle/>
          <a:p>
            <a:r>
              <a:rPr lang="en-US" sz="2700" dirty="0" smtClean="0">
                <a:latin typeface="Century Gothic" pitchFamily="34" charset="0"/>
                <a:ea typeface="MS PGothic"/>
                <a:cs typeface="Century Gothic" pitchFamily="34" charset="0"/>
              </a:rPr>
              <a:t>CE – Module Selection</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custDataLst>
      <p:tags r:id="rId1"/>
    </p:custDataLst>
    <p:extLst>
      <p:ext uri="{BB962C8B-B14F-4D97-AF65-F5344CB8AC3E}">
        <p14:creationId xmlns:p14="http://schemas.microsoft.com/office/powerpoint/2010/main" val="104292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15</a:t>
            </a:fld>
            <a:endParaRPr lang="en-US" dirty="0"/>
          </a:p>
        </p:txBody>
      </p:sp>
      <p:sp>
        <p:nvSpPr>
          <p:cNvPr id="4" name="Title 3"/>
          <p:cNvSpPr>
            <a:spLocks noGrp="1"/>
          </p:cNvSpPr>
          <p:nvPr>
            <p:ph type="title"/>
          </p:nvPr>
        </p:nvSpPr>
        <p:spPr>
          <a:xfrm>
            <a:off x="243557" y="607452"/>
            <a:ext cx="8667939" cy="708730"/>
          </a:xfrm>
        </p:spPr>
        <p:txBody>
          <a:bodyPr>
            <a:noAutofit/>
          </a:bodyPr>
          <a:lstStyle/>
          <a:p>
            <a:r>
              <a:rPr lang="en-US" sz="2700" dirty="0" smtClean="0">
                <a:latin typeface="Century Gothic" pitchFamily="34" charset="0"/>
                <a:ea typeface="MS PGothic"/>
                <a:cs typeface="Century Gothic" pitchFamily="34" charset="0"/>
              </a:rPr>
              <a:t>CE – Goal Implementation Time </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49" t="11737" r="50000" b="67136"/>
          <a:stretch/>
        </p:blipFill>
        <p:spPr bwMode="auto">
          <a:xfrm>
            <a:off x="243557" y="2113015"/>
            <a:ext cx="8667939" cy="276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62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16</a:t>
            </a:fld>
            <a:endParaRPr lang="en-US" dirty="0"/>
          </a:p>
        </p:txBody>
      </p:sp>
      <p:sp>
        <p:nvSpPr>
          <p:cNvPr id="4" name="Title 3"/>
          <p:cNvSpPr>
            <a:spLocks noGrp="1"/>
          </p:cNvSpPr>
          <p:nvPr>
            <p:ph type="title"/>
          </p:nvPr>
        </p:nvSpPr>
        <p:spPr>
          <a:xfrm>
            <a:off x="243557" y="607452"/>
            <a:ext cx="8667939" cy="708730"/>
          </a:xfrm>
        </p:spPr>
        <p:txBody>
          <a:bodyPr>
            <a:noAutofit/>
          </a:bodyPr>
          <a:lstStyle/>
          <a:p>
            <a:r>
              <a:rPr lang="en-US" sz="2700" dirty="0" smtClean="0">
                <a:latin typeface="Century Gothic" pitchFamily="34" charset="0"/>
                <a:ea typeface="MS PGothic"/>
                <a:cs typeface="Century Gothic" pitchFamily="34" charset="0"/>
              </a:rPr>
              <a:t>CE – Immediate “Wins”</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
        <p:nvSpPr>
          <p:cNvPr id="3" name="TextBox 2"/>
          <p:cNvSpPr txBox="1"/>
          <p:nvPr/>
        </p:nvSpPr>
        <p:spPr>
          <a:xfrm>
            <a:off x="815542" y="1588031"/>
            <a:ext cx="7525265" cy="4056495"/>
          </a:xfrm>
          <a:prstGeom prst="rect">
            <a:avLst/>
          </a:prstGeom>
          <a:noFill/>
        </p:spPr>
        <p:txBody>
          <a:bodyPr wrap="square" rtlCol="0">
            <a:spAutoFit/>
          </a:bodyPr>
          <a:lstStyle/>
          <a:p>
            <a:pPr marL="342900" indent="-342900">
              <a:spcBef>
                <a:spcPct val="20000"/>
              </a:spcBef>
              <a:buClr>
                <a:schemeClr val="accent6"/>
              </a:buClr>
              <a:buFont typeface="Arial"/>
              <a:buChar char="•"/>
            </a:pPr>
            <a:r>
              <a:rPr lang="en-US" sz="3200" dirty="0" smtClean="0">
                <a:solidFill>
                  <a:schemeClr val="tx1">
                    <a:lumMod val="75000"/>
                    <a:lumOff val="25000"/>
                  </a:schemeClr>
                </a:solidFill>
                <a:latin typeface="Century Gothic"/>
                <a:cs typeface="Century Gothic"/>
              </a:rPr>
              <a:t>Documents</a:t>
            </a:r>
            <a:endParaRPr lang="en-US" sz="3200" dirty="0">
              <a:solidFill>
                <a:schemeClr val="tx1">
                  <a:lumMod val="75000"/>
                  <a:lumOff val="25000"/>
                </a:schemeClr>
              </a:solidFill>
              <a:latin typeface="Century Gothic"/>
              <a:cs typeface="Century Gothic"/>
            </a:endParaRPr>
          </a:p>
          <a:p>
            <a:pPr marL="342900" indent="-342900">
              <a:spcBef>
                <a:spcPct val="20000"/>
              </a:spcBef>
              <a:buClr>
                <a:schemeClr val="accent6"/>
              </a:buClr>
              <a:buFont typeface="Arial"/>
              <a:buChar char="•"/>
            </a:pPr>
            <a:r>
              <a:rPr lang="en-US" sz="3200" dirty="0" smtClean="0">
                <a:solidFill>
                  <a:schemeClr val="tx1">
                    <a:lumMod val="75000"/>
                    <a:lumOff val="25000"/>
                  </a:schemeClr>
                </a:solidFill>
                <a:latin typeface="Century Gothic"/>
                <a:cs typeface="Century Gothic"/>
              </a:rPr>
              <a:t>Gages</a:t>
            </a:r>
            <a:endParaRPr lang="en-US" sz="3200" dirty="0">
              <a:solidFill>
                <a:schemeClr val="tx1">
                  <a:lumMod val="75000"/>
                  <a:lumOff val="25000"/>
                </a:schemeClr>
              </a:solidFill>
              <a:latin typeface="Century Gothic"/>
              <a:cs typeface="Century Gothic"/>
            </a:endParaRPr>
          </a:p>
          <a:p>
            <a:pPr marL="342900" indent="-342900">
              <a:spcBef>
                <a:spcPct val="20000"/>
              </a:spcBef>
              <a:buClr>
                <a:schemeClr val="accent6"/>
              </a:buClr>
              <a:buFont typeface="Arial"/>
              <a:buChar char="•"/>
            </a:pPr>
            <a:r>
              <a:rPr lang="en-US" sz="3200" dirty="0" smtClean="0">
                <a:solidFill>
                  <a:schemeClr val="tx1">
                    <a:lumMod val="75000"/>
                    <a:lumOff val="25000"/>
                  </a:schemeClr>
                </a:solidFill>
                <a:latin typeface="Century Gothic"/>
                <a:cs typeface="Century Gothic"/>
              </a:rPr>
              <a:t>Audits</a:t>
            </a:r>
          </a:p>
          <a:p>
            <a:pPr marL="342900" indent="-342900">
              <a:spcBef>
                <a:spcPct val="20000"/>
              </a:spcBef>
              <a:buClr>
                <a:schemeClr val="accent6"/>
              </a:buClr>
              <a:buFont typeface="Arial"/>
              <a:buChar char="•"/>
            </a:pPr>
            <a:endParaRPr lang="en-US" sz="2800" dirty="0">
              <a:solidFill>
                <a:schemeClr val="tx1">
                  <a:lumMod val="75000"/>
                  <a:lumOff val="25000"/>
                </a:schemeClr>
              </a:solidFill>
              <a:latin typeface="Century Gothic"/>
              <a:cs typeface="Century Gothic"/>
            </a:endParaRP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latin typeface="Century Gothic"/>
                <a:cs typeface="Century Gothic"/>
              </a:rPr>
              <a:t>Data was migrated</a:t>
            </a: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latin typeface="Century Gothic"/>
                <a:cs typeface="Century Gothic"/>
              </a:rPr>
              <a:t>Easy setup / minor modifications</a:t>
            </a: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latin typeface="Century Gothic"/>
                <a:cs typeface="Century Gothic"/>
              </a:rPr>
              <a:t>Limited number of power users</a:t>
            </a: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cs typeface="Century Gothic"/>
              </a:rPr>
              <a:t>Fast training</a:t>
            </a:r>
            <a:endParaRPr lang="en-US" sz="2400" dirty="0">
              <a:solidFill>
                <a:schemeClr val="tx1">
                  <a:lumMod val="75000"/>
                  <a:lumOff val="25000"/>
                </a:schemeClr>
              </a:solidFill>
              <a:cs typeface="Century Gothic"/>
            </a:endParaRPr>
          </a:p>
        </p:txBody>
      </p:sp>
    </p:spTree>
    <p:extLst>
      <p:ext uri="{BB962C8B-B14F-4D97-AF65-F5344CB8AC3E}">
        <p14:creationId xmlns:p14="http://schemas.microsoft.com/office/powerpoint/2010/main" val="203850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17</a:t>
            </a:fld>
            <a:endParaRPr lang="en-US" dirty="0"/>
          </a:p>
        </p:txBody>
      </p:sp>
      <p:sp>
        <p:nvSpPr>
          <p:cNvPr id="4" name="Title 3"/>
          <p:cNvSpPr>
            <a:spLocks noGrp="1"/>
          </p:cNvSpPr>
          <p:nvPr>
            <p:ph type="title"/>
          </p:nvPr>
        </p:nvSpPr>
        <p:spPr>
          <a:xfrm>
            <a:off x="243557" y="607452"/>
            <a:ext cx="8667939" cy="708730"/>
          </a:xfrm>
        </p:spPr>
        <p:txBody>
          <a:bodyPr>
            <a:noAutofit/>
          </a:bodyPr>
          <a:lstStyle/>
          <a:p>
            <a:r>
              <a:rPr lang="en-US" sz="2700" dirty="0" smtClean="0">
                <a:latin typeface="Century Gothic" pitchFamily="34" charset="0"/>
                <a:ea typeface="MS PGothic"/>
                <a:cs typeface="Century Gothic" pitchFamily="34" charset="0"/>
              </a:rPr>
              <a:t>CE – 1-2 Year Progression</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
        <p:nvSpPr>
          <p:cNvPr id="3" name="TextBox 2"/>
          <p:cNvSpPr txBox="1"/>
          <p:nvPr/>
        </p:nvSpPr>
        <p:spPr>
          <a:xfrm>
            <a:off x="580766" y="1723956"/>
            <a:ext cx="8106033" cy="4019562"/>
          </a:xfrm>
          <a:prstGeom prst="rect">
            <a:avLst/>
          </a:prstGeom>
          <a:noFill/>
        </p:spPr>
        <p:txBody>
          <a:bodyPr wrap="square" rtlCol="0">
            <a:spAutoFit/>
          </a:bodyPr>
          <a:lstStyle>
            <a:defPPr>
              <a:defRPr lang="en-US"/>
            </a:defPPr>
            <a:lvl1pPr marL="342900" indent="-342900">
              <a:spcBef>
                <a:spcPct val="20000"/>
              </a:spcBef>
              <a:buClr>
                <a:schemeClr val="accent6"/>
              </a:buClr>
              <a:buFont typeface="Arial"/>
              <a:buChar char="•"/>
              <a:defRPr sz="2800">
                <a:solidFill>
                  <a:schemeClr val="tx1">
                    <a:lumMod val="75000"/>
                    <a:lumOff val="25000"/>
                  </a:schemeClr>
                </a:solidFill>
                <a:latin typeface="Century Gothic"/>
                <a:cs typeface="Century Gothic"/>
              </a:defRPr>
            </a:lvl1pPr>
            <a:lvl2pPr marL="342900" lvl="1" indent="-342900">
              <a:spcBef>
                <a:spcPct val="20000"/>
              </a:spcBef>
              <a:buClr>
                <a:schemeClr val="accent6"/>
              </a:buClr>
              <a:buFont typeface="Arial"/>
              <a:buChar char="•"/>
              <a:defRPr sz="2800">
                <a:solidFill>
                  <a:schemeClr val="tx1">
                    <a:lumMod val="75000"/>
                    <a:lumOff val="25000"/>
                  </a:schemeClr>
                </a:solidFill>
                <a:latin typeface="Century Gothic"/>
                <a:cs typeface="Century Gothic"/>
              </a:defRPr>
            </a:lvl2pPr>
          </a:lstStyle>
          <a:p>
            <a:r>
              <a:rPr lang="en-US" sz="3200" dirty="0" smtClean="0"/>
              <a:t>Problem Solver</a:t>
            </a:r>
          </a:p>
          <a:p>
            <a:pPr lvl="2"/>
            <a:r>
              <a:rPr lang="en-US" sz="2200" dirty="0"/>
              <a:t>CPR </a:t>
            </a:r>
            <a:r>
              <a:rPr lang="en-US" sz="2200" dirty="0" smtClean="0"/>
              <a:t>Templates</a:t>
            </a:r>
            <a:endParaRPr lang="en-US" sz="2200" dirty="0"/>
          </a:p>
          <a:p>
            <a:pPr lvl="2"/>
            <a:r>
              <a:rPr lang="en-US" sz="2200" dirty="0" smtClean="0"/>
              <a:t>Quality Bulletins </a:t>
            </a:r>
            <a:r>
              <a:rPr lang="en-US" sz="2200" dirty="0"/>
              <a:t>– deviations / quality alerts</a:t>
            </a:r>
          </a:p>
          <a:p>
            <a:r>
              <a:rPr lang="en-US" sz="3200" dirty="0" smtClean="0"/>
              <a:t>Work </a:t>
            </a:r>
            <a:r>
              <a:rPr lang="en-US" sz="3200" dirty="0"/>
              <a:t>Manager </a:t>
            </a:r>
            <a:endParaRPr lang="en-US" sz="2400" dirty="0" smtClean="0"/>
          </a:p>
          <a:p>
            <a:pPr marL="914400" lvl="4">
              <a:spcBef>
                <a:spcPct val="20000"/>
              </a:spcBef>
              <a:buClr>
                <a:schemeClr val="accent6"/>
              </a:buClr>
            </a:pPr>
            <a:r>
              <a:rPr lang="en-US" sz="2200" dirty="0" smtClean="0"/>
              <a:t>Project Templates</a:t>
            </a:r>
          </a:p>
          <a:p>
            <a:pPr lvl="2"/>
            <a:endParaRPr lang="en-US" sz="1400" dirty="0" smtClean="0"/>
          </a:p>
          <a:p>
            <a:pPr lvl="2"/>
            <a:endParaRPr lang="en-US" sz="1400" dirty="0"/>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cs typeface="Century Gothic"/>
              </a:rPr>
              <a:t>Development of templates / reports</a:t>
            </a:r>
            <a:endParaRPr lang="en-US" sz="2400" dirty="0">
              <a:solidFill>
                <a:schemeClr val="tx1">
                  <a:lumMod val="75000"/>
                  <a:lumOff val="25000"/>
                </a:schemeClr>
              </a:solidFill>
              <a:cs typeface="Century Gothic"/>
            </a:endParaRP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cs typeface="Century Gothic"/>
              </a:rPr>
              <a:t>Many users</a:t>
            </a:r>
          </a:p>
          <a:p>
            <a:pPr marL="1371600" lvl="2" indent="-457200">
              <a:spcBef>
                <a:spcPct val="20000"/>
              </a:spcBef>
              <a:buClr>
                <a:schemeClr val="accent6"/>
              </a:buClr>
              <a:buFont typeface="Wingdings" pitchFamily="2" charset="2"/>
              <a:buChar char="ü"/>
            </a:pPr>
            <a:r>
              <a:rPr lang="en-US" sz="2400" dirty="0" smtClean="0">
                <a:solidFill>
                  <a:schemeClr val="tx1">
                    <a:lumMod val="75000"/>
                    <a:lumOff val="25000"/>
                  </a:schemeClr>
                </a:solidFill>
                <a:cs typeface="Century Gothic"/>
              </a:rPr>
              <a:t>More complicated / longer training</a:t>
            </a:r>
            <a:endParaRPr lang="en-US" sz="2400" dirty="0">
              <a:solidFill>
                <a:schemeClr val="tx1">
                  <a:lumMod val="75000"/>
                  <a:lumOff val="25000"/>
                </a:schemeClr>
              </a:solidFill>
              <a:cs typeface="Century Gothic"/>
            </a:endParaRPr>
          </a:p>
        </p:txBody>
      </p:sp>
    </p:spTree>
    <p:extLst>
      <p:ext uri="{BB962C8B-B14F-4D97-AF65-F5344CB8AC3E}">
        <p14:creationId xmlns:p14="http://schemas.microsoft.com/office/powerpoint/2010/main" val="315694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18</a:t>
            </a:fld>
            <a:endParaRPr lang="en-US" dirty="0"/>
          </a:p>
        </p:txBody>
      </p:sp>
      <p:sp>
        <p:nvSpPr>
          <p:cNvPr id="3" name="Content Placeholder 2"/>
          <p:cNvSpPr>
            <a:spLocks noGrp="1"/>
          </p:cNvSpPr>
          <p:nvPr>
            <p:ph idx="1"/>
          </p:nvPr>
        </p:nvSpPr>
        <p:spPr>
          <a:xfrm>
            <a:off x="840258" y="1316182"/>
            <a:ext cx="7982465" cy="5119359"/>
          </a:xfrm>
        </p:spPr>
        <p:txBody>
          <a:bodyPr>
            <a:normAutofit fontScale="92500" lnSpcReduction="10000"/>
          </a:bodyPr>
          <a:lstStyle/>
          <a:p>
            <a:r>
              <a:rPr lang="en-US" dirty="0"/>
              <a:t>Linkage between modules</a:t>
            </a:r>
          </a:p>
          <a:p>
            <a:r>
              <a:rPr lang="en-US" dirty="0" smtClean="0"/>
              <a:t>Saved time</a:t>
            </a:r>
          </a:p>
          <a:p>
            <a:endParaRPr lang="en-US" dirty="0" smtClean="0"/>
          </a:p>
          <a:p>
            <a:endParaRPr lang="en-US" dirty="0" smtClean="0"/>
          </a:p>
          <a:p>
            <a:r>
              <a:rPr lang="en-US" dirty="0" smtClean="0"/>
              <a:t>Greater management awareness</a:t>
            </a:r>
          </a:p>
          <a:p>
            <a:r>
              <a:rPr lang="en-US" dirty="0" smtClean="0"/>
              <a:t>Auto follow up / escalation</a:t>
            </a:r>
          </a:p>
          <a:p>
            <a:r>
              <a:rPr lang="en-US" dirty="0" smtClean="0"/>
              <a:t>Anticipate less audit findings</a:t>
            </a:r>
          </a:p>
          <a:p>
            <a:r>
              <a:rPr lang="en-US" dirty="0" smtClean="0">
                <a:solidFill>
                  <a:srgbClr val="4F4F4F"/>
                </a:solidFill>
              </a:rPr>
              <a:t>Finding other applications for improvement</a:t>
            </a:r>
          </a:p>
          <a:p>
            <a:pPr lvl="1"/>
            <a:r>
              <a:rPr lang="en-US" dirty="0" smtClean="0">
                <a:solidFill>
                  <a:srgbClr val="4F4F4F"/>
                </a:solidFill>
              </a:rPr>
              <a:t>Records</a:t>
            </a:r>
          </a:p>
          <a:p>
            <a:pPr lvl="1"/>
            <a:r>
              <a:rPr lang="en-US" dirty="0" smtClean="0">
                <a:solidFill>
                  <a:srgbClr val="4F4F4F"/>
                </a:solidFill>
              </a:rPr>
              <a:t>Gage R&amp;R</a:t>
            </a:r>
          </a:p>
          <a:p>
            <a:pPr lvl="1"/>
            <a:r>
              <a:rPr lang="en-US" dirty="0" smtClean="0">
                <a:solidFill>
                  <a:srgbClr val="4F4F4F"/>
                </a:solidFill>
              </a:rPr>
              <a:t>Meetings</a:t>
            </a:r>
          </a:p>
          <a:p>
            <a:r>
              <a:rPr lang="en-US" dirty="0" smtClean="0">
                <a:solidFill>
                  <a:srgbClr val="4F4F4F"/>
                </a:solidFill>
              </a:rPr>
              <a:t>Intuitive </a:t>
            </a:r>
            <a:r>
              <a:rPr lang="en-US" dirty="0">
                <a:solidFill>
                  <a:srgbClr val="4F4F4F"/>
                </a:solidFill>
              </a:rPr>
              <a:t>– people </a:t>
            </a:r>
            <a:r>
              <a:rPr lang="en-US" dirty="0"/>
              <a:t>want to use it</a:t>
            </a:r>
          </a:p>
          <a:p>
            <a:endParaRPr lang="en-US" dirty="0" smtClean="0"/>
          </a:p>
          <a:p>
            <a:endParaRPr lang="en-US" dirty="0"/>
          </a:p>
        </p:txBody>
      </p:sp>
      <p:sp>
        <p:nvSpPr>
          <p:cNvPr id="4" name="Title 3"/>
          <p:cNvSpPr>
            <a:spLocks noGrp="1"/>
          </p:cNvSpPr>
          <p:nvPr>
            <p:ph type="title"/>
          </p:nvPr>
        </p:nvSpPr>
        <p:spPr/>
        <p:txBody>
          <a:bodyPr>
            <a:normAutofit/>
          </a:bodyPr>
          <a:lstStyle/>
          <a:p>
            <a:r>
              <a:rPr lang="en-US" sz="2700" dirty="0" smtClean="0">
                <a:latin typeface="Century Gothic" pitchFamily="34" charset="0"/>
                <a:ea typeface="MS PGothic"/>
                <a:cs typeface="Century Gothic" pitchFamily="34" charset="0"/>
              </a:rPr>
              <a:t>CE – Long-Term / Overall Benefits</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12491100"/>
              </p:ext>
            </p:extLst>
          </p:nvPr>
        </p:nvGraphicFramePr>
        <p:xfrm>
          <a:off x="3591310" y="1850417"/>
          <a:ext cx="3024060" cy="1119831"/>
        </p:xfrm>
        <a:graphic>
          <a:graphicData uri="http://schemas.openxmlformats.org/drawingml/2006/table">
            <a:tbl>
              <a:tblPr>
                <a:tableStyleId>{5C22544A-7EE6-4342-B048-85BDC9FD1C3A}</a:tableStyleId>
              </a:tblPr>
              <a:tblGrid>
                <a:gridCol w="1187264"/>
                <a:gridCol w="1836796"/>
              </a:tblGrid>
              <a:tr h="373277">
                <a:tc gridSpan="2">
                  <a:txBody>
                    <a:bodyPr/>
                    <a:lstStyle/>
                    <a:p>
                      <a:pPr algn="l" fontAlgn="b"/>
                      <a:r>
                        <a:rPr lang="en-US" sz="2000" u="none" strike="noStrike" dirty="0">
                          <a:effectLst/>
                        </a:rPr>
                        <a:t>Total Expected Savings:</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r>
              <a:tr h="373277">
                <a:tc>
                  <a:txBody>
                    <a:bodyPr/>
                    <a:lstStyle/>
                    <a:p>
                      <a:pPr algn="ctr" fontAlgn="b"/>
                      <a:r>
                        <a:rPr lang="en-US" sz="2000" u="none" strike="noStrike" dirty="0" smtClean="0">
                          <a:effectLst/>
                        </a:rPr>
                        <a:t>3583</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smtClean="0">
                          <a:effectLst/>
                        </a:rPr>
                        <a:t>hours / year</a:t>
                      </a:r>
                      <a:endParaRPr lang="en-US" sz="2000" b="1" i="0" u="none" strike="noStrike" dirty="0">
                        <a:solidFill>
                          <a:srgbClr val="000000"/>
                        </a:solidFill>
                        <a:effectLst/>
                        <a:latin typeface="Calibri"/>
                      </a:endParaRPr>
                    </a:p>
                  </a:txBody>
                  <a:tcPr marL="9525" marR="9525" marT="9525" marB="0" anchor="b"/>
                </a:tc>
              </a:tr>
              <a:tr h="373277">
                <a:tc>
                  <a:txBody>
                    <a:bodyPr/>
                    <a:lstStyle/>
                    <a:p>
                      <a:pPr algn="ctr" fontAlgn="b"/>
                      <a:r>
                        <a:rPr lang="en-US" sz="2000" u="none" strike="noStrike" dirty="0" smtClean="0">
                          <a:effectLst/>
                        </a:rPr>
                        <a:t>448</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smtClean="0">
                          <a:effectLst/>
                        </a:rPr>
                        <a:t>days / year</a:t>
                      </a:r>
                      <a:endParaRPr lang="en-US" sz="2000" b="1" i="0" u="none" strike="noStrike" dirty="0">
                        <a:solidFill>
                          <a:srgbClr val="000000"/>
                        </a:solidFill>
                        <a:effectLst/>
                        <a:latin typeface="Calibri"/>
                      </a:endParaRPr>
                    </a:p>
                  </a:txBody>
                  <a:tcPr marL="9525" marR="9525" marT="9525" marB="0" anchor="b"/>
                </a:tc>
              </a:tr>
            </a:tbl>
          </a:graphicData>
        </a:graphic>
      </p:graphicFrame>
    </p:spTree>
    <p:custDataLst>
      <p:tags r:id="rId1"/>
    </p:custDataLst>
    <p:extLst>
      <p:ext uri="{BB962C8B-B14F-4D97-AF65-F5344CB8AC3E}">
        <p14:creationId xmlns:p14="http://schemas.microsoft.com/office/powerpoint/2010/main" val="186537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19</a:t>
            </a:fld>
            <a:endParaRPr lang="en-US" dirty="0"/>
          </a:p>
        </p:txBody>
      </p:sp>
      <p:sp>
        <p:nvSpPr>
          <p:cNvPr id="4" name="Title 3"/>
          <p:cNvSpPr>
            <a:spLocks noGrp="1"/>
          </p:cNvSpPr>
          <p:nvPr>
            <p:ph type="title"/>
          </p:nvPr>
        </p:nvSpPr>
        <p:spPr>
          <a:xfrm>
            <a:off x="243557" y="545667"/>
            <a:ext cx="8667939" cy="708730"/>
          </a:xfrm>
        </p:spPr>
        <p:txBody>
          <a:bodyPr>
            <a:noAutofit/>
          </a:bodyPr>
          <a:lstStyle/>
          <a:p>
            <a:r>
              <a:rPr lang="en-US" sz="2700" dirty="0" smtClean="0">
                <a:latin typeface="Century Gothic" pitchFamily="34" charset="0"/>
                <a:ea typeface="MS PGothic"/>
                <a:cs typeface="Century Gothic" pitchFamily="34" charset="0"/>
              </a:rPr>
              <a:t>CE - Challenges</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
        <p:nvSpPr>
          <p:cNvPr id="3" name="TextBox 2"/>
          <p:cNvSpPr txBox="1"/>
          <p:nvPr/>
        </p:nvSpPr>
        <p:spPr>
          <a:xfrm>
            <a:off x="457200" y="2099240"/>
            <a:ext cx="8294706" cy="1908215"/>
          </a:xfrm>
          <a:prstGeom prst="rect">
            <a:avLst/>
          </a:prstGeom>
          <a:noFill/>
        </p:spPr>
        <p:txBody>
          <a:bodyPr wrap="square" rtlCol="0">
            <a:spAutoFit/>
          </a:bodyPr>
          <a:lstStyle/>
          <a:p>
            <a:r>
              <a:rPr lang="en-US" sz="2800" dirty="0" smtClean="0"/>
              <a:t>Work </a:t>
            </a:r>
            <a:r>
              <a:rPr lang="en-US" sz="2800" dirty="0"/>
              <a:t>Manager – large projects</a:t>
            </a:r>
          </a:p>
          <a:p>
            <a:pPr marL="914400" lvl="1" indent="-457200">
              <a:buClr>
                <a:schemeClr val="accent6"/>
              </a:buClr>
              <a:buFont typeface="Wingdings" pitchFamily="2" charset="2"/>
              <a:buChar char="ü"/>
            </a:pPr>
            <a:r>
              <a:rPr lang="en-US" sz="3000" dirty="0">
                <a:solidFill>
                  <a:schemeClr val="tx1">
                    <a:lumMod val="75000"/>
                    <a:lumOff val="25000"/>
                  </a:schemeClr>
                </a:solidFill>
                <a:cs typeface="Century Gothic"/>
              </a:rPr>
              <a:t>Longer to make changes - delays</a:t>
            </a:r>
          </a:p>
          <a:p>
            <a:pPr marL="914400" lvl="1" indent="-457200">
              <a:buClr>
                <a:schemeClr val="accent6"/>
              </a:buClr>
              <a:buFont typeface="Wingdings" pitchFamily="2" charset="2"/>
              <a:buChar char="ü"/>
            </a:pPr>
            <a:r>
              <a:rPr lang="en-US" sz="3000" dirty="0">
                <a:solidFill>
                  <a:schemeClr val="tx1">
                    <a:lumMod val="75000"/>
                    <a:lumOff val="25000"/>
                  </a:schemeClr>
                </a:solidFill>
              </a:rPr>
              <a:t>Dependencies difficult</a:t>
            </a:r>
          </a:p>
          <a:p>
            <a:pPr marL="914400" lvl="1" indent="-457200">
              <a:buClr>
                <a:schemeClr val="accent6"/>
              </a:buClr>
              <a:buFont typeface="Wingdings" pitchFamily="2" charset="2"/>
              <a:buChar char="ü"/>
            </a:pPr>
            <a:r>
              <a:rPr lang="en-US" sz="3000" dirty="0">
                <a:solidFill>
                  <a:schemeClr val="tx1">
                    <a:lumMod val="75000"/>
                    <a:lumOff val="25000"/>
                  </a:schemeClr>
                </a:solidFill>
              </a:rPr>
              <a:t>Cannot import from Microsoft </a:t>
            </a:r>
            <a:r>
              <a:rPr lang="en-US" sz="3000" dirty="0" smtClean="0">
                <a:solidFill>
                  <a:schemeClr val="tx1">
                    <a:lumMod val="75000"/>
                    <a:lumOff val="25000"/>
                  </a:schemeClr>
                </a:solidFill>
              </a:rPr>
              <a:t>Project</a:t>
            </a:r>
            <a:endParaRPr lang="en-US" sz="3000" dirty="0"/>
          </a:p>
        </p:txBody>
      </p:sp>
      <p:sp>
        <p:nvSpPr>
          <p:cNvPr id="9" name="TextBox 8"/>
          <p:cNvSpPr txBox="1"/>
          <p:nvPr/>
        </p:nvSpPr>
        <p:spPr>
          <a:xfrm>
            <a:off x="489753" y="2110871"/>
            <a:ext cx="8229600" cy="1908215"/>
          </a:xfrm>
          <a:prstGeom prst="rect">
            <a:avLst/>
          </a:prstGeom>
          <a:noFill/>
        </p:spPr>
        <p:txBody>
          <a:bodyPr wrap="square" rtlCol="0">
            <a:spAutoFit/>
          </a:bodyPr>
          <a:lstStyle/>
          <a:p>
            <a:r>
              <a:rPr lang="en-US" sz="2800" dirty="0" smtClean="0"/>
              <a:t>Data collection setup</a:t>
            </a:r>
          </a:p>
          <a:p>
            <a:pPr marL="914400" lvl="1" indent="-457200">
              <a:buClr>
                <a:schemeClr val="accent6"/>
              </a:buClr>
              <a:buFont typeface="Wingdings" pitchFamily="2" charset="2"/>
              <a:buChar char="ü"/>
            </a:pPr>
            <a:r>
              <a:rPr lang="en-US" sz="3000" dirty="0" smtClean="0">
                <a:solidFill>
                  <a:schemeClr val="tx1">
                    <a:lumMod val="75000"/>
                    <a:lumOff val="25000"/>
                  </a:schemeClr>
                </a:solidFill>
                <a:cs typeface="Century Gothic"/>
              </a:rPr>
              <a:t>A lot of setup time / job (600 checks)</a:t>
            </a:r>
          </a:p>
          <a:p>
            <a:pPr marL="914400" lvl="1" indent="-457200">
              <a:buClr>
                <a:schemeClr val="accent6"/>
              </a:buClr>
              <a:buFont typeface="Wingdings" pitchFamily="2" charset="2"/>
              <a:buChar char="ü"/>
            </a:pPr>
            <a:r>
              <a:rPr lang="en-US" sz="3000" dirty="0" smtClean="0">
                <a:solidFill>
                  <a:schemeClr val="tx1">
                    <a:lumMod val="75000"/>
                    <a:lumOff val="25000"/>
                  </a:schemeClr>
                </a:solidFill>
              </a:rPr>
              <a:t>Many users – training time</a:t>
            </a:r>
          </a:p>
          <a:p>
            <a:pPr marL="914400" lvl="1" indent="-457200">
              <a:buClr>
                <a:schemeClr val="accent6"/>
              </a:buClr>
              <a:buFont typeface="Wingdings" pitchFamily="2" charset="2"/>
              <a:buChar char="ü"/>
            </a:pPr>
            <a:r>
              <a:rPr lang="en-US" sz="3000" dirty="0" smtClean="0">
                <a:solidFill>
                  <a:schemeClr val="tx1">
                    <a:lumMod val="75000"/>
                    <a:lumOff val="25000"/>
                  </a:schemeClr>
                </a:solidFill>
              </a:rPr>
              <a:t>On-going</a:t>
            </a:r>
            <a:endParaRPr lang="en-US" sz="3000" dirty="0"/>
          </a:p>
        </p:txBody>
      </p:sp>
      <p:sp>
        <p:nvSpPr>
          <p:cNvPr id="10" name="TextBox 9"/>
          <p:cNvSpPr txBox="1"/>
          <p:nvPr/>
        </p:nvSpPr>
        <p:spPr>
          <a:xfrm>
            <a:off x="451019" y="2131946"/>
            <a:ext cx="8254314" cy="2739211"/>
          </a:xfrm>
          <a:prstGeom prst="rect">
            <a:avLst/>
          </a:prstGeom>
          <a:noFill/>
        </p:spPr>
        <p:txBody>
          <a:bodyPr wrap="square" rtlCol="0">
            <a:spAutoFit/>
          </a:bodyPr>
          <a:lstStyle/>
          <a:p>
            <a:r>
              <a:rPr lang="en-US" sz="2800" dirty="0" smtClean="0"/>
              <a:t>APQP </a:t>
            </a:r>
          </a:p>
          <a:p>
            <a:pPr marL="914400" lvl="1" indent="-457200">
              <a:spcBef>
                <a:spcPct val="20000"/>
              </a:spcBef>
              <a:buClr>
                <a:schemeClr val="accent6"/>
              </a:buClr>
              <a:buFont typeface="Wingdings" pitchFamily="2" charset="2"/>
              <a:buChar char="ü"/>
            </a:pPr>
            <a:r>
              <a:rPr lang="en-US" sz="3000" dirty="0">
                <a:solidFill>
                  <a:schemeClr val="tx1">
                    <a:lumMod val="75000"/>
                    <a:lumOff val="25000"/>
                  </a:schemeClr>
                </a:solidFill>
                <a:cs typeface="Century Gothic"/>
              </a:rPr>
              <a:t>Time to populate libraries / job</a:t>
            </a:r>
          </a:p>
          <a:p>
            <a:pPr marL="914400" lvl="1" indent="-457200">
              <a:spcBef>
                <a:spcPct val="20000"/>
              </a:spcBef>
              <a:buClr>
                <a:schemeClr val="accent6"/>
              </a:buClr>
              <a:buFont typeface="Wingdings" pitchFamily="2" charset="2"/>
              <a:buChar char="ü"/>
            </a:pPr>
            <a:r>
              <a:rPr lang="en-US" sz="3000" dirty="0" smtClean="0">
                <a:solidFill>
                  <a:schemeClr val="tx1">
                    <a:lumMod val="75000"/>
                    <a:lumOff val="25000"/>
                  </a:schemeClr>
                </a:solidFill>
                <a:cs typeface="Century Gothic"/>
              </a:rPr>
              <a:t>Difficult to understand / train others</a:t>
            </a:r>
            <a:endParaRPr lang="en-US" sz="3000" dirty="0">
              <a:solidFill>
                <a:schemeClr val="tx1">
                  <a:lumMod val="75000"/>
                  <a:lumOff val="25000"/>
                </a:schemeClr>
              </a:solidFill>
              <a:cs typeface="Century Gothic"/>
            </a:endParaRPr>
          </a:p>
          <a:p>
            <a:pPr marL="914400" lvl="1" indent="-457200">
              <a:spcBef>
                <a:spcPct val="20000"/>
              </a:spcBef>
              <a:buClr>
                <a:schemeClr val="accent6"/>
              </a:buClr>
              <a:buFont typeface="Wingdings" pitchFamily="2" charset="2"/>
              <a:buChar char="ü"/>
            </a:pPr>
            <a:r>
              <a:rPr lang="en-US" sz="3000" dirty="0">
                <a:solidFill>
                  <a:schemeClr val="tx1">
                    <a:lumMod val="75000"/>
                    <a:lumOff val="25000"/>
                  </a:schemeClr>
                </a:solidFill>
                <a:cs typeface="Century Gothic"/>
              </a:rPr>
              <a:t>Customer specific PPAP </a:t>
            </a:r>
            <a:r>
              <a:rPr lang="en-US" sz="3000" dirty="0" smtClean="0">
                <a:solidFill>
                  <a:schemeClr val="tx1">
                    <a:lumMod val="75000"/>
                    <a:lumOff val="25000"/>
                  </a:schemeClr>
                </a:solidFill>
                <a:cs typeface="Century Gothic"/>
              </a:rPr>
              <a:t>requirements</a:t>
            </a:r>
          </a:p>
          <a:p>
            <a:pPr marL="914400" lvl="1" indent="-457200">
              <a:spcBef>
                <a:spcPct val="20000"/>
              </a:spcBef>
              <a:buClr>
                <a:schemeClr val="accent6"/>
              </a:buClr>
              <a:buFont typeface="Wingdings" pitchFamily="2" charset="2"/>
              <a:buChar char="ü"/>
            </a:pPr>
            <a:r>
              <a:rPr lang="en-US" sz="3000" dirty="0" smtClean="0">
                <a:solidFill>
                  <a:schemeClr val="tx1">
                    <a:lumMod val="75000"/>
                    <a:lumOff val="25000"/>
                  </a:schemeClr>
                </a:solidFill>
                <a:cs typeface="Century Gothic"/>
              </a:rPr>
              <a:t>On-going</a:t>
            </a:r>
            <a:endParaRPr lang="en-US" sz="3000" dirty="0">
              <a:solidFill>
                <a:schemeClr val="tx1">
                  <a:lumMod val="75000"/>
                  <a:lumOff val="25000"/>
                </a:schemeClr>
              </a:solidFill>
              <a:cs typeface="Century Gothic"/>
            </a:endParaRPr>
          </a:p>
        </p:txBody>
      </p:sp>
    </p:spTree>
    <p:extLst>
      <p:ext uri="{BB962C8B-B14F-4D97-AF65-F5344CB8AC3E}">
        <p14:creationId xmlns:p14="http://schemas.microsoft.com/office/powerpoint/2010/main" val="203850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
                                            <p:txEl>
                                              <p:pRg st="3" end="3"/>
                                            </p:txEl>
                                          </p:spTgt>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D295FD85-0E9A-9A4B-AEA4-CF6493BFD0E6}" type="slidenum">
              <a:rPr lang="en-US" smtClean="0"/>
              <a:pPr/>
              <a:t>2</a:t>
            </a:fld>
            <a:endParaRPr lang="en-US" dirty="0"/>
          </a:p>
        </p:txBody>
      </p:sp>
      <p:sp>
        <p:nvSpPr>
          <p:cNvPr id="5" name="Content Placeholder 4"/>
          <p:cNvSpPr>
            <a:spLocks noGrp="1"/>
          </p:cNvSpPr>
          <p:nvPr>
            <p:ph idx="1"/>
            <p:custDataLst>
              <p:tags r:id="rId3"/>
            </p:custDataLst>
          </p:nvPr>
        </p:nvSpPr>
        <p:spPr/>
        <p:txBody>
          <a:bodyPr>
            <a:normAutofit/>
          </a:bodyPr>
          <a:lstStyle/>
          <a:p>
            <a:pPr>
              <a:buNone/>
            </a:pPr>
            <a:r>
              <a:rPr lang="en-US" sz="2500" dirty="0" smtClean="0"/>
              <a:t>	The following is intended to outline QAD’s general product direction. It is intended for information purposes only, and may not be incorporated into any contract.  It is not a commitment to deliver any material, code, functional capabilities, and should not be relied upon in making purchasing decisions. The development, release, and timing of any features or functional capabilities described for QAD’s products remains at the sole discretion of QAD.</a:t>
            </a:r>
            <a:endParaRPr lang="en-US" sz="2500" dirty="0"/>
          </a:p>
        </p:txBody>
      </p:sp>
      <p:sp>
        <p:nvSpPr>
          <p:cNvPr id="3" name="Title 2"/>
          <p:cNvSpPr>
            <a:spLocks noGrp="1"/>
          </p:cNvSpPr>
          <p:nvPr>
            <p:ph type="title"/>
            <p:custDataLst>
              <p:tags r:id="rId4"/>
            </p:custDataLst>
          </p:nvPr>
        </p:nvSpPr>
        <p:spPr/>
        <p:txBody>
          <a:bodyPr>
            <a:normAutofit/>
          </a:bodyPr>
          <a:lstStyle/>
          <a:p>
            <a:r>
              <a:rPr lang="en-US" sz="3200" dirty="0" smtClean="0"/>
              <a:t>Safe Harbor Statement</a:t>
            </a:r>
            <a:endParaRPr lang="en-US" sz="3200" dirty="0"/>
          </a:p>
        </p:txBody>
      </p:sp>
      <p:sp>
        <p:nvSpPr>
          <p:cNvPr id="8" name="Text Placeholder 3"/>
          <p:cNvSpPr>
            <a:spLocks noGrp="1"/>
          </p:cNvSpPr>
          <p:nvPr>
            <p:ph type="body" sz="quarter" idx="11"/>
            <p:custDataLst>
              <p:tags r:id="rId5"/>
            </p:custDataLst>
          </p:nvPr>
        </p:nvSpPr>
        <p:spPr/>
        <p:txBody>
          <a:bodyPr/>
          <a:lstStyle/>
          <a:p>
            <a:r>
              <a:rPr lang="en-US" dirty="0" smtClean="0"/>
              <a:t>QAD Midwest User Group</a:t>
            </a:r>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custDataLst>
      <p:tags r:id="rId1"/>
    </p:custDataLst>
    <p:extLst>
      <p:ext uri="{BB962C8B-B14F-4D97-AF65-F5344CB8AC3E}">
        <p14:creationId xmlns:p14="http://schemas.microsoft.com/office/powerpoint/2010/main" val="31649964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20</a:t>
            </a:fld>
            <a:endParaRPr lang="en-US" dirty="0"/>
          </a:p>
        </p:txBody>
      </p:sp>
      <p:sp>
        <p:nvSpPr>
          <p:cNvPr id="4" name="Title 3"/>
          <p:cNvSpPr>
            <a:spLocks noGrp="1"/>
          </p:cNvSpPr>
          <p:nvPr>
            <p:ph type="title"/>
          </p:nvPr>
        </p:nvSpPr>
        <p:spPr>
          <a:xfrm>
            <a:off x="243557" y="607452"/>
            <a:ext cx="8667939" cy="708730"/>
          </a:xfrm>
        </p:spPr>
        <p:txBody>
          <a:bodyPr>
            <a:noAutofit/>
          </a:bodyPr>
          <a:lstStyle/>
          <a:p>
            <a:r>
              <a:rPr lang="en-US" sz="2700" dirty="0" smtClean="0">
                <a:latin typeface="Century Gothic" pitchFamily="34" charset="0"/>
                <a:ea typeface="MS PGothic"/>
                <a:cs typeface="Century Gothic" pitchFamily="34" charset="0"/>
              </a:rPr>
              <a:t>CE – Future Goals</a:t>
            </a:r>
            <a:endParaRPr lang="en-US" sz="2700" dirty="0"/>
          </a:p>
        </p:txBody>
      </p:sp>
      <p:sp>
        <p:nvSpPr>
          <p:cNvPr id="5" name="Text Placeholder 4"/>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
        <p:nvSpPr>
          <p:cNvPr id="3" name="TextBox 2"/>
          <p:cNvSpPr txBox="1"/>
          <p:nvPr/>
        </p:nvSpPr>
        <p:spPr>
          <a:xfrm>
            <a:off x="1309816" y="1841157"/>
            <a:ext cx="7383160" cy="3046988"/>
          </a:xfrm>
          <a:prstGeom prst="rect">
            <a:avLst/>
          </a:prstGeom>
          <a:noFill/>
        </p:spPr>
        <p:txBody>
          <a:bodyPr wrap="square" rtlCol="0">
            <a:spAutoFit/>
          </a:bodyPr>
          <a:lstStyle/>
          <a:p>
            <a:pPr marL="285750" indent="-285750">
              <a:buFont typeface="Arial" pitchFamily="34" charset="0"/>
              <a:buChar char="•"/>
            </a:pPr>
            <a:r>
              <a:rPr lang="en-US" sz="3200" dirty="0" smtClean="0"/>
              <a:t>APQP development</a:t>
            </a:r>
            <a:endParaRPr lang="en-US" sz="3200" dirty="0"/>
          </a:p>
          <a:p>
            <a:pPr marL="285750" indent="-285750">
              <a:buFont typeface="Arial" pitchFamily="34" charset="0"/>
              <a:buChar char="•"/>
            </a:pPr>
            <a:r>
              <a:rPr lang="en-US" sz="3200" dirty="0" smtClean="0"/>
              <a:t>Data collection plans</a:t>
            </a:r>
          </a:p>
          <a:p>
            <a:pPr marL="285750" indent="-285750">
              <a:buFont typeface="Arial" pitchFamily="34" charset="0"/>
              <a:buChar char="•"/>
            </a:pPr>
            <a:r>
              <a:rPr lang="en-US" sz="3200" dirty="0" smtClean="0"/>
              <a:t>Use of records </a:t>
            </a:r>
          </a:p>
          <a:p>
            <a:pPr marL="285750" indent="-285750">
              <a:buFont typeface="Arial" pitchFamily="34" charset="0"/>
              <a:buChar char="•"/>
            </a:pPr>
            <a:r>
              <a:rPr lang="en-US" sz="3200" dirty="0" smtClean="0"/>
              <a:t>Setup manuals </a:t>
            </a:r>
          </a:p>
          <a:p>
            <a:pPr marL="285750" indent="-285750">
              <a:buFont typeface="Arial" pitchFamily="34" charset="0"/>
              <a:buChar char="•"/>
            </a:pPr>
            <a:r>
              <a:rPr lang="en-US" sz="3200" dirty="0" smtClean="0"/>
              <a:t>Documenting meetings</a:t>
            </a:r>
          </a:p>
          <a:p>
            <a:pPr marL="285750" indent="-285750">
              <a:buFont typeface="Arial" pitchFamily="34" charset="0"/>
              <a:buChar char="•"/>
            </a:pPr>
            <a:r>
              <a:rPr lang="en-US" sz="3200" dirty="0" smtClean="0"/>
              <a:t>Gage R&amp;R’s</a:t>
            </a:r>
            <a:endParaRPr lang="en-US" sz="3200" dirty="0"/>
          </a:p>
        </p:txBody>
      </p:sp>
    </p:spTree>
    <p:extLst>
      <p:ext uri="{BB962C8B-B14F-4D97-AF65-F5344CB8AC3E}">
        <p14:creationId xmlns:p14="http://schemas.microsoft.com/office/powerpoint/2010/main" val="203850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21</a:t>
            </a:fld>
            <a:endParaRPr lang="en-US" dirty="0"/>
          </a:p>
        </p:txBody>
      </p:sp>
      <p:sp>
        <p:nvSpPr>
          <p:cNvPr id="7" name="Text Placeholder 6"/>
          <p:cNvSpPr>
            <a:spLocks noGrp="1"/>
          </p:cNvSpPr>
          <p:nvPr>
            <p:ph type="body" sz="quarter" idx="10"/>
          </p:nvPr>
        </p:nvSpPr>
        <p:spPr>
          <a:xfrm>
            <a:off x="455243" y="2649917"/>
            <a:ext cx="8229600" cy="349250"/>
          </a:xfrm>
        </p:spPr>
        <p:txBody>
          <a:bodyPr/>
          <a:lstStyle/>
          <a:p>
            <a:r>
              <a:rPr lang="en-US" dirty="0" smtClean="0"/>
              <a:t>April  Dines, Cascade Engineering</a:t>
            </a:r>
          </a:p>
          <a:p>
            <a:r>
              <a:rPr lang="en-US" dirty="0" smtClean="0"/>
              <a:t>Bob Herdoiza, CEBOS</a:t>
            </a:r>
          </a:p>
        </p:txBody>
      </p:sp>
      <p:sp>
        <p:nvSpPr>
          <p:cNvPr id="6" name="Title 5"/>
          <p:cNvSpPr>
            <a:spLocks noGrp="1"/>
          </p:cNvSpPr>
          <p:nvPr>
            <p:ph type="title"/>
          </p:nvPr>
        </p:nvSpPr>
        <p:spPr>
          <a:xfrm>
            <a:off x="455243" y="1567877"/>
            <a:ext cx="8229600" cy="810186"/>
          </a:xfrm>
        </p:spPr>
        <p:txBody>
          <a:bodyPr>
            <a:normAutofit/>
          </a:bodyPr>
          <a:lstStyle/>
          <a:p>
            <a:r>
              <a:rPr lang="en-US" dirty="0" smtClean="0"/>
              <a:t>Questions &amp; Answers</a:t>
            </a:r>
            <a:endParaRPr lang="en-US" dirty="0"/>
          </a:p>
        </p:txBody>
      </p:sp>
      <p:sp>
        <p:nvSpPr>
          <p:cNvPr id="8" name="Text Placeholder 7"/>
          <p:cNvSpPr>
            <a:spLocks noGrp="1"/>
          </p:cNvSpPr>
          <p:nvPr>
            <p:ph type="body" sz="quarter" idx="11"/>
          </p:nvPr>
        </p:nvSpPr>
        <p:spPr>
          <a:xfrm>
            <a:off x="455243" y="583748"/>
            <a:ext cx="8229600" cy="428625"/>
          </a:xfrm>
        </p:spPr>
        <p:txBody>
          <a:bodyPr/>
          <a:lstStyle/>
          <a:p>
            <a:r>
              <a:rPr lang="en-US" dirty="0"/>
              <a:t>Integrating QAD and the Quality Management System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extLst>
      <p:ext uri="{BB962C8B-B14F-4D97-AF65-F5344CB8AC3E}">
        <p14:creationId xmlns:p14="http://schemas.microsoft.com/office/powerpoint/2010/main" val="177542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22</a:t>
            </a:fld>
            <a:endParaRPr lang="en-US" dirty="0"/>
          </a:p>
        </p:txBody>
      </p:sp>
      <p:sp>
        <p:nvSpPr>
          <p:cNvPr id="5" name="Content Placeholder 4"/>
          <p:cNvSpPr>
            <a:spLocks noGrp="1"/>
          </p:cNvSpPr>
          <p:nvPr>
            <p:ph idx="1"/>
          </p:nvPr>
        </p:nvSpPr>
        <p:spPr/>
        <p:txBody>
          <a:bodyPr/>
          <a:lstStyle/>
          <a:p>
            <a:r>
              <a:rPr lang="en-US" dirty="0" smtClean="0"/>
              <a:t>Contact your account representative</a:t>
            </a:r>
          </a:p>
          <a:p>
            <a:r>
              <a:rPr lang="en-US" dirty="0" smtClean="0"/>
              <a:t>www.cebos.com</a:t>
            </a:r>
          </a:p>
          <a:p>
            <a:r>
              <a:rPr lang="en-US" dirty="0" smtClean="0"/>
              <a:t>810.534.2222</a:t>
            </a:r>
          </a:p>
          <a:p>
            <a:r>
              <a:rPr lang="en-US" dirty="0" smtClean="0"/>
              <a:t>bob@cebos.com</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Next Steps</a:t>
            </a:r>
            <a:endParaRPr lang="en-US" dirty="0"/>
          </a:p>
        </p:txBody>
      </p:sp>
      <p:sp>
        <p:nvSpPr>
          <p:cNvPr id="4" name="Text Placeholder 3"/>
          <p:cNvSpPr>
            <a:spLocks noGrp="1"/>
          </p:cNvSpPr>
          <p:nvPr>
            <p:ph type="body" sz="quarter" idx="11"/>
          </p:nvPr>
        </p:nvSpPr>
        <p:spPr/>
        <p:txBody>
          <a:bodyPr/>
          <a:lstStyle/>
          <a:p>
            <a:r>
              <a:rPr lang="en-US" dirty="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extLst>
      <p:ext uri="{BB962C8B-B14F-4D97-AF65-F5344CB8AC3E}">
        <p14:creationId xmlns:p14="http://schemas.microsoft.com/office/powerpoint/2010/main" val="1106866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GB" sz="4000" dirty="0" smtClean="0"/>
          </a:p>
          <a:p>
            <a:pPr algn="ctr">
              <a:lnSpc>
                <a:spcPct val="150000"/>
              </a:lnSpc>
              <a:buNone/>
            </a:pPr>
            <a:r>
              <a:rPr lang="en-GB" sz="4000" dirty="0" smtClean="0">
                <a:hlinkClick r:id="rId3"/>
              </a:rPr>
              <a:t>www.qad.com</a:t>
            </a:r>
            <a:endParaRPr lang="en-GB" sz="4000" dirty="0" smtClean="0"/>
          </a:p>
          <a:p>
            <a:pPr algn="ctr">
              <a:lnSpc>
                <a:spcPct val="150000"/>
              </a:lnSpc>
              <a:buNone/>
            </a:pPr>
            <a:r>
              <a:rPr lang="en-GB" sz="2000" dirty="0" smtClean="0"/>
              <a:t>© QAD Inc</a:t>
            </a:r>
            <a:endParaRPr lang="en-GB" sz="2000" dirty="0"/>
          </a:p>
        </p:txBody>
      </p:sp>
      <p:sp>
        <p:nvSpPr>
          <p:cNvPr id="6" name="Text Placeholder 5"/>
          <p:cNvSpPr>
            <a:spLocks noGrp="1"/>
          </p:cNvSpPr>
          <p:nvPr>
            <p:ph type="body" sz="quarter" idx="11"/>
          </p:nvPr>
        </p:nvSpPr>
        <p:spPr>
          <a:xfrm>
            <a:off x="457200" y="920808"/>
            <a:ext cx="8229600" cy="428625"/>
          </a:xfrm>
        </p:spPr>
        <p:txBody>
          <a:bodyPr/>
          <a:lstStyle/>
          <a:p>
            <a:r>
              <a:rPr lang="en-US" dirty="0"/>
              <a:t>Integrating QAD and the Quality Management </a:t>
            </a:r>
            <a:r>
              <a:rPr lang="en-US" dirty="0" smtClean="0"/>
              <a:t>System</a:t>
            </a:r>
            <a:endParaRPr lang="en-US" dirty="0"/>
          </a:p>
        </p:txBody>
      </p:sp>
      <p:sp>
        <p:nvSpPr>
          <p:cNvPr id="7" name="Slide Number Placeholder 6"/>
          <p:cNvSpPr>
            <a:spLocks noGrp="1"/>
          </p:cNvSpPr>
          <p:nvPr>
            <p:ph type="sldNum" sz="quarter" idx="12"/>
          </p:nvPr>
        </p:nvSpPr>
        <p:spPr/>
        <p:txBody>
          <a:bodyPr/>
          <a:lstStyle/>
          <a:p>
            <a:fld id="{D295FD85-0E9A-9A4B-AEA4-CF6493BFD0E6}" type="slidenum">
              <a:rPr lang="en-US" smtClean="0"/>
              <a:pPr/>
              <a:t>23</a:t>
            </a:fld>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049" y="6435541"/>
            <a:ext cx="1037966" cy="4230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3" name="Content Placeholder 2"/>
          <p:cNvSpPr>
            <a:spLocks noGrp="1"/>
          </p:cNvSpPr>
          <p:nvPr>
            <p:ph idx="1"/>
          </p:nvPr>
        </p:nvSpPr>
        <p:spPr/>
        <p:txBody>
          <a:bodyPr>
            <a:normAutofit/>
          </a:bodyPr>
          <a:lstStyle/>
          <a:p>
            <a:r>
              <a:rPr lang="en-US" dirty="0" smtClean="0"/>
              <a:t>CEBOS Introduction</a:t>
            </a:r>
          </a:p>
          <a:p>
            <a:r>
              <a:rPr lang="en-US" dirty="0" smtClean="0"/>
              <a:t>Cascade Engineering</a:t>
            </a:r>
          </a:p>
          <a:p>
            <a:pPr lvl="1"/>
            <a:r>
              <a:rPr lang="en-US" dirty="0" smtClean="0"/>
              <a:t>Corporate Overview</a:t>
            </a:r>
          </a:p>
          <a:p>
            <a:pPr lvl="1">
              <a:spcBef>
                <a:spcPts val="0"/>
              </a:spcBef>
            </a:pPr>
            <a:r>
              <a:rPr lang="en-US" dirty="0" smtClean="0"/>
              <a:t>Business </a:t>
            </a:r>
            <a:r>
              <a:rPr lang="en-US" dirty="0" smtClean="0"/>
              <a:t>Situation</a:t>
            </a:r>
            <a:endParaRPr lang="en-US" dirty="0" smtClean="0"/>
          </a:p>
          <a:p>
            <a:pPr lvl="1">
              <a:spcBef>
                <a:spcPts val="0"/>
              </a:spcBef>
            </a:pPr>
            <a:r>
              <a:rPr lang="en-US" dirty="0" smtClean="0"/>
              <a:t>Implementation</a:t>
            </a:r>
          </a:p>
          <a:p>
            <a:pPr lvl="1">
              <a:spcBef>
                <a:spcPts val="0"/>
              </a:spcBef>
            </a:pPr>
            <a:r>
              <a:rPr lang="en-US" dirty="0" smtClean="0"/>
              <a:t>Benefits</a:t>
            </a:r>
            <a:endParaRPr lang="en-US" dirty="0" smtClean="0"/>
          </a:p>
          <a:p>
            <a:pPr lvl="1">
              <a:spcBef>
                <a:spcPts val="0"/>
              </a:spcBef>
            </a:pPr>
            <a:r>
              <a:rPr lang="en-US" dirty="0" smtClean="0"/>
              <a:t>Challenges</a:t>
            </a:r>
            <a:endParaRPr lang="en-US" dirty="0" smtClean="0"/>
          </a:p>
          <a:p>
            <a:pPr lvl="1">
              <a:spcBef>
                <a:spcPts val="0"/>
              </a:spcBef>
            </a:pPr>
            <a:r>
              <a:rPr lang="en-US" dirty="0" smtClean="0"/>
              <a:t>Future Goals</a:t>
            </a:r>
            <a:endParaRPr lang="en-US" dirty="0" smtClean="0"/>
          </a:p>
          <a:p>
            <a:r>
              <a:rPr lang="en-US" dirty="0" smtClean="0"/>
              <a:t>Q&amp;A</a:t>
            </a:r>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1"/>
          </p:nvPr>
        </p:nvSpPr>
        <p:spPr/>
        <p:txBody>
          <a:bodyPr/>
          <a:lstStyle/>
          <a:p>
            <a:r>
              <a:rPr lang="en-US" dirty="0" smtClean="0"/>
              <a:t>Integrating QAD and the Quality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val="236786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a:t>
            </a:fld>
            <a:endParaRPr lang="en-US" dirty="0"/>
          </a:p>
        </p:txBody>
      </p:sp>
      <p:sp>
        <p:nvSpPr>
          <p:cNvPr id="3" name="Content Placeholder 2"/>
          <p:cNvSpPr>
            <a:spLocks noGrp="1"/>
          </p:cNvSpPr>
          <p:nvPr>
            <p:ph idx="1"/>
          </p:nvPr>
        </p:nvSpPr>
        <p:spPr>
          <a:xfrm>
            <a:off x="457200" y="1365611"/>
            <a:ext cx="8229600" cy="3453526"/>
          </a:xfrm>
        </p:spPr>
        <p:txBody>
          <a:bodyPr>
            <a:normAutofit/>
          </a:bodyPr>
          <a:lstStyle/>
          <a:p>
            <a:pPr>
              <a:spcBef>
                <a:spcPts val="600"/>
              </a:spcBef>
              <a:spcAft>
                <a:spcPts val="600"/>
              </a:spcAft>
            </a:pPr>
            <a:r>
              <a:rPr lang="en-US" sz="3200" dirty="0" smtClean="0"/>
              <a:t>18+ Year Old Software Company</a:t>
            </a:r>
          </a:p>
          <a:p>
            <a:pPr>
              <a:spcBef>
                <a:spcPts val="600"/>
              </a:spcBef>
              <a:spcAft>
                <a:spcPts val="600"/>
              </a:spcAft>
            </a:pPr>
            <a:r>
              <a:rPr lang="en-US" sz="3200" dirty="0" smtClean="0"/>
              <a:t>Management System Standards Focus</a:t>
            </a:r>
          </a:p>
          <a:p>
            <a:pPr>
              <a:spcBef>
                <a:spcPts val="600"/>
              </a:spcBef>
              <a:spcAft>
                <a:spcPts val="600"/>
              </a:spcAft>
            </a:pPr>
            <a:r>
              <a:rPr lang="en-US" sz="3200" dirty="0" smtClean="0"/>
              <a:t>Division of QAD</a:t>
            </a:r>
          </a:p>
          <a:p>
            <a:pPr>
              <a:spcBef>
                <a:spcPts val="600"/>
              </a:spcBef>
              <a:spcAft>
                <a:spcPts val="600"/>
              </a:spcAft>
            </a:pPr>
            <a:r>
              <a:rPr lang="en-US" sz="3200" dirty="0" smtClean="0"/>
              <a:t>Division Headquarters in Brighton, MI</a:t>
            </a:r>
          </a:p>
          <a:p>
            <a:pPr>
              <a:spcBef>
                <a:spcPts val="600"/>
              </a:spcBef>
              <a:spcAft>
                <a:spcPts val="600"/>
              </a:spcAft>
            </a:pPr>
            <a:r>
              <a:rPr lang="en-US" sz="3200" dirty="0" smtClean="0"/>
              <a:t>Certified to ISO 9001:2008</a:t>
            </a:r>
          </a:p>
        </p:txBody>
      </p:sp>
      <p:sp>
        <p:nvSpPr>
          <p:cNvPr id="4" name="Title 3"/>
          <p:cNvSpPr>
            <a:spLocks noGrp="1"/>
          </p:cNvSpPr>
          <p:nvPr>
            <p:ph type="title"/>
          </p:nvPr>
        </p:nvSpPr>
        <p:spPr/>
        <p:txBody>
          <a:bodyPr/>
          <a:lstStyle/>
          <a:p>
            <a:r>
              <a:rPr lang="en-US" dirty="0" smtClean="0">
                <a:latin typeface="Century Gothic" pitchFamily="34" charset="0"/>
                <a:ea typeface="MS PGothic"/>
                <a:cs typeface="Century Gothic" pitchFamily="34" charset="0"/>
              </a:rPr>
              <a:t>CEBOS Overview</a:t>
            </a:r>
            <a:endParaRPr lang="en-US" dirty="0"/>
          </a:p>
        </p:txBody>
      </p:sp>
      <p:sp>
        <p:nvSpPr>
          <p:cNvPr id="6" name="Text Placeholder 5"/>
          <p:cNvSpPr>
            <a:spLocks noGrp="1"/>
          </p:cNvSpPr>
          <p:nvPr>
            <p:ph type="body" sz="quarter" idx="11"/>
          </p:nvPr>
        </p:nvSpPr>
        <p:spPr/>
        <p:txBody>
          <a:bodyPr/>
          <a:lstStyle/>
          <a:p>
            <a:r>
              <a:rPr lang="en-US" dirty="0"/>
              <a:t>Integrating QAD and the Quality Management System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val="206722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bwMode="auto">
          <a:xfrm>
            <a:off x="490870" y="2156080"/>
            <a:ext cx="1285875" cy="590550"/>
            <a:chOff x="0" y="0"/>
            <a:chExt cx="135" cy="62"/>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5" cy="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hlinkClick r:id="rId3"/>
            </p:cNvPr>
            <p:cNvSpPr>
              <a:spLocks noChangeAspect="1" noChangeArrowheads="1"/>
            </p:cNvSpPr>
            <p:nvPr/>
          </p:nvSpPr>
          <p:spPr bwMode="auto">
            <a:xfrm>
              <a:off x="5" y="9"/>
              <a:ext cx="121" cy="4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6000747" y="3056786"/>
            <a:ext cx="998799" cy="1000125"/>
            <a:chOff x="381000" y="1660451"/>
            <a:chExt cx="1181100" cy="126682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60451"/>
              <a:ext cx="1181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13"/>
            <p:cNvGrpSpPr>
              <a:grpSpLocks noChangeAspect="1"/>
            </p:cNvGrpSpPr>
            <p:nvPr/>
          </p:nvGrpSpPr>
          <p:grpSpPr bwMode="auto">
            <a:xfrm>
              <a:off x="408246" y="2079551"/>
              <a:ext cx="1133475" cy="847725"/>
              <a:chOff x="0" y="0"/>
              <a:chExt cx="119" cy="89"/>
            </a:xfrm>
          </p:grpSpPr>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9" cy="8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5">
                <a:hlinkClick r:id="rId6"/>
              </p:cNvPr>
              <p:cNvSpPr>
                <a:spLocks noChangeAspect="1" noChangeArrowheads="1"/>
              </p:cNvSpPr>
              <p:nvPr/>
            </p:nvSpPr>
            <p:spPr bwMode="auto">
              <a:xfrm>
                <a:off x="0" y="6"/>
                <a:ext cx="113" cy="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16"/>
          <p:cNvGrpSpPr>
            <a:grpSpLocks noChangeAspect="1"/>
          </p:cNvGrpSpPr>
          <p:nvPr/>
        </p:nvGrpSpPr>
        <p:grpSpPr bwMode="auto">
          <a:xfrm>
            <a:off x="3581400" y="2246522"/>
            <a:ext cx="2038350" cy="695325"/>
            <a:chOff x="0" y="0"/>
            <a:chExt cx="214" cy="73"/>
          </a:xfrm>
        </p:grpSpPr>
        <p:pic>
          <p:nvPicPr>
            <p:cNvPr id="104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4" cy="7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18">
              <a:hlinkClick r:id="rId8" tooltip="Logo"/>
            </p:cNvPr>
            <p:cNvSpPr>
              <a:spLocks noChangeAspect="1" noChangeArrowheads="1"/>
            </p:cNvSpPr>
            <p:nvPr/>
          </p:nvSpPr>
          <p:spPr bwMode="auto">
            <a:xfrm>
              <a:off x="6" y="4"/>
              <a:ext cx="204" cy="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7754" y="5606619"/>
            <a:ext cx="37052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970" y="4905644"/>
            <a:ext cx="1162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21"/>
          <p:cNvGrpSpPr>
            <a:grpSpLocks noChangeAspect="1"/>
          </p:cNvGrpSpPr>
          <p:nvPr/>
        </p:nvGrpSpPr>
        <p:grpSpPr bwMode="auto">
          <a:xfrm>
            <a:off x="6999546" y="1852722"/>
            <a:ext cx="1685925" cy="1057275"/>
            <a:chOff x="0" y="0"/>
            <a:chExt cx="177" cy="111"/>
          </a:xfrm>
        </p:grpSpPr>
        <p:pic>
          <p:nvPicPr>
            <p:cNvPr id="1046"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7" cy="11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23">
              <a:hlinkClick r:id="rId12"/>
            </p:cNvPr>
            <p:cNvSpPr>
              <a:spLocks noChangeAspect="1" noChangeArrowheads="1"/>
            </p:cNvSpPr>
            <p:nvPr/>
          </p:nvSpPr>
          <p:spPr bwMode="auto">
            <a:xfrm>
              <a:off x="16" y="1"/>
              <a:ext cx="145" cy="10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7"/>
          <p:cNvGrpSpPr>
            <a:grpSpLocks noChangeAspect="1"/>
          </p:cNvGrpSpPr>
          <p:nvPr/>
        </p:nvGrpSpPr>
        <p:grpSpPr bwMode="auto">
          <a:xfrm>
            <a:off x="7704542" y="3429000"/>
            <a:ext cx="533400" cy="542925"/>
            <a:chOff x="0" y="0"/>
            <a:chExt cx="56" cy="57"/>
          </a:xfrm>
        </p:grpSpPr>
        <p:pic>
          <p:nvPicPr>
            <p:cNvPr id="5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6" cy="5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9">
              <a:hlinkClick r:id="rId14"/>
            </p:cNvPr>
            <p:cNvSpPr>
              <a:spLocks noChangeAspect="1" noChangeArrowheads="1"/>
            </p:cNvSpPr>
            <p:nvPr/>
          </p:nvSpPr>
          <p:spPr bwMode="auto">
            <a:xfrm>
              <a:off x="0" y="0"/>
              <a:ext cx="56" cy="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41414"/>
                </a:solidFill>
              </a:endParaRPr>
            </a:p>
          </p:txBody>
        </p:sp>
      </p:grpSp>
      <p:pic>
        <p:nvPicPr>
          <p:cNvPr id="5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9491" y="4267198"/>
            <a:ext cx="18764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885825"/>
            <a:ext cx="1905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07924" y="1006169"/>
            <a:ext cx="2871144" cy="65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26"/>
          <p:cNvGrpSpPr>
            <a:grpSpLocks noChangeAspect="1"/>
          </p:cNvGrpSpPr>
          <p:nvPr/>
        </p:nvGrpSpPr>
        <p:grpSpPr bwMode="auto">
          <a:xfrm>
            <a:off x="609600" y="3267075"/>
            <a:ext cx="657225" cy="1000125"/>
            <a:chOff x="0" y="0"/>
            <a:chExt cx="69" cy="105"/>
          </a:xfrm>
        </p:grpSpPr>
        <p:pic>
          <p:nvPicPr>
            <p:cNvPr id="1051"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9" cy="10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28">
              <a:hlinkClick r:id="rId19" tooltip="Saftbatteries.com"/>
            </p:cNvPr>
            <p:cNvSpPr>
              <a:spLocks noChangeAspect="1" noChangeArrowheads="1"/>
            </p:cNvSpPr>
            <p:nvPr/>
          </p:nvSpPr>
          <p:spPr bwMode="auto">
            <a:xfrm>
              <a:off x="0" y="0"/>
              <a:ext cx="69" cy="1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9"/>
          <p:cNvGrpSpPr>
            <a:grpSpLocks noChangeAspect="1"/>
          </p:cNvGrpSpPr>
          <p:nvPr/>
        </p:nvGrpSpPr>
        <p:grpSpPr bwMode="auto">
          <a:xfrm>
            <a:off x="2867025" y="3286125"/>
            <a:ext cx="2619375" cy="742950"/>
            <a:chOff x="0" y="0"/>
            <a:chExt cx="275" cy="78"/>
          </a:xfrm>
        </p:grpSpPr>
        <p:pic>
          <p:nvPicPr>
            <p:cNvPr id="1054"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75" cy="7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1">
              <a:hlinkClick r:id="rId21" tooltip="Sherwin-Williams.com"/>
            </p:cNvPr>
            <p:cNvSpPr>
              <a:spLocks noChangeAspect="1" noChangeArrowheads="1"/>
            </p:cNvSpPr>
            <p:nvPr/>
          </p:nvSpPr>
          <p:spPr bwMode="auto">
            <a:xfrm>
              <a:off x="6" y="0"/>
              <a:ext cx="262" cy="7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1321" y="4265427"/>
            <a:ext cx="2724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33"/>
          <p:cNvGrpSpPr>
            <a:grpSpLocks noChangeAspect="1"/>
          </p:cNvGrpSpPr>
          <p:nvPr/>
        </p:nvGrpSpPr>
        <p:grpSpPr bwMode="auto">
          <a:xfrm>
            <a:off x="4848225" y="4712820"/>
            <a:ext cx="771525" cy="876300"/>
            <a:chOff x="0" y="0"/>
            <a:chExt cx="81" cy="92"/>
          </a:xfrm>
        </p:grpSpPr>
        <p:pic>
          <p:nvPicPr>
            <p:cNvPr id="1058"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81" cy="92"/>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5">
              <a:hlinkClick r:id="rId24" tooltip="Home"/>
            </p:cNvPr>
            <p:cNvSpPr>
              <a:spLocks noChangeAspect="1" noChangeArrowheads="1"/>
            </p:cNvSpPr>
            <p:nvPr/>
          </p:nvSpPr>
          <p:spPr bwMode="auto">
            <a:xfrm>
              <a:off x="0" y="3"/>
              <a:ext cx="81" cy="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6"/>
          <p:cNvGrpSpPr>
            <a:grpSpLocks noChangeAspect="1"/>
          </p:cNvGrpSpPr>
          <p:nvPr/>
        </p:nvGrpSpPr>
        <p:grpSpPr bwMode="auto">
          <a:xfrm>
            <a:off x="6785123" y="5463744"/>
            <a:ext cx="1371600" cy="619125"/>
            <a:chOff x="0" y="0"/>
            <a:chExt cx="144" cy="65"/>
          </a:xfrm>
        </p:grpSpPr>
        <p:pic>
          <p:nvPicPr>
            <p:cNvPr id="1061" name="Picture 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44" cy="6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8">
              <a:hlinkClick r:id="rId26"/>
            </p:cNvPr>
            <p:cNvSpPr>
              <a:spLocks noChangeAspect="1" noChangeArrowheads="1"/>
            </p:cNvSpPr>
            <p:nvPr/>
          </p:nvSpPr>
          <p:spPr bwMode="auto">
            <a:xfrm>
              <a:off x="0" y="0"/>
              <a:ext cx="144" cy="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Text Placeholder 4"/>
          <p:cNvSpPr txBox="1">
            <a:spLocks/>
          </p:cNvSpPr>
          <p:nvPr/>
        </p:nvSpPr>
        <p:spPr>
          <a:xfrm>
            <a:off x="457200" y="179388"/>
            <a:ext cx="8229600" cy="4286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Integrating QAD and the Quality Management System</a:t>
            </a:r>
          </a:p>
        </p:txBody>
      </p:sp>
      <p:sp>
        <p:nvSpPr>
          <p:cNvPr id="48" name="Slide Number Placeholder 1"/>
          <p:cNvSpPr>
            <a:spLocks noGrp="1"/>
          </p:cNvSpPr>
          <p:nvPr>
            <p:ph type="sldNum" sz="quarter" idx="12"/>
          </p:nvPr>
        </p:nvSpPr>
        <p:spPr bwMode="auto">
          <a:xfrm>
            <a:off x="6922640" y="646025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A593CA-B606-4D02-8A50-52481547DA9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5</a:t>
            </a:fld>
            <a:endParaRPr lang="en-US" dirty="0" smtClean="0">
              <a:latin typeface="Century Gothic" pitchFamily="34" charset="0"/>
              <a:ea typeface="Century Gothic" pitchFamily="34" charset="0"/>
              <a:cs typeface="Century Gothic" pitchFamily="34" charset="0"/>
            </a:endParaRPr>
          </a:p>
        </p:txBody>
      </p:sp>
      <p:pic>
        <p:nvPicPr>
          <p:cNvPr id="55" name="Picture 5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24677" y="790794"/>
            <a:ext cx="1253665" cy="106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74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219200" y="4449763"/>
            <a:ext cx="7543800" cy="1951037"/>
          </a:xfrm>
          <a:prstGeom prst="rect">
            <a:avLst/>
          </a:prstGeom>
          <a:noFill/>
          <a:ln w="9525">
            <a:noFill/>
            <a:miter lim="800000"/>
            <a:headEnd/>
            <a:tailEnd/>
          </a:ln>
        </p:spPr>
        <p:txBody>
          <a:bodyPr tIns="91440" bIns="91440"/>
          <a:lstStyle/>
          <a:p>
            <a:pPr marL="285750" indent="-285750" eaLnBrk="0" hangingPunct="0">
              <a:spcBef>
                <a:spcPct val="20000"/>
              </a:spcBef>
              <a:buClr>
                <a:srgbClr val="890C4C"/>
              </a:buClr>
              <a:buFont typeface="Arial" charset="0"/>
              <a:buChar char="•"/>
            </a:pPr>
            <a:endParaRPr lang="en-US" sz="2000" dirty="0">
              <a:solidFill>
                <a:srgbClr val="4F4F4F"/>
              </a:solidFill>
              <a:latin typeface="Century Gothic" pitchFamily="34" charset="0"/>
            </a:endParaRPr>
          </a:p>
        </p:txBody>
      </p:sp>
      <p:sp>
        <p:nvSpPr>
          <p:cNvPr id="40963" name="Rectangle 2"/>
          <p:cNvSpPr txBox="1">
            <a:spLocks noChangeArrowheads="1"/>
          </p:cNvSpPr>
          <p:nvPr/>
        </p:nvSpPr>
        <p:spPr bwMode="auto">
          <a:xfrm>
            <a:off x="457200" y="609600"/>
            <a:ext cx="8153400" cy="652463"/>
          </a:xfrm>
          <a:prstGeom prst="rect">
            <a:avLst/>
          </a:prstGeom>
          <a:noFill/>
          <a:ln w="9525">
            <a:noFill/>
            <a:miter lim="800000"/>
            <a:headEnd/>
            <a:tailEnd/>
          </a:ln>
        </p:spPr>
        <p:txBody>
          <a:bodyPr/>
          <a:lstStyle/>
          <a:p>
            <a:pPr algn="ctr"/>
            <a:endParaRPr lang="en-US" sz="3200" b="1" dirty="0">
              <a:solidFill>
                <a:srgbClr val="4F4F4F"/>
              </a:solidFill>
              <a:latin typeface="Century Gothic" pitchFamily="34" charset="0"/>
            </a:endParaRPr>
          </a:p>
        </p:txBody>
      </p:sp>
      <p:sp>
        <p:nvSpPr>
          <p:cNvPr id="10" name="Slide Number Placeholder 1"/>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6</a:t>
            </a:fld>
            <a:endParaRPr lang="en-US" dirty="0" smtClean="0">
              <a:latin typeface="Century Gothic" pitchFamily="34" charset="0"/>
              <a:ea typeface="Century Gothic" pitchFamily="34" charset="0"/>
              <a:cs typeface="Century Gothic" pitchFamily="34" charset="0"/>
            </a:endParaRPr>
          </a:p>
        </p:txBody>
      </p:sp>
      <p:sp>
        <p:nvSpPr>
          <p:cNvPr id="11" name="Content Placeholder 10"/>
          <p:cNvSpPr>
            <a:spLocks noGrp="1"/>
          </p:cNvSpPr>
          <p:nvPr>
            <p:ph idx="1"/>
          </p:nvPr>
        </p:nvSpPr>
        <p:spPr>
          <a:xfrm>
            <a:off x="457199" y="4894996"/>
            <a:ext cx="8339559" cy="1765299"/>
          </a:xfrm>
        </p:spPr>
        <p:txBody>
          <a:bodyPr>
            <a:normAutofit/>
          </a:bodyPr>
          <a:lstStyle/>
          <a:p>
            <a:r>
              <a:rPr lang="en-US" sz="2400" dirty="0" smtClean="0"/>
              <a:t>Comply with quality standards (ISO, TS, AS, FDA, etc.)</a:t>
            </a:r>
          </a:p>
          <a:p>
            <a:r>
              <a:rPr lang="en-US" sz="2400" dirty="0" smtClean="0"/>
              <a:t>Automate required business processes</a:t>
            </a:r>
          </a:p>
          <a:p>
            <a:r>
              <a:rPr lang="en-US" sz="2400" dirty="0" smtClean="0"/>
              <a:t>Integrate related quality processes and QAD</a:t>
            </a:r>
            <a:endParaRPr lang="en-US" sz="2400" dirty="0"/>
          </a:p>
        </p:txBody>
      </p:sp>
      <p:sp>
        <p:nvSpPr>
          <p:cNvPr id="9" name="Text Placeholder 8"/>
          <p:cNvSpPr>
            <a:spLocks noGrp="1"/>
          </p:cNvSpPr>
          <p:nvPr>
            <p:ph type="body" sz="quarter" idx="11"/>
          </p:nvPr>
        </p:nvSpPr>
        <p:spPr/>
        <p:txBody>
          <a:bodyPr/>
          <a:lstStyle/>
          <a:p>
            <a:r>
              <a:rPr lang="en-US" dirty="0"/>
              <a:t>Integrating QAD and the Quality Management System</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grpSp>
        <p:nvGrpSpPr>
          <p:cNvPr id="45" name="Group 44"/>
          <p:cNvGrpSpPr/>
          <p:nvPr/>
        </p:nvGrpSpPr>
        <p:grpSpPr>
          <a:xfrm>
            <a:off x="815663" y="812205"/>
            <a:ext cx="7438664" cy="4166102"/>
            <a:chOff x="299952" y="1241678"/>
            <a:chExt cx="8723660" cy="5233590"/>
          </a:xfrm>
        </p:grpSpPr>
        <p:sp>
          <p:nvSpPr>
            <p:cNvPr id="46" name="Isosceles Triangle 45"/>
            <p:cNvSpPr/>
            <p:nvPr/>
          </p:nvSpPr>
          <p:spPr>
            <a:xfrm rot="16200000">
              <a:off x="4506467" y="1970532"/>
              <a:ext cx="3429001" cy="2688335"/>
            </a:xfrm>
            <a:prstGeom prst="triangle">
              <a:avLst/>
            </a:prstGeom>
            <a:gradFill>
              <a:gsLst>
                <a:gs pos="0">
                  <a:srgbClr val="5E9EFF"/>
                </a:gs>
                <a:gs pos="39999">
                  <a:srgbClr val="85C2FF"/>
                </a:gs>
                <a:gs pos="70000">
                  <a:srgbClr val="C4D6EB"/>
                </a:gs>
                <a:gs pos="100000">
                  <a:srgbClr val="FFEBFA"/>
                </a:gs>
              </a:gsLst>
              <a:lin ang="5400000" scaled="0"/>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47" name="Isosceles Triangle 46"/>
            <p:cNvSpPr/>
            <p:nvPr/>
          </p:nvSpPr>
          <p:spPr>
            <a:xfrm rot="5400000">
              <a:off x="1648744" y="1970534"/>
              <a:ext cx="3429001" cy="2688335"/>
            </a:xfrm>
            <a:prstGeom prst="triangle">
              <a:avLst/>
            </a:prstGeom>
            <a:gradFill>
              <a:gsLst>
                <a:gs pos="0">
                  <a:srgbClr val="5E9EFF"/>
                </a:gs>
                <a:gs pos="39999">
                  <a:srgbClr val="85C2FF"/>
                </a:gs>
                <a:gs pos="70000">
                  <a:srgbClr val="C4D6EB"/>
                </a:gs>
                <a:gs pos="100000">
                  <a:srgbClr val="FFEBFA"/>
                </a:gs>
              </a:gsLst>
              <a:lin ang="5400000" scaled="0"/>
            </a:gra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48" name="Ellipse 294"/>
            <p:cNvSpPr/>
            <p:nvPr/>
          </p:nvSpPr>
          <p:spPr bwMode="auto">
            <a:xfrm>
              <a:off x="3378207" y="4496268"/>
              <a:ext cx="2620951" cy="410029"/>
            </a:xfrm>
            <a:prstGeom prst="ellipse">
              <a:avLst/>
            </a:prstGeom>
            <a:gradFill flip="none" rotWithShape="1">
              <a:gsLst>
                <a:gs pos="24000">
                  <a:sysClr val="windowText" lastClr="000000">
                    <a:alpha val="1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49" name="Ellipse 308"/>
            <p:cNvSpPr/>
            <p:nvPr/>
          </p:nvSpPr>
          <p:spPr bwMode="auto">
            <a:xfrm>
              <a:off x="299952" y="5493790"/>
              <a:ext cx="2161929"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0" name="Ellipse 309"/>
            <p:cNvSpPr/>
            <p:nvPr/>
          </p:nvSpPr>
          <p:spPr bwMode="auto">
            <a:xfrm>
              <a:off x="6861683" y="5463308"/>
              <a:ext cx="2161929"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1" name="Tekstboks 172"/>
            <p:cNvSpPr txBox="1">
              <a:spLocks noChangeArrowheads="1"/>
            </p:cNvSpPr>
            <p:nvPr/>
          </p:nvSpPr>
          <p:spPr bwMode="auto">
            <a:xfrm>
              <a:off x="7041073" y="1241678"/>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Training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52" name="Straight Arrow Connector 51"/>
            <p:cNvCxnSpPr/>
            <p:nvPr/>
          </p:nvCxnSpPr>
          <p:spPr>
            <a:xfrm flipH="1">
              <a:off x="2376928" y="1503615"/>
              <a:ext cx="4707620" cy="3"/>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53" name="Straight Arrow Connector 52"/>
            <p:cNvCxnSpPr>
              <a:stCxn id="60" idx="1"/>
              <a:endCxn id="69" idx="3"/>
            </p:cNvCxnSpPr>
            <p:nvPr/>
          </p:nvCxnSpPr>
          <p:spPr>
            <a:xfrm flipH="1">
              <a:off x="2333451" y="5100024"/>
              <a:ext cx="4707624" cy="4581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54" name="Straight Arrow Connector 53"/>
            <p:cNvCxnSpPr>
              <a:stCxn id="57" idx="0"/>
              <a:endCxn id="51" idx="2"/>
            </p:cNvCxnSpPr>
            <p:nvPr/>
          </p:nvCxnSpPr>
          <p:spPr>
            <a:xfrm flipH="1" flipV="1">
              <a:off x="7946180" y="1765553"/>
              <a:ext cx="1" cy="36770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55" name="Up-Down Arrow 54"/>
            <p:cNvSpPr/>
            <p:nvPr/>
          </p:nvSpPr>
          <p:spPr>
            <a:xfrm>
              <a:off x="4447041" y="3835301"/>
              <a:ext cx="535668" cy="1469574"/>
            </a:xfrm>
            <a:prstGeom prst="upDownArrow">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ndParaRPr>
            </a:p>
          </p:txBody>
        </p:sp>
        <p:sp>
          <p:nvSpPr>
            <p:cNvPr id="56" name="Ellipse 309"/>
            <p:cNvSpPr/>
            <p:nvPr/>
          </p:nvSpPr>
          <p:spPr bwMode="auto">
            <a:xfrm>
              <a:off x="4029142" y="6087370"/>
              <a:ext cx="1336870" cy="38789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itchFamily="-112" charset="0"/>
              </a:endParaRPr>
            </a:p>
          </p:txBody>
        </p:sp>
        <p:sp>
          <p:nvSpPr>
            <p:cNvPr id="57" name="Tekstboks 172"/>
            <p:cNvSpPr txBox="1">
              <a:spLocks noChangeArrowheads="1"/>
            </p:cNvSpPr>
            <p:nvPr/>
          </p:nvSpPr>
          <p:spPr bwMode="auto">
            <a:xfrm>
              <a:off x="7041074" y="2133261"/>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Audit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58" name="Tekstboks 172"/>
            <p:cNvSpPr txBox="1">
              <a:spLocks noChangeArrowheads="1"/>
            </p:cNvSpPr>
            <p:nvPr/>
          </p:nvSpPr>
          <p:spPr bwMode="auto">
            <a:xfrm>
              <a:off x="7041074" y="3025925"/>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Gage Calibration</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59" name="Tekstboks 172"/>
            <p:cNvSpPr txBox="1">
              <a:spLocks noChangeArrowheads="1"/>
            </p:cNvSpPr>
            <p:nvPr/>
          </p:nvSpPr>
          <p:spPr bwMode="auto">
            <a:xfrm>
              <a:off x="7041075" y="3930011"/>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Dashboard Reporting</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0" name="Tekstboks 172"/>
            <p:cNvSpPr txBox="1">
              <a:spLocks noChangeArrowheads="1"/>
            </p:cNvSpPr>
            <p:nvPr/>
          </p:nvSpPr>
          <p:spPr bwMode="auto">
            <a:xfrm>
              <a:off x="7041075" y="4838086"/>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Supplier CAPA</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61" name="Straight Arrow Connector 60"/>
            <p:cNvCxnSpPr>
              <a:stCxn id="58" idx="0"/>
              <a:endCxn id="57" idx="2"/>
            </p:cNvCxnSpPr>
            <p:nvPr/>
          </p:nvCxnSpPr>
          <p:spPr>
            <a:xfrm flipV="1">
              <a:off x="7946181" y="2657136"/>
              <a:ext cx="0" cy="36878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62" name="Straight Arrow Connector 61"/>
            <p:cNvCxnSpPr>
              <a:stCxn id="59" idx="0"/>
              <a:endCxn id="58" idx="2"/>
            </p:cNvCxnSpPr>
            <p:nvPr/>
          </p:nvCxnSpPr>
          <p:spPr>
            <a:xfrm flipV="1">
              <a:off x="7946181" y="3549800"/>
              <a:ext cx="0" cy="380211"/>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63" name="Straight Arrow Connector 62"/>
            <p:cNvCxnSpPr>
              <a:stCxn id="60" idx="0"/>
              <a:endCxn id="59" idx="2"/>
            </p:cNvCxnSpPr>
            <p:nvPr/>
          </p:nvCxnSpPr>
          <p:spPr>
            <a:xfrm flipV="1">
              <a:off x="7946181" y="4453886"/>
              <a:ext cx="0" cy="384200"/>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64" name="Tekstboks 172"/>
            <p:cNvSpPr txBox="1">
              <a:spLocks noChangeArrowheads="1"/>
            </p:cNvSpPr>
            <p:nvPr/>
          </p:nvSpPr>
          <p:spPr bwMode="auto">
            <a:xfrm>
              <a:off x="523240" y="1241679"/>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Document Control</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65" name="Straight Arrow Connector 64"/>
            <p:cNvCxnSpPr>
              <a:stCxn id="66" idx="0"/>
              <a:endCxn id="64" idx="2"/>
            </p:cNvCxnSpPr>
            <p:nvPr/>
          </p:nvCxnSpPr>
          <p:spPr>
            <a:xfrm flipH="1" flipV="1">
              <a:off x="1428347" y="1765554"/>
              <a:ext cx="1" cy="36770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66" name="Tekstboks 172"/>
            <p:cNvSpPr txBox="1">
              <a:spLocks noChangeArrowheads="1"/>
            </p:cNvSpPr>
            <p:nvPr/>
          </p:nvSpPr>
          <p:spPr bwMode="auto">
            <a:xfrm>
              <a:off x="523241" y="2133262"/>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Corrective Action / Nonconformance</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7" name="Tekstboks 172"/>
            <p:cNvSpPr txBox="1">
              <a:spLocks noChangeArrowheads="1"/>
            </p:cNvSpPr>
            <p:nvPr/>
          </p:nvSpPr>
          <p:spPr bwMode="auto">
            <a:xfrm>
              <a:off x="523241" y="3025926"/>
              <a:ext cx="1810213"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Project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8" name="Tekstboks 172"/>
            <p:cNvSpPr txBox="1">
              <a:spLocks noChangeArrowheads="1"/>
            </p:cNvSpPr>
            <p:nvPr/>
          </p:nvSpPr>
          <p:spPr bwMode="auto">
            <a:xfrm>
              <a:off x="523242" y="3930012"/>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APQP, PPAP, Risk Management</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sp>
          <p:nvSpPr>
            <p:cNvPr id="69" name="Tekstboks 172"/>
            <p:cNvSpPr txBox="1">
              <a:spLocks noChangeArrowheads="1"/>
            </p:cNvSpPr>
            <p:nvPr/>
          </p:nvSpPr>
          <p:spPr bwMode="auto">
            <a:xfrm>
              <a:off x="523240" y="4883905"/>
              <a:ext cx="1810211" cy="523875"/>
            </a:xfrm>
            <a:prstGeom prst="rect">
              <a:avLst/>
            </a:prstGeom>
            <a:solidFill>
              <a:srgbClr val="DAEDEF">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dirty="0" smtClean="0">
                  <a:ln>
                    <a:noFill/>
                  </a:ln>
                  <a:solidFill>
                    <a:srgbClr val="000000"/>
                  </a:solidFill>
                  <a:effectLst/>
                  <a:uLnTx/>
                  <a:uFillTx/>
                  <a:latin typeface="Calibri" pitchFamily="34" charset="0"/>
                </a:rPr>
                <a:t>Quality Data Collection</a:t>
              </a:r>
              <a:endParaRPr kumimoji="0" lang="da-DK" sz="1400" b="0" i="0" u="none" strike="noStrike" kern="1200" cap="none" spc="0" normalizeH="0" baseline="0" noProof="0" dirty="0">
                <a:ln>
                  <a:noFill/>
                </a:ln>
                <a:solidFill>
                  <a:srgbClr val="000000"/>
                </a:solidFill>
                <a:effectLst/>
                <a:uLnTx/>
                <a:uFillTx/>
                <a:latin typeface="Calibri" pitchFamily="34" charset="0"/>
              </a:endParaRPr>
            </a:p>
          </p:txBody>
        </p:sp>
        <p:cxnSp>
          <p:nvCxnSpPr>
            <p:cNvPr id="70" name="Straight Arrow Connector 69"/>
            <p:cNvCxnSpPr>
              <a:stCxn id="67" idx="0"/>
              <a:endCxn id="66" idx="2"/>
            </p:cNvCxnSpPr>
            <p:nvPr/>
          </p:nvCxnSpPr>
          <p:spPr>
            <a:xfrm flipV="1">
              <a:off x="1428348" y="2657137"/>
              <a:ext cx="0" cy="368789"/>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71" name="Straight Arrow Connector 70"/>
            <p:cNvCxnSpPr>
              <a:stCxn id="68" idx="0"/>
              <a:endCxn id="67" idx="2"/>
            </p:cNvCxnSpPr>
            <p:nvPr/>
          </p:nvCxnSpPr>
          <p:spPr>
            <a:xfrm flipV="1">
              <a:off x="1428348" y="3549801"/>
              <a:ext cx="0" cy="380211"/>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cxnSp>
          <p:nvCxnSpPr>
            <p:cNvPr id="72" name="Straight Arrow Connector 71"/>
            <p:cNvCxnSpPr>
              <a:stCxn id="69" idx="0"/>
              <a:endCxn id="68" idx="2"/>
            </p:cNvCxnSpPr>
            <p:nvPr/>
          </p:nvCxnSpPr>
          <p:spPr>
            <a:xfrm flipV="1">
              <a:off x="1428346" y="4453887"/>
              <a:ext cx="2" cy="430018"/>
            </a:xfrm>
            <a:prstGeom prst="straightConnector1">
              <a:avLst/>
            </a:prstGeom>
            <a:noFill/>
            <a:ln w="38100" cap="flat" cmpd="sng" algn="ctr">
              <a:solidFill>
                <a:srgbClr val="2D2D8A"/>
              </a:solidFill>
              <a:prstDash val="solid"/>
              <a:headEnd type="triangle"/>
              <a:tailEnd type="triangle"/>
            </a:ln>
            <a:effectLst>
              <a:outerShdw blurRad="40000" dist="23000" dir="5400000" rotWithShape="0">
                <a:srgbClr val="000000">
                  <a:alpha val="35000"/>
                </a:srgbClr>
              </a:outerShdw>
            </a:effectLst>
          </p:spPr>
        </p:cxnSp>
        <p:sp>
          <p:nvSpPr>
            <p:cNvPr id="73" name="Ellipse 355"/>
            <p:cNvSpPr>
              <a:spLocks noChangeArrowheads="1"/>
            </p:cNvSpPr>
            <p:nvPr/>
          </p:nvSpPr>
          <p:spPr bwMode="auto">
            <a:xfrm>
              <a:off x="4141788" y="2636838"/>
              <a:ext cx="1154112" cy="1154112"/>
            </a:xfrm>
            <a:prstGeom prst="ellipse">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1">
                <a:ln>
                  <a:noFill/>
                </a:ln>
                <a:solidFill>
                  <a:srgbClr val="000000"/>
                </a:solidFill>
                <a:effectLst/>
                <a:uLnTx/>
                <a:uFillTx/>
                <a:latin typeface="Calibri" pitchFamily="-112" charset="0"/>
              </a:endParaRPr>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4610" y="2995800"/>
              <a:ext cx="910233" cy="436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596" y="4110521"/>
            <a:ext cx="626896" cy="626896"/>
          </a:xfrm>
          <a:prstGeom prst="rect">
            <a:avLst/>
          </a:prstGeom>
        </p:spPr>
      </p:pic>
    </p:spTree>
    <p:extLst>
      <p:ext uri="{BB962C8B-B14F-4D97-AF65-F5344CB8AC3E}">
        <p14:creationId xmlns:p14="http://schemas.microsoft.com/office/powerpoint/2010/main" val="23531658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CEBOS MQ1 Client Server</a:t>
            </a:r>
            <a:endParaRPr lang="en-US" dirty="0"/>
          </a:p>
        </p:txBody>
      </p:sp>
      <p:sp>
        <p:nvSpPr>
          <p:cNvPr id="17411" name="Text Placeholder 6"/>
          <p:cNvSpPr>
            <a:spLocks noGrp="1"/>
          </p:cNvSpPr>
          <p:nvPr>
            <p:ph type="body" sz="quarter" idx="13"/>
          </p:nvPr>
        </p:nvSpPr>
        <p:spPr/>
        <p:txBody>
          <a:bodyPr/>
          <a:lstStyle/>
          <a:p>
            <a:r>
              <a:rPr lang="en-US" dirty="0"/>
              <a:t>Integrating QAD and the Quality Management System</a:t>
            </a:r>
          </a:p>
        </p:txBody>
      </p:sp>
      <p:pic>
        <p:nvPicPr>
          <p:cNvPr id="17413" name="Picture 2"/>
          <p:cNvPicPr>
            <a:picLocks noGrp="1" noChangeAspect="1" noChangeArrowheads="1"/>
          </p:cNvPicPr>
          <p:nvPr>
            <p:ph idx="4294967295"/>
          </p:nvPr>
        </p:nvPicPr>
        <p:blipFill>
          <a:blip r:embed="rId3" cstate="print"/>
          <a:srcRect/>
          <a:stretch>
            <a:fillRect/>
          </a:stretch>
        </p:blipFill>
        <p:spPr>
          <a:xfrm>
            <a:off x="573088" y="1312863"/>
            <a:ext cx="7999412" cy="4919662"/>
          </a:xfrm>
          <a:noFill/>
        </p:spPr>
      </p:pic>
      <p:sp>
        <p:nvSpPr>
          <p:cNvPr id="8" name="Slide Number Placeholder 1"/>
          <p:cNvSpPr>
            <a:spLocks noGrp="1"/>
          </p:cNvSpPr>
          <p:nvPr>
            <p:ph type="sldNum" sz="quarter" idx="4294967295"/>
          </p:nvPr>
        </p:nvSpPr>
        <p:spPr bwMode="auto">
          <a:xfrm>
            <a:off x="6923088" y="6459538"/>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7</a:t>
            </a:fld>
            <a:endParaRPr lang="en-US" dirty="0" smtClean="0">
              <a:latin typeface="Century Gothic" pitchFamily="34" charset="0"/>
              <a:ea typeface="Century Gothic" pitchFamily="34" charset="0"/>
              <a:cs typeface="Century Gothic"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val="360106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CEBOS’ MQ1 Elements</a:t>
            </a:r>
            <a:endParaRPr lang="en-US" dirty="0"/>
          </a:p>
        </p:txBody>
      </p:sp>
      <p:sp>
        <p:nvSpPr>
          <p:cNvPr id="17411" name="Text Placeholder 6"/>
          <p:cNvSpPr>
            <a:spLocks noGrp="1"/>
          </p:cNvSpPr>
          <p:nvPr>
            <p:ph type="body" sz="quarter" idx="13"/>
          </p:nvPr>
        </p:nvSpPr>
        <p:spPr/>
        <p:txBody>
          <a:bodyPr/>
          <a:lstStyle/>
          <a:p>
            <a:r>
              <a:rPr lang="en-US" dirty="0"/>
              <a:t>Integrating QAD and the Quality Management System</a:t>
            </a:r>
          </a:p>
        </p:txBody>
      </p:sp>
      <p:sp>
        <p:nvSpPr>
          <p:cNvPr id="8" name="Slide Number Placeholder 1"/>
          <p:cNvSpPr>
            <a:spLocks noGrp="1"/>
          </p:cNvSpPr>
          <p:nvPr>
            <p:ph type="sldNum" sz="quarter" idx="4294967295"/>
          </p:nvPr>
        </p:nvSpPr>
        <p:spPr bwMode="auto">
          <a:xfrm>
            <a:off x="6923088" y="6459538"/>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4F79BC-DA64-4740-AF3B-6302A5F261B7}" type="slidenum">
              <a:rPr lang="en-US" smtClean="0">
                <a:latin typeface="Century Gothic" pitchFamily="34" charset="0"/>
                <a:ea typeface="Century Gothic" pitchFamily="34" charset="0"/>
                <a:cs typeface="Century Gothic" pitchFamily="34" charset="0"/>
              </a:rPr>
              <a:pPr fontAlgn="base">
                <a:spcBef>
                  <a:spcPct val="0"/>
                </a:spcBef>
                <a:spcAft>
                  <a:spcPct val="0"/>
                </a:spcAft>
              </a:pPr>
              <a:t>8</a:t>
            </a:fld>
            <a:endParaRPr lang="en-US" dirty="0" smtClean="0">
              <a:latin typeface="Century Gothic" pitchFamily="34" charset="0"/>
              <a:ea typeface="Century Gothic" pitchFamily="34" charset="0"/>
              <a:cs typeface="Century Gothic" pitchFamily="34" charset="0"/>
            </a:endParaRPr>
          </a:p>
        </p:txBody>
      </p:sp>
      <p:pic>
        <p:nvPicPr>
          <p:cNvPr id="6" name="Picture 5" descr="Dashboard.jpg"/>
          <p:cNvPicPr>
            <a:picLocks noChangeAspect="1"/>
          </p:cNvPicPr>
          <p:nvPr/>
        </p:nvPicPr>
        <p:blipFill>
          <a:blip r:embed="rId3" cstate="print"/>
          <a:stretch>
            <a:fillRect/>
          </a:stretch>
        </p:blipFill>
        <p:spPr>
          <a:xfrm>
            <a:off x="370295" y="1210251"/>
            <a:ext cx="8520154" cy="514759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834" y="6435541"/>
            <a:ext cx="1037966" cy="423018"/>
          </a:xfrm>
          <a:prstGeom prst="rect">
            <a:avLst/>
          </a:prstGeom>
        </p:spPr>
      </p:pic>
    </p:spTree>
    <p:extLst>
      <p:ext uri="{BB962C8B-B14F-4D97-AF65-F5344CB8AC3E}">
        <p14:creationId xmlns:p14="http://schemas.microsoft.com/office/powerpoint/2010/main" val="71504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p:cNvSpPr>
            <a:spLocks noGrp="1"/>
          </p:cNvSpPr>
          <p:nvPr>
            <p:ph type="sldNum" sz="quarter" idx="12"/>
          </p:nvPr>
        </p:nvSpPr>
        <p:spPr bwMode="auto">
          <a:xfrm>
            <a:off x="6922640" y="6410827"/>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A593CA-B606-4D02-8A50-52481547DA9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9</a:t>
            </a:fld>
            <a:endParaRPr lang="en-US" dirty="0" smtClean="0">
              <a:latin typeface="Century Gothic" pitchFamily="34" charset="0"/>
              <a:ea typeface="Century Gothic" pitchFamily="34" charset="0"/>
              <a:cs typeface="Century Gothic" pitchFamily="34" charset="0"/>
            </a:endParaRPr>
          </a:p>
        </p:txBody>
      </p:sp>
      <p:sp>
        <p:nvSpPr>
          <p:cNvPr id="10243" name="Text Placeholder 3"/>
          <p:cNvSpPr>
            <a:spLocks noGrp="1"/>
          </p:cNvSpPr>
          <p:nvPr>
            <p:ph type="body" sz="quarter" idx="11"/>
          </p:nvPr>
        </p:nvSpPr>
        <p:spPr>
          <a:xfrm>
            <a:off x="457200" y="167031"/>
            <a:ext cx="8229600" cy="428625"/>
          </a:xfrm>
        </p:spPr>
        <p:txBody>
          <a:bodyPr/>
          <a:lstStyle/>
          <a:p>
            <a:r>
              <a:rPr lang="en-US" dirty="0"/>
              <a:t>Integrating QAD and the Quality Management System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834" y="6410827"/>
            <a:ext cx="1037966" cy="423018"/>
          </a:xfrm>
          <a:prstGeom prst="rect">
            <a:avLst/>
          </a:prstGeom>
        </p:spPr>
      </p:pic>
      <p:sp>
        <p:nvSpPr>
          <p:cNvPr id="25" name="Down Arrow 24"/>
          <p:cNvSpPr/>
          <p:nvPr/>
        </p:nvSpPr>
        <p:spPr>
          <a:xfrm rot="16200000">
            <a:off x="4249420" y="-945213"/>
            <a:ext cx="457200" cy="4800600"/>
          </a:xfrm>
          <a:prstGeom prst="downArrow">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28" name="Text Box 4"/>
          <p:cNvSpPr txBox="1">
            <a:spLocks noChangeArrowheads="1"/>
          </p:cNvSpPr>
          <p:nvPr/>
        </p:nvSpPr>
        <p:spPr bwMode="auto">
          <a:xfrm>
            <a:off x="3509645" y="1150286"/>
            <a:ext cx="1936750" cy="609600"/>
          </a:xfrm>
          <a:prstGeom prst="rect">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noAutofit/>
          </a:bodyPr>
          <a:lstStyle>
            <a:lvl1pPr>
              <a:defRPr kumimoji="1" sz="5400">
                <a:solidFill>
                  <a:schemeClr val="tx1"/>
                </a:solidFill>
                <a:latin typeface="Times New Roman" pitchFamily="18" charset="0"/>
              </a:defRPr>
            </a:lvl1pPr>
            <a:lvl2pPr marL="742950" indent="-285750">
              <a:defRPr kumimoji="1" sz="5400">
                <a:solidFill>
                  <a:schemeClr val="tx1"/>
                </a:solidFill>
                <a:latin typeface="Times New Roman" pitchFamily="18" charset="0"/>
              </a:defRPr>
            </a:lvl2pPr>
            <a:lvl3pPr marL="1143000" indent="-228600">
              <a:defRPr kumimoji="1" sz="5400">
                <a:solidFill>
                  <a:schemeClr val="tx1"/>
                </a:solidFill>
                <a:latin typeface="Times New Roman" pitchFamily="18" charset="0"/>
              </a:defRPr>
            </a:lvl3pPr>
            <a:lvl4pPr marL="1600200" indent="-228600">
              <a:defRPr kumimoji="1" sz="5400">
                <a:solidFill>
                  <a:schemeClr val="tx1"/>
                </a:solidFill>
                <a:latin typeface="Times New Roman" pitchFamily="18" charset="0"/>
              </a:defRPr>
            </a:lvl4pPr>
            <a:lvl5pPr marL="2057400" indent="-228600">
              <a:defRPr kumimoji="1" sz="5400">
                <a:solidFill>
                  <a:schemeClr val="tx1"/>
                </a:solidFill>
                <a:latin typeface="Times New Roman" pitchFamily="18" charset="0"/>
              </a:defRPr>
            </a:lvl5pPr>
            <a:lvl6pPr marL="2514600" indent="-228600" algn="ctr" eaLnBrk="0" fontAlgn="base" hangingPunct="0">
              <a:spcBef>
                <a:spcPct val="0"/>
              </a:spcBef>
              <a:spcAft>
                <a:spcPct val="0"/>
              </a:spcAft>
              <a:defRPr kumimoji="1" sz="5400">
                <a:solidFill>
                  <a:schemeClr val="tx1"/>
                </a:solidFill>
                <a:latin typeface="Times New Roman" pitchFamily="18" charset="0"/>
              </a:defRPr>
            </a:lvl6pPr>
            <a:lvl7pPr marL="2971800" indent="-228600" algn="ctr" eaLnBrk="0" fontAlgn="base" hangingPunct="0">
              <a:spcBef>
                <a:spcPct val="0"/>
              </a:spcBef>
              <a:spcAft>
                <a:spcPct val="0"/>
              </a:spcAft>
              <a:defRPr kumimoji="1" sz="5400">
                <a:solidFill>
                  <a:schemeClr val="tx1"/>
                </a:solidFill>
                <a:latin typeface="Times New Roman" pitchFamily="18" charset="0"/>
              </a:defRPr>
            </a:lvl7pPr>
            <a:lvl8pPr marL="3429000" indent="-228600" algn="ctr" eaLnBrk="0" fontAlgn="base" hangingPunct="0">
              <a:spcBef>
                <a:spcPct val="0"/>
              </a:spcBef>
              <a:spcAft>
                <a:spcPct val="0"/>
              </a:spcAft>
              <a:defRPr kumimoji="1" sz="5400">
                <a:solidFill>
                  <a:schemeClr val="tx1"/>
                </a:solidFill>
                <a:latin typeface="Times New Roman" pitchFamily="18" charset="0"/>
              </a:defRPr>
            </a:lvl8pPr>
            <a:lvl9pPr marL="3886200" indent="-228600" algn="ctr" eaLnBrk="0" fontAlgn="base" hangingPunct="0">
              <a:spcBef>
                <a:spcPct val="0"/>
              </a:spcBef>
              <a:spcAft>
                <a:spcPct val="0"/>
              </a:spcAft>
              <a:defRPr kumimoji="1" sz="5400">
                <a:solidFill>
                  <a:schemeClr val="tx1"/>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en-US" sz="1600" b="1" i="0" u="none" strike="noStrike" kern="0" cap="none" spc="0" normalizeH="0" baseline="0" noProof="0" dirty="0" smtClean="0">
                <a:ln>
                  <a:noFill/>
                </a:ln>
                <a:solidFill>
                  <a:srgbClr val="FFFFFF"/>
                </a:solidFill>
                <a:effectLst/>
                <a:uLnTx/>
                <a:uFillTx/>
                <a:latin typeface="Arial"/>
                <a:cs typeface="Calibri" pitchFamily="34" charset="0"/>
              </a:rPr>
              <a:t>E-Sync</a:t>
            </a:r>
            <a:endParaRPr kumimoji="1" lang="en-US" sz="1600" b="1" i="0" u="none" strike="noStrike" kern="0" cap="none" spc="0" normalizeH="0" baseline="0" noProof="0" dirty="0">
              <a:ln>
                <a:noFill/>
              </a:ln>
              <a:solidFill>
                <a:srgbClr val="FFFFFF"/>
              </a:solidFill>
              <a:effectLst/>
              <a:uLnTx/>
              <a:uFillTx/>
              <a:latin typeface="Arial"/>
              <a:cs typeface="Calibri" pitchFamily="34" charset="0"/>
            </a:endParaRPr>
          </a:p>
        </p:txBody>
      </p:sp>
      <p:sp>
        <p:nvSpPr>
          <p:cNvPr id="29" name="TextBox 28"/>
          <p:cNvSpPr txBox="1"/>
          <p:nvPr/>
        </p:nvSpPr>
        <p:spPr>
          <a:xfrm>
            <a:off x="2848845" y="2197609"/>
            <a:ext cx="4267200" cy="1477328"/>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latin typeface="Arial"/>
              </a:rPr>
              <a:t>E-Sync Functional Description</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Compare data source with MQ1</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Add any missing records to MQ1</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Update existing records in MQ1</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Library of items to synchronize</a:t>
            </a:r>
            <a:endParaRPr lang="en-US" dirty="0">
              <a:solidFill>
                <a:srgbClr val="000000"/>
              </a:solidFill>
              <a:latin typeface="Arial"/>
            </a:endParaRPr>
          </a:p>
        </p:txBody>
      </p:sp>
      <p:sp>
        <p:nvSpPr>
          <p:cNvPr id="30" name="Cloud 29"/>
          <p:cNvSpPr/>
          <p:nvPr/>
        </p:nvSpPr>
        <p:spPr>
          <a:xfrm>
            <a:off x="3449320" y="4803698"/>
            <a:ext cx="2057400" cy="1600200"/>
          </a:xfrm>
          <a:prstGeom prst="cloud">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70C0"/>
                </a:solidFill>
                <a:effectLst/>
                <a:uLnTx/>
                <a:uFillTx/>
                <a:latin typeface="Arial"/>
              </a:rPr>
              <a:t>XML File Transfer</a:t>
            </a:r>
          </a:p>
        </p:txBody>
      </p:sp>
      <p:sp>
        <p:nvSpPr>
          <p:cNvPr id="31" name="Cube 30"/>
          <p:cNvSpPr/>
          <p:nvPr/>
        </p:nvSpPr>
        <p:spPr>
          <a:xfrm>
            <a:off x="876300" y="3227172"/>
            <a:ext cx="1828800" cy="1143000"/>
          </a:xfrm>
          <a:prstGeom prst="cub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rPr>
              <a:t>System’s Integration Tools</a:t>
            </a:r>
          </a:p>
        </p:txBody>
      </p:sp>
      <p:sp>
        <p:nvSpPr>
          <p:cNvPr id="32" name="Cube 31"/>
          <p:cNvSpPr/>
          <p:nvPr/>
        </p:nvSpPr>
        <p:spPr>
          <a:xfrm>
            <a:off x="6477000" y="3227172"/>
            <a:ext cx="1828800" cy="1143000"/>
          </a:xfrm>
          <a:prstGeom prst="cub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Arial"/>
              </a:rPr>
              <a:t>Integration Toolkit</a:t>
            </a:r>
          </a:p>
        </p:txBody>
      </p:sp>
      <p:sp>
        <p:nvSpPr>
          <p:cNvPr id="33" name="Up-Down Arrow 32"/>
          <p:cNvSpPr/>
          <p:nvPr/>
        </p:nvSpPr>
        <p:spPr>
          <a:xfrm rot="20061668">
            <a:off x="1098874" y="2088636"/>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4" name="Up-Down Arrow 33"/>
          <p:cNvSpPr/>
          <p:nvPr/>
        </p:nvSpPr>
        <p:spPr>
          <a:xfrm rot="1416425">
            <a:off x="7179049" y="2075938"/>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5" name="Up-Down Arrow 34"/>
          <p:cNvSpPr/>
          <p:nvPr/>
        </p:nvSpPr>
        <p:spPr>
          <a:xfrm rot="18847596">
            <a:off x="2603735" y="4477962"/>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6" name="Up-Down Arrow 35"/>
          <p:cNvSpPr/>
          <p:nvPr/>
        </p:nvSpPr>
        <p:spPr>
          <a:xfrm rot="2760000">
            <a:off x="5846219" y="4477511"/>
            <a:ext cx="515620" cy="1066800"/>
          </a:xfrm>
          <a:prstGeom prst="up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37" name="TextBox 36"/>
          <p:cNvSpPr txBox="1"/>
          <p:nvPr/>
        </p:nvSpPr>
        <p:spPr>
          <a:xfrm>
            <a:off x="2853152" y="2182680"/>
            <a:ext cx="4267200" cy="1754326"/>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latin typeface="Arial"/>
              </a:rPr>
              <a:t>XML Integration Functional Description</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Standard XML web services</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Standard interface functions</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Verification of receipt between services</a:t>
            </a:r>
          </a:p>
          <a:p>
            <a:pPr marL="285750" indent="-285750" defTabSz="914400" fontAlgn="base">
              <a:spcBef>
                <a:spcPct val="0"/>
              </a:spcBef>
              <a:spcAft>
                <a:spcPct val="0"/>
              </a:spcAft>
              <a:buFont typeface="Arial" pitchFamily="34" charset="0"/>
              <a:buChar char="•"/>
            </a:pPr>
            <a:r>
              <a:rPr lang="en-US" dirty="0" smtClean="0">
                <a:solidFill>
                  <a:srgbClr val="000000"/>
                </a:solidFill>
                <a:latin typeface="Arial"/>
              </a:rPr>
              <a:t>Push/Pull Data</a:t>
            </a:r>
          </a:p>
        </p:txBody>
      </p:sp>
      <p:cxnSp>
        <p:nvCxnSpPr>
          <p:cNvPr id="39" name="Straight Connector 38"/>
          <p:cNvCxnSpPr/>
          <p:nvPr/>
        </p:nvCxnSpPr>
        <p:spPr>
          <a:xfrm>
            <a:off x="304800" y="560172"/>
            <a:ext cx="8458200" cy="0"/>
          </a:xfrm>
          <a:prstGeom prst="line">
            <a:avLst/>
          </a:prstGeom>
          <a:noFill/>
          <a:ln w="9525" cap="flat" cmpd="sng" algn="ctr">
            <a:solidFill>
              <a:srgbClr val="808080">
                <a:lumMod val="60000"/>
                <a:lumOff val="40000"/>
              </a:srgbClr>
            </a:solidFill>
            <a:prstDash val="solid"/>
          </a:ln>
          <a:effectLst/>
        </p:spPr>
      </p:cxn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51" y="974823"/>
            <a:ext cx="919958" cy="91995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473" y="1179557"/>
            <a:ext cx="1312649" cy="58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0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8" grpId="1" animBg="1"/>
      <p:bldP spid="29" grpId="0"/>
      <p:bldP spid="29" grpId="1"/>
      <p:bldP spid="30" grpId="0" animBg="1"/>
      <p:bldP spid="31" grpId="0" animBg="1"/>
      <p:bldP spid="32" grpId="0" animBg="1"/>
      <p:bldP spid="33" grpId="0" animBg="1"/>
      <p:bldP spid="34" grpId="0" animBg="1"/>
      <p:bldP spid="35" grpId="0" animBg="1"/>
      <p:bldP spid="36"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CURRENTXMLFILE" val="C:\Documents and Settings\april.dines\Local Settings\Temporary Internet Files\Content.Outlook\0IXIYGLI\Cascade CEBOS Integrating QAD and The QMS MMUG Sept 2012.xml"/>
  <p:tag name="XMLFILE" val="C:\Documents and Settings\april.dines\Local Settings\Temporary Internet Files\Content.Outlook\0IXIYGLI\Cascade CEBOS Integrating QAD and The QMS MMUG Sept 2012.xml"/>
  <p:tag name="PPTXFILE" val="C:\Documents and Settings\april.dines\Local Settings\Temporary Internet Files\Content.Outlook\0IXIYGLI\Cascade CEBOS Integrating QAD and The QMS MMUG Sept 2012.pptx"/>
  <p:tag name="LASTINDEX" val="19"/>
  <p:tag name="CUMFILE" val="C:\Documents and Settings\april.dines\Local Settings\Temporary Internet Files\Content.Outlook\0IXIYGLI\Cascade CEBOS Integrating QAD and The QMS MMUG Sept 2012.cul"/>
</p:tagLst>
</file>

<file path=ppt/tags/tag10.xml><?xml version="1.0" encoding="utf-8"?>
<p:tagLst xmlns:a="http://schemas.openxmlformats.org/drawingml/2006/main" xmlns:r="http://schemas.openxmlformats.org/officeDocument/2006/relationships" xmlns:p="http://schemas.openxmlformats.org/presentationml/2006/main">
  <p:tag name="TIMING" val="|9.5|3.6|18.8|11.3|10.2|18.7|37"/>
</p:tagLst>
</file>

<file path=ppt/tags/tag2.xml><?xml version="1.0" encoding="utf-8"?>
<p:tagLst xmlns:a="http://schemas.openxmlformats.org/drawingml/2006/main" xmlns:r="http://schemas.openxmlformats.org/officeDocument/2006/relationships" xmlns:p="http://schemas.openxmlformats.org/presentationml/2006/main">
  <p:tag name="DVSECTIONID" val="eOcqDae4nws5rbDPbg3Jdv"/>
</p:tagLst>
</file>

<file path=ppt/tags/tag3.xml><?xml version="1.0" encoding="utf-8"?>
<p:tagLst xmlns:a="http://schemas.openxmlformats.org/drawingml/2006/main" xmlns:r="http://schemas.openxmlformats.org/officeDocument/2006/relationships" xmlns:p="http://schemas.openxmlformats.org/presentationml/2006/main">
  <p:tag name="DVSHAPEID" val="ziQH5FrzNLtgiY6jFYooPS"/>
</p:tagLst>
</file>

<file path=ppt/tags/tag4.xml><?xml version="1.0" encoding="utf-8"?>
<p:tagLst xmlns:a="http://schemas.openxmlformats.org/drawingml/2006/main" xmlns:r="http://schemas.openxmlformats.org/officeDocument/2006/relationships" xmlns:p="http://schemas.openxmlformats.org/presentationml/2006/main">
  <p:tag name="DVSHAPEID" val="rbn30bdRCIIhN6id6CqJ93"/>
</p:tagLst>
</file>

<file path=ppt/tags/tag5.xml><?xml version="1.0" encoding="utf-8"?>
<p:tagLst xmlns:a="http://schemas.openxmlformats.org/drawingml/2006/main" xmlns:r="http://schemas.openxmlformats.org/officeDocument/2006/relationships" xmlns:p="http://schemas.openxmlformats.org/presentationml/2006/main">
  <p:tag name="DVSHAPEID" val="T5IYjwVS4G9HQFk2FgmV8L"/>
</p:tagLst>
</file>

<file path=ppt/tags/tag6.xml><?xml version="1.0" encoding="utf-8"?>
<p:tagLst xmlns:a="http://schemas.openxmlformats.org/drawingml/2006/main" xmlns:r="http://schemas.openxmlformats.org/officeDocument/2006/relationships" xmlns:p="http://schemas.openxmlformats.org/presentationml/2006/main">
  <p:tag name="DVSHAPEID" val="y0b00rSMX5Joihl1RGWKD1"/>
</p:tagLst>
</file>

<file path=ppt/tags/tag7.xml><?xml version="1.0" encoding="utf-8"?>
<p:tagLst xmlns:a="http://schemas.openxmlformats.org/drawingml/2006/main" xmlns:r="http://schemas.openxmlformats.org/officeDocument/2006/relationships" xmlns:p="http://schemas.openxmlformats.org/presentationml/2006/main">
  <p:tag name="TIMING" val="|4.1"/>
</p:tagLst>
</file>

<file path=ppt/tags/tag8.xml><?xml version="1.0" encoding="utf-8"?>
<p:tagLst xmlns:a="http://schemas.openxmlformats.org/drawingml/2006/main" xmlns:r="http://schemas.openxmlformats.org/officeDocument/2006/relationships" xmlns:p="http://schemas.openxmlformats.org/presentationml/2006/main">
  <p:tag name="TIMING" val="|7|13.3|10.8|6.6|9.2|14.8|5.8|5.6|17.2|38.5"/>
</p:tagLst>
</file>

<file path=ppt/tags/tag9.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QAD_2012_Webinar_Template">
  <a:themeElements>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QAD_2012_Webinar_Template</Template>
  <TotalTime>1425</TotalTime>
  <Words>778</Words>
  <Application>Microsoft Office PowerPoint</Application>
  <PresentationFormat>On-screen Show (4:3)</PresentationFormat>
  <Paragraphs>223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QAD_2012_Webinar_Template</vt:lpstr>
      <vt:lpstr>Integrating QAD and The Quality Management System – A Customer Case Study</vt:lpstr>
      <vt:lpstr>Safe Harbor Statement</vt:lpstr>
      <vt:lpstr>Agenda</vt:lpstr>
      <vt:lpstr>CEBOS Overview</vt:lpstr>
      <vt:lpstr>PowerPoint Presentation</vt:lpstr>
      <vt:lpstr>PowerPoint Presentation</vt:lpstr>
      <vt:lpstr>CEBOS MQ1 Client Server</vt:lpstr>
      <vt:lpstr>CEBOS’ MQ1 Elements</vt:lpstr>
      <vt:lpstr>PowerPoint Presentation</vt:lpstr>
      <vt:lpstr>Driving Results</vt:lpstr>
      <vt:lpstr>PowerPoint Presentation</vt:lpstr>
      <vt:lpstr>Case Study – Cascade Engineering</vt:lpstr>
      <vt:lpstr>CE - Business Situation / Gaps</vt:lpstr>
      <vt:lpstr>CE – Module Selection</vt:lpstr>
      <vt:lpstr>CE – Goal Implementation Time </vt:lpstr>
      <vt:lpstr>CE – Immediate “Wins”</vt:lpstr>
      <vt:lpstr>CE – 1-2 Year Progression</vt:lpstr>
      <vt:lpstr>CE – Long-Term / Overall Benefits</vt:lpstr>
      <vt:lpstr>CE - Challenges</vt:lpstr>
      <vt:lpstr>CE – Future Goals</vt:lpstr>
      <vt:lpstr>Questions &amp; Answers</vt:lpstr>
      <vt:lpstr>Next Steps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QAD and The Quality Management System</dc:title>
  <dc:creator>bob</dc:creator>
  <cp:lastModifiedBy>Dominic Rea</cp:lastModifiedBy>
  <cp:revision>111</cp:revision>
  <dcterms:created xsi:type="dcterms:W3CDTF">2012-05-24T13:25:57Z</dcterms:created>
  <dcterms:modified xsi:type="dcterms:W3CDTF">2013-09-16T21:07:54Z</dcterms:modified>
</cp:coreProperties>
</file>