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23" r:id="rId2"/>
    <p:sldId id="260" r:id="rId3"/>
    <p:sldId id="469" r:id="rId4"/>
    <p:sldId id="435" r:id="rId5"/>
    <p:sldId id="489" r:id="rId6"/>
    <p:sldId id="488" r:id="rId7"/>
    <p:sldId id="525" r:id="rId8"/>
    <p:sldId id="527" r:id="rId9"/>
    <p:sldId id="514" r:id="rId10"/>
    <p:sldId id="491" r:id="rId11"/>
    <p:sldId id="482" r:id="rId12"/>
    <p:sldId id="503" r:id="rId13"/>
    <p:sldId id="504" r:id="rId14"/>
    <p:sldId id="505" r:id="rId15"/>
    <p:sldId id="507" r:id="rId16"/>
    <p:sldId id="511" r:id="rId17"/>
    <p:sldId id="512" r:id="rId18"/>
    <p:sldId id="528" r:id="rId19"/>
    <p:sldId id="531" r:id="rId20"/>
    <p:sldId id="532" r:id="rId21"/>
    <p:sldId id="533" r:id="rId22"/>
    <p:sldId id="534" r:id="rId23"/>
    <p:sldId id="539" r:id="rId24"/>
    <p:sldId id="541" r:id="rId25"/>
    <p:sldId id="540" r:id="rId26"/>
    <p:sldId id="535" r:id="rId27"/>
    <p:sldId id="536" r:id="rId28"/>
    <p:sldId id="537" r:id="rId29"/>
    <p:sldId id="538" r:id="rId30"/>
    <p:sldId id="529" r:id="rId31"/>
    <p:sldId id="530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ry Canitz" initials="HCC" lastIdx="9" clrIdx="0"/>
  <p:cmAuthor id="1" name="qad" initials="q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0CC"/>
    <a:srgbClr val="FFFFCC"/>
    <a:srgbClr val="CC3399"/>
    <a:srgbClr val="4F4F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7" autoAdjust="0"/>
    <p:restoredTop sz="86883" autoAdjust="0"/>
  </p:normalViewPr>
  <p:slideViewPr>
    <p:cSldViewPr snapToGrid="0" snapToObjects="1">
      <p:cViewPr>
        <p:scale>
          <a:sx n="57" d="100"/>
          <a:sy n="57" d="100"/>
        </p:scale>
        <p:origin x="-1104" y="-125"/>
      </p:cViewPr>
      <p:guideLst>
        <p:guide orient="horz" pos="827"/>
        <p:guide pos="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2"/>
    </p:cViewPr>
  </p:sorterViewPr>
  <p:notesViewPr>
    <p:cSldViewPr snapToGrid="0" snapToObjects="1">
      <p:cViewPr varScale="1">
        <p:scale>
          <a:sx n="72" d="100"/>
          <a:sy n="72" d="100"/>
        </p:scale>
        <p:origin x="-2688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A96F-A870-4F71-9EAE-9C8262D5DD9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D5EAC-0E1B-4D14-B4A2-ADF047B28A6D}">
      <dgm:prSet phldrT="[Text]"/>
      <dgm:spPr/>
      <dgm:t>
        <a:bodyPr/>
        <a:lstStyle/>
        <a:p>
          <a:r>
            <a:rPr lang="en-US" dirty="0" smtClean="0"/>
            <a:t>Import QAD Order Data </a:t>
          </a:r>
          <a:endParaRPr lang="en-US" dirty="0"/>
        </a:p>
      </dgm:t>
    </dgm:pt>
    <dgm:pt modelId="{1852592D-6F54-47C3-821B-CAF33C0A8F25}" type="parTrans" cxnId="{FA1BFA0D-F299-48EA-A42E-2F7AE192B557}">
      <dgm:prSet/>
      <dgm:spPr/>
      <dgm:t>
        <a:bodyPr/>
        <a:lstStyle/>
        <a:p>
          <a:endParaRPr lang="en-US"/>
        </a:p>
      </dgm:t>
    </dgm:pt>
    <dgm:pt modelId="{86E4122E-07BF-43AC-AB34-28BE2E9A9968}" type="sibTrans" cxnId="{FA1BFA0D-F299-48EA-A42E-2F7AE192B557}">
      <dgm:prSet/>
      <dgm:spPr/>
      <dgm:t>
        <a:bodyPr/>
        <a:lstStyle/>
        <a:p>
          <a:endParaRPr lang="en-US"/>
        </a:p>
      </dgm:t>
    </dgm:pt>
    <dgm:pt modelId="{7527D0BB-9045-461F-9D7E-85A407F49CA4}">
      <dgm:prSet/>
      <dgm:spPr/>
      <dgm:t>
        <a:bodyPr/>
        <a:lstStyle/>
        <a:p>
          <a:r>
            <a:rPr lang="en-US" dirty="0" smtClean="0"/>
            <a:t>Sequence production requirements using fully constrained Preactor model</a:t>
          </a:r>
          <a:endParaRPr lang="en-US" dirty="0"/>
        </a:p>
      </dgm:t>
    </dgm:pt>
    <dgm:pt modelId="{F2E47154-1224-4509-8D45-0167A8400F78}" type="parTrans" cxnId="{19E9A3E8-4E46-4CA9-8C29-9EB5515E59CC}">
      <dgm:prSet/>
      <dgm:spPr/>
      <dgm:t>
        <a:bodyPr/>
        <a:lstStyle/>
        <a:p>
          <a:endParaRPr lang="en-US"/>
        </a:p>
      </dgm:t>
    </dgm:pt>
    <dgm:pt modelId="{5129187C-651C-4AF1-B6E0-D808946ACE6F}" type="sibTrans" cxnId="{19E9A3E8-4E46-4CA9-8C29-9EB5515E59CC}">
      <dgm:prSet/>
      <dgm:spPr/>
      <dgm:t>
        <a:bodyPr/>
        <a:lstStyle/>
        <a:p>
          <a:endParaRPr lang="en-US"/>
        </a:p>
      </dgm:t>
    </dgm:pt>
    <dgm:pt modelId="{726BB1AC-AD92-4872-8851-EDE113270E83}">
      <dgm:prSet/>
      <dgm:spPr/>
      <dgm:t>
        <a:bodyPr/>
        <a:lstStyle/>
        <a:p>
          <a:r>
            <a:rPr lang="en-US" dirty="0" smtClean="0"/>
            <a:t>Collaborate with Operations, Materials and Sales making necessary adjustments</a:t>
          </a:r>
          <a:endParaRPr lang="en-US" dirty="0"/>
        </a:p>
      </dgm:t>
    </dgm:pt>
    <dgm:pt modelId="{7EBEEF05-CBCF-4217-8775-CD034A16FAA7}" type="parTrans" cxnId="{B76D9830-E711-4E0A-ACB0-DA6D7008A8C3}">
      <dgm:prSet/>
      <dgm:spPr/>
      <dgm:t>
        <a:bodyPr/>
        <a:lstStyle/>
        <a:p>
          <a:endParaRPr lang="en-US"/>
        </a:p>
      </dgm:t>
    </dgm:pt>
    <dgm:pt modelId="{740615F3-2330-4D8A-A19B-E427290778B0}" type="sibTrans" cxnId="{B76D9830-E711-4E0A-ACB0-DA6D7008A8C3}">
      <dgm:prSet/>
      <dgm:spPr/>
      <dgm:t>
        <a:bodyPr/>
        <a:lstStyle/>
        <a:p>
          <a:endParaRPr lang="en-US"/>
        </a:p>
      </dgm:t>
    </dgm:pt>
    <dgm:pt modelId="{FFEA0BBD-DAAB-4FEB-BB3E-4724D46CF68F}">
      <dgm:prSet/>
      <dgm:spPr/>
      <dgm:t>
        <a:bodyPr/>
        <a:lstStyle/>
        <a:p>
          <a:r>
            <a:rPr lang="en-US" dirty="0" smtClean="0"/>
            <a:t>Export Data updating QAD Work Order Release/Due Dates and Resource assignments</a:t>
          </a:r>
          <a:endParaRPr lang="en-US" dirty="0"/>
        </a:p>
      </dgm:t>
    </dgm:pt>
    <dgm:pt modelId="{7696CDA6-5CD6-4C68-8CC1-B9A971ACFAE7}" type="parTrans" cxnId="{77E0FF3C-39C5-4844-9AC6-DC60B9A98073}">
      <dgm:prSet/>
      <dgm:spPr/>
      <dgm:t>
        <a:bodyPr/>
        <a:lstStyle/>
        <a:p>
          <a:endParaRPr lang="en-US"/>
        </a:p>
      </dgm:t>
    </dgm:pt>
    <dgm:pt modelId="{0F287A76-BEDE-4C8A-8DEB-03433002B7EE}" type="sibTrans" cxnId="{77E0FF3C-39C5-4844-9AC6-DC60B9A98073}">
      <dgm:prSet/>
      <dgm:spPr/>
      <dgm:t>
        <a:bodyPr/>
        <a:lstStyle/>
        <a:p>
          <a:endParaRPr lang="en-US"/>
        </a:p>
      </dgm:t>
    </dgm:pt>
    <dgm:pt modelId="{F6AE8492-881A-4224-A604-B3CF386B96F8}" type="pres">
      <dgm:prSet presAssocID="{4BC1A96F-A870-4F71-9EAE-9C8262D5DD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7A7D0-EB1B-480B-98B7-C639E7F2773A}" type="pres">
      <dgm:prSet presAssocID="{454D5EAC-0E1B-4D14-B4A2-ADF047B28A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66CD4-FA65-49B1-AE05-8AC9A87269B9}" type="pres">
      <dgm:prSet presAssocID="{454D5EAC-0E1B-4D14-B4A2-ADF047B28A6D}" presName="spNode" presStyleCnt="0"/>
      <dgm:spPr/>
    </dgm:pt>
    <dgm:pt modelId="{6E656A13-0665-49E3-8A7A-6917FC30BF91}" type="pres">
      <dgm:prSet presAssocID="{86E4122E-07BF-43AC-AB34-28BE2E9A996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4B06CBC-9A38-4CA8-A724-DB031C2B2D6B}" type="pres">
      <dgm:prSet presAssocID="{7527D0BB-9045-461F-9D7E-85A407F49C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78E68-1C02-43E2-944A-C283A47A5D83}" type="pres">
      <dgm:prSet presAssocID="{7527D0BB-9045-461F-9D7E-85A407F49CA4}" presName="spNode" presStyleCnt="0"/>
      <dgm:spPr/>
    </dgm:pt>
    <dgm:pt modelId="{0BCA0928-A3D7-43FC-A4BF-F948133B61BB}" type="pres">
      <dgm:prSet presAssocID="{5129187C-651C-4AF1-B6E0-D808946ACE6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0FD7442-9635-425A-ABCE-FA2A57FB3608}" type="pres">
      <dgm:prSet presAssocID="{726BB1AC-AD92-4872-8851-EDE113270E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2B795-FCD4-47B2-B45E-CAE5E3A875E7}" type="pres">
      <dgm:prSet presAssocID="{726BB1AC-AD92-4872-8851-EDE113270E83}" presName="spNode" presStyleCnt="0"/>
      <dgm:spPr/>
    </dgm:pt>
    <dgm:pt modelId="{0E54D401-61F8-4FB7-A5DD-8ECD76AA81E8}" type="pres">
      <dgm:prSet presAssocID="{740615F3-2330-4D8A-A19B-E427290778B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0C5FBBC-4149-4787-B985-0C96D4ADBA67}" type="pres">
      <dgm:prSet presAssocID="{FFEA0BBD-DAAB-4FEB-BB3E-4724D46CF6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83F23-B5C0-438B-8A7E-73DCBDFBE7FD}" type="pres">
      <dgm:prSet presAssocID="{FFEA0BBD-DAAB-4FEB-BB3E-4724D46CF68F}" presName="spNode" presStyleCnt="0"/>
      <dgm:spPr/>
    </dgm:pt>
    <dgm:pt modelId="{54C0D921-A690-482E-95D3-3D654CDC1253}" type="pres">
      <dgm:prSet presAssocID="{0F287A76-BEDE-4C8A-8DEB-03433002B7EE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8664ED0-8711-41D1-9D30-83812A3DE59D}" type="presOf" srcId="{454D5EAC-0E1B-4D14-B4A2-ADF047B28A6D}" destId="{73D7A7D0-EB1B-480B-98B7-C639E7F2773A}" srcOrd="0" destOrd="0" presId="urn:microsoft.com/office/officeart/2005/8/layout/cycle5"/>
    <dgm:cxn modelId="{DDFB7042-4589-460E-9785-E45593C233E4}" type="presOf" srcId="{7527D0BB-9045-461F-9D7E-85A407F49CA4}" destId="{34B06CBC-9A38-4CA8-A724-DB031C2B2D6B}" srcOrd="0" destOrd="0" presId="urn:microsoft.com/office/officeart/2005/8/layout/cycle5"/>
    <dgm:cxn modelId="{FA1BFA0D-F299-48EA-A42E-2F7AE192B557}" srcId="{4BC1A96F-A870-4F71-9EAE-9C8262D5DD91}" destId="{454D5EAC-0E1B-4D14-B4A2-ADF047B28A6D}" srcOrd="0" destOrd="0" parTransId="{1852592D-6F54-47C3-821B-CAF33C0A8F25}" sibTransId="{86E4122E-07BF-43AC-AB34-28BE2E9A9968}"/>
    <dgm:cxn modelId="{FCE64E4A-6D4A-41B0-BC71-AE49672BB0E2}" type="presOf" srcId="{740615F3-2330-4D8A-A19B-E427290778B0}" destId="{0E54D401-61F8-4FB7-A5DD-8ECD76AA81E8}" srcOrd="0" destOrd="0" presId="urn:microsoft.com/office/officeart/2005/8/layout/cycle5"/>
    <dgm:cxn modelId="{77E0FF3C-39C5-4844-9AC6-DC60B9A98073}" srcId="{4BC1A96F-A870-4F71-9EAE-9C8262D5DD91}" destId="{FFEA0BBD-DAAB-4FEB-BB3E-4724D46CF68F}" srcOrd="3" destOrd="0" parTransId="{7696CDA6-5CD6-4C68-8CC1-B9A971ACFAE7}" sibTransId="{0F287A76-BEDE-4C8A-8DEB-03433002B7EE}"/>
    <dgm:cxn modelId="{5E6208AD-357A-424A-92FD-70A1EE5848B5}" type="presOf" srcId="{726BB1AC-AD92-4872-8851-EDE113270E83}" destId="{00FD7442-9635-425A-ABCE-FA2A57FB3608}" srcOrd="0" destOrd="0" presId="urn:microsoft.com/office/officeart/2005/8/layout/cycle5"/>
    <dgm:cxn modelId="{72E15AC8-1185-4E2E-A30D-0C5F39A40738}" type="presOf" srcId="{0F287A76-BEDE-4C8A-8DEB-03433002B7EE}" destId="{54C0D921-A690-482E-95D3-3D654CDC1253}" srcOrd="0" destOrd="0" presId="urn:microsoft.com/office/officeart/2005/8/layout/cycle5"/>
    <dgm:cxn modelId="{B76D9830-E711-4E0A-ACB0-DA6D7008A8C3}" srcId="{4BC1A96F-A870-4F71-9EAE-9C8262D5DD91}" destId="{726BB1AC-AD92-4872-8851-EDE113270E83}" srcOrd="2" destOrd="0" parTransId="{7EBEEF05-CBCF-4217-8775-CD034A16FAA7}" sibTransId="{740615F3-2330-4D8A-A19B-E427290778B0}"/>
    <dgm:cxn modelId="{FEFBC0BB-564A-4833-BA1D-715FA7A53EA4}" type="presOf" srcId="{4BC1A96F-A870-4F71-9EAE-9C8262D5DD91}" destId="{F6AE8492-881A-4224-A604-B3CF386B96F8}" srcOrd="0" destOrd="0" presId="urn:microsoft.com/office/officeart/2005/8/layout/cycle5"/>
    <dgm:cxn modelId="{A392DE34-6AA3-46C2-AB1E-CC1433EA7F00}" type="presOf" srcId="{86E4122E-07BF-43AC-AB34-28BE2E9A9968}" destId="{6E656A13-0665-49E3-8A7A-6917FC30BF91}" srcOrd="0" destOrd="0" presId="urn:microsoft.com/office/officeart/2005/8/layout/cycle5"/>
    <dgm:cxn modelId="{CFB085AD-A3F9-4292-93FD-2818DF238390}" type="presOf" srcId="{5129187C-651C-4AF1-B6E0-D808946ACE6F}" destId="{0BCA0928-A3D7-43FC-A4BF-F948133B61BB}" srcOrd="0" destOrd="0" presId="urn:microsoft.com/office/officeart/2005/8/layout/cycle5"/>
    <dgm:cxn modelId="{4FE5F4F5-B78B-46EA-A3F6-97CD94E11DE0}" type="presOf" srcId="{FFEA0BBD-DAAB-4FEB-BB3E-4724D46CF68F}" destId="{30C5FBBC-4149-4787-B985-0C96D4ADBA67}" srcOrd="0" destOrd="0" presId="urn:microsoft.com/office/officeart/2005/8/layout/cycle5"/>
    <dgm:cxn modelId="{19E9A3E8-4E46-4CA9-8C29-9EB5515E59CC}" srcId="{4BC1A96F-A870-4F71-9EAE-9C8262D5DD91}" destId="{7527D0BB-9045-461F-9D7E-85A407F49CA4}" srcOrd="1" destOrd="0" parTransId="{F2E47154-1224-4509-8D45-0167A8400F78}" sibTransId="{5129187C-651C-4AF1-B6E0-D808946ACE6F}"/>
    <dgm:cxn modelId="{8A312F6B-ECAA-4253-ABE8-5CD42AF68B8E}" type="presParOf" srcId="{F6AE8492-881A-4224-A604-B3CF386B96F8}" destId="{73D7A7D0-EB1B-480B-98B7-C639E7F2773A}" srcOrd="0" destOrd="0" presId="urn:microsoft.com/office/officeart/2005/8/layout/cycle5"/>
    <dgm:cxn modelId="{335B6D9F-FCB8-4E7B-B5A9-D207F9F434FA}" type="presParOf" srcId="{F6AE8492-881A-4224-A604-B3CF386B96F8}" destId="{E5B66CD4-FA65-49B1-AE05-8AC9A87269B9}" srcOrd="1" destOrd="0" presId="urn:microsoft.com/office/officeart/2005/8/layout/cycle5"/>
    <dgm:cxn modelId="{EDE4DCEC-5E10-4884-8D6A-78DEC304B9FF}" type="presParOf" srcId="{F6AE8492-881A-4224-A604-B3CF386B96F8}" destId="{6E656A13-0665-49E3-8A7A-6917FC30BF91}" srcOrd="2" destOrd="0" presId="urn:microsoft.com/office/officeart/2005/8/layout/cycle5"/>
    <dgm:cxn modelId="{7C088623-FB30-4EE0-8871-94AD849E73A0}" type="presParOf" srcId="{F6AE8492-881A-4224-A604-B3CF386B96F8}" destId="{34B06CBC-9A38-4CA8-A724-DB031C2B2D6B}" srcOrd="3" destOrd="0" presId="urn:microsoft.com/office/officeart/2005/8/layout/cycle5"/>
    <dgm:cxn modelId="{89DD30C6-F8B2-4095-A3FA-53EB944674BF}" type="presParOf" srcId="{F6AE8492-881A-4224-A604-B3CF386B96F8}" destId="{10E78E68-1C02-43E2-944A-C283A47A5D83}" srcOrd="4" destOrd="0" presId="urn:microsoft.com/office/officeart/2005/8/layout/cycle5"/>
    <dgm:cxn modelId="{9CCAA153-B586-45B1-8306-5C9DC23A6963}" type="presParOf" srcId="{F6AE8492-881A-4224-A604-B3CF386B96F8}" destId="{0BCA0928-A3D7-43FC-A4BF-F948133B61BB}" srcOrd="5" destOrd="0" presId="urn:microsoft.com/office/officeart/2005/8/layout/cycle5"/>
    <dgm:cxn modelId="{A70F8891-CD20-4D6B-A309-FD6B19AD4733}" type="presParOf" srcId="{F6AE8492-881A-4224-A604-B3CF386B96F8}" destId="{00FD7442-9635-425A-ABCE-FA2A57FB3608}" srcOrd="6" destOrd="0" presId="urn:microsoft.com/office/officeart/2005/8/layout/cycle5"/>
    <dgm:cxn modelId="{0F4EFFAB-0664-4996-9E00-DE71438EA6A4}" type="presParOf" srcId="{F6AE8492-881A-4224-A604-B3CF386B96F8}" destId="{2552B795-FCD4-47B2-B45E-CAE5E3A875E7}" srcOrd="7" destOrd="0" presId="urn:microsoft.com/office/officeart/2005/8/layout/cycle5"/>
    <dgm:cxn modelId="{11E83375-4E1D-4087-8330-ED22509F1A25}" type="presParOf" srcId="{F6AE8492-881A-4224-A604-B3CF386B96F8}" destId="{0E54D401-61F8-4FB7-A5DD-8ECD76AA81E8}" srcOrd="8" destOrd="0" presId="urn:microsoft.com/office/officeart/2005/8/layout/cycle5"/>
    <dgm:cxn modelId="{7B91E21B-633D-4FA1-BA34-16DA639D38E0}" type="presParOf" srcId="{F6AE8492-881A-4224-A604-B3CF386B96F8}" destId="{30C5FBBC-4149-4787-B985-0C96D4ADBA67}" srcOrd="9" destOrd="0" presId="urn:microsoft.com/office/officeart/2005/8/layout/cycle5"/>
    <dgm:cxn modelId="{942F6EB8-96D5-4734-A6E8-212982A3BED2}" type="presParOf" srcId="{F6AE8492-881A-4224-A604-B3CF386B96F8}" destId="{5B183F23-B5C0-438B-8A7E-73DCBDFBE7FD}" srcOrd="10" destOrd="0" presId="urn:microsoft.com/office/officeart/2005/8/layout/cycle5"/>
    <dgm:cxn modelId="{EF7AF24A-493F-4180-91AE-E63CE5583A4E}" type="presParOf" srcId="{F6AE8492-881A-4224-A604-B3CF386B96F8}" destId="{54C0D921-A690-482E-95D3-3D654CDC125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D7A7D0-EB1B-480B-98B7-C639E7F2773A}">
      <dsp:nvSpPr>
        <dsp:cNvPr id="0" name=""/>
        <dsp:cNvSpPr/>
      </dsp:nvSpPr>
      <dsp:spPr>
        <a:xfrm>
          <a:off x="3404875" y="2175"/>
          <a:ext cx="1730585" cy="112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Import QAD Order Data </a:t>
          </a:r>
          <a:endParaRPr lang="en-US" sz="1200" kern="1200" dirty="0"/>
        </a:p>
      </dsp:txBody>
      <dsp:txXfrm>
        <a:off x="3404875" y="2175"/>
        <a:ext cx="1730585" cy="1124880"/>
      </dsp:txXfrm>
    </dsp:sp>
    <dsp:sp modelId="{6E656A13-0665-49E3-8A7A-6917FC30BF91}">
      <dsp:nvSpPr>
        <dsp:cNvPr id="0" name=""/>
        <dsp:cNvSpPr/>
      </dsp:nvSpPr>
      <dsp:spPr>
        <a:xfrm>
          <a:off x="2411228" y="564616"/>
          <a:ext cx="3717879" cy="3717879"/>
        </a:xfrm>
        <a:custGeom>
          <a:avLst/>
          <a:gdLst/>
          <a:ahLst/>
          <a:cxnLst/>
          <a:rect l="0" t="0" r="0" b="0"/>
          <a:pathLst>
            <a:path>
              <a:moveTo>
                <a:pt x="2963279" y="363583"/>
              </a:moveTo>
              <a:arcTo wR="1858939" hR="1858939" stAng="18386781" swAng="16342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06CBC-9A38-4CA8-A724-DB031C2B2D6B}">
      <dsp:nvSpPr>
        <dsp:cNvPr id="0" name=""/>
        <dsp:cNvSpPr/>
      </dsp:nvSpPr>
      <dsp:spPr>
        <a:xfrm>
          <a:off x="5263815" y="1861115"/>
          <a:ext cx="1730585" cy="112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Sequence production requirements using fully constrained Preactor model</a:t>
          </a:r>
          <a:endParaRPr lang="en-US" sz="1200" kern="1200" dirty="0"/>
        </a:p>
      </dsp:txBody>
      <dsp:txXfrm>
        <a:off x="5263815" y="1861115"/>
        <a:ext cx="1730585" cy="1124880"/>
      </dsp:txXfrm>
    </dsp:sp>
    <dsp:sp modelId="{0BCA0928-A3D7-43FC-A4BF-F948133B61BB}">
      <dsp:nvSpPr>
        <dsp:cNvPr id="0" name=""/>
        <dsp:cNvSpPr/>
      </dsp:nvSpPr>
      <dsp:spPr>
        <a:xfrm>
          <a:off x="2411228" y="564616"/>
          <a:ext cx="3717879" cy="3717879"/>
        </a:xfrm>
        <a:custGeom>
          <a:avLst/>
          <a:gdLst/>
          <a:ahLst/>
          <a:cxnLst/>
          <a:rect l="0" t="0" r="0" b="0"/>
          <a:pathLst>
            <a:path>
              <a:moveTo>
                <a:pt x="3525213" y="2683067"/>
              </a:moveTo>
              <a:arcTo wR="1858939" hR="1858939" stAng="1579002" swAng="16342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D7442-9635-425A-ABCE-FA2A57FB3608}">
      <dsp:nvSpPr>
        <dsp:cNvPr id="0" name=""/>
        <dsp:cNvSpPr/>
      </dsp:nvSpPr>
      <dsp:spPr>
        <a:xfrm>
          <a:off x="3404875" y="3720055"/>
          <a:ext cx="1730585" cy="112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Collaborate with Operations, Materials and Sales making necessary adjustments</a:t>
          </a:r>
          <a:endParaRPr lang="en-US" sz="1200" kern="1200" dirty="0"/>
        </a:p>
      </dsp:txBody>
      <dsp:txXfrm>
        <a:off x="3404875" y="3720055"/>
        <a:ext cx="1730585" cy="1124880"/>
      </dsp:txXfrm>
    </dsp:sp>
    <dsp:sp modelId="{0E54D401-61F8-4FB7-A5DD-8ECD76AA81E8}">
      <dsp:nvSpPr>
        <dsp:cNvPr id="0" name=""/>
        <dsp:cNvSpPr/>
      </dsp:nvSpPr>
      <dsp:spPr>
        <a:xfrm>
          <a:off x="2411228" y="564616"/>
          <a:ext cx="3717879" cy="3717879"/>
        </a:xfrm>
        <a:custGeom>
          <a:avLst/>
          <a:gdLst/>
          <a:ahLst/>
          <a:cxnLst/>
          <a:rect l="0" t="0" r="0" b="0"/>
          <a:pathLst>
            <a:path>
              <a:moveTo>
                <a:pt x="754599" y="3354295"/>
              </a:moveTo>
              <a:arcTo wR="1858939" hR="1858939" stAng="7586781" swAng="16342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5FBBC-4149-4787-B985-0C96D4ADBA67}">
      <dsp:nvSpPr>
        <dsp:cNvPr id="0" name=""/>
        <dsp:cNvSpPr/>
      </dsp:nvSpPr>
      <dsp:spPr>
        <a:xfrm>
          <a:off x="1545935" y="1861115"/>
          <a:ext cx="1730585" cy="112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Export Data updating QAD Work Order Release/Due Dates and Resource assignments</a:t>
          </a:r>
          <a:endParaRPr lang="en-US" sz="1200" kern="1200" dirty="0"/>
        </a:p>
      </dsp:txBody>
      <dsp:txXfrm>
        <a:off x="1545935" y="1861115"/>
        <a:ext cx="1730585" cy="1124880"/>
      </dsp:txXfrm>
    </dsp:sp>
    <dsp:sp modelId="{54C0D921-A690-482E-95D3-3D654CDC1253}">
      <dsp:nvSpPr>
        <dsp:cNvPr id="0" name=""/>
        <dsp:cNvSpPr/>
      </dsp:nvSpPr>
      <dsp:spPr>
        <a:xfrm>
          <a:off x="2411228" y="564616"/>
          <a:ext cx="3717879" cy="3717879"/>
        </a:xfrm>
        <a:custGeom>
          <a:avLst/>
          <a:gdLst/>
          <a:ahLst/>
          <a:cxnLst/>
          <a:rect l="0" t="0" r="0" b="0"/>
          <a:pathLst>
            <a:path>
              <a:moveTo>
                <a:pt x="192665" y="1034811"/>
              </a:moveTo>
              <a:arcTo wR="1858939" hR="1858939" stAng="12379002" swAng="16342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8665D8-C10E-9C46-8783-A12B3CD6100C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FA14F0-1295-094D-9000-E461C7564E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094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4BC101-12CB-45ED-A75F-B426B780A662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568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4806" y="4183381"/>
            <a:ext cx="6637695" cy="464658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5F40EC-4A45-4BA0-88E8-AEAD7F9080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032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BC8D-EF82-4604-8E82-65C449839BC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51C5F0-0114-42DC-B9D7-3BA746B54B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51C5F0-0114-42DC-B9D7-3BA746B54B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51C5F0-0114-42DC-B9D7-3BA746B54B1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568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51C5F0-0114-42DC-B9D7-3BA746B54B1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BC8D-EF82-4604-8E82-65C449839BC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228076"/>
            <a:ext cx="91424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229600" cy="70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17638"/>
            <a:ext cx="82296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Author/Date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QAD Midwest User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27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73039" y="341313"/>
            <a:ext cx="4770436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Corp_pptTitleFinal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" y="0"/>
            <a:ext cx="9139487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1" y="6054724"/>
            <a:ext cx="6989014" cy="803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6329" y="354563"/>
            <a:ext cx="8616461" cy="5413191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01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153400" cy="505301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buClr>
                <a:srgbClr val="5A87C5"/>
              </a:buClr>
              <a:defRPr sz="2300"/>
            </a:lvl2pPr>
            <a:lvl3pPr>
              <a:buClr>
                <a:srgbClr val="5A87C5"/>
              </a:buClr>
              <a:defRPr/>
            </a:lvl3pPr>
            <a:lvl4pPr>
              <a:buClr>
                <a:srgbClr val="5A87C5"/>
              </a:buClr>
              <a:defRPr/>
            </a:lvl4pPr>
            <a:lvl5pPr>
              <a:buClr>
                <a:srgbClr val="5A87C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2567"/>
            <a:ext cx="8153400" cy="31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47068" y="928670"/>
            <a:ext cx="8136000" cy="571504"/>
          </a:xfrm>
          <a:prstGeom prst="rect">
            <a:avLst/>
          </a:prstGeom>
        </p:spPr>
        <p:txBody>
          <a:bodyPr tIns="0" rIns="0" bIns="0" anchor="ctr">
            <a:normAutofit/>
          </a:bodyPr>
          <a:lstStyle>
            <a:lvl1pPr marL="0" indent="0">
              <a:buNone/>
              <a:defRPr lang="en-US" sz="2800" b="1" baseline="0" dirty="0" smtClean="0">
                <a:solidFill>
                  <a:srgbClr val="5A87C5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1" y="6054724"/>
            <a:ext cx="6989014" cy="803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6329" y="354563"/>
            <a:ext cx="8616461" cy="5413191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1" y="6054724"/>
            <a:ext cx="6989014" cy="803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6329" y="354563"/>
            <a:ext cx="8616461" cy="5413191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1" y="6054724"/>
            <a:ext cx="6989014" cy="803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6329" y="354563"/>
            <a:ext cx="8616461" cy="5413191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1" y="6054724"/>
            <a:ext cx="6989014" cy="803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6329" y="354563"/>
            <a:ext cx="8616461" cy="5413191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1" y="6054724"/>
            <a:ext cx="6989014" cy="803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6329" y="354563"/>
            <a:ext cx="8616461" cy="5413191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182"/>
            <a:ext cx="8229600" cy="4999951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229600" cy="7087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 baseline="0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QAD Midwest User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62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1" y="6054724"/>
            <a:ext cx="6989014" cy="803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6329" y="354563"/>
            <a:ext cx="8616461" cy="5413191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63642" y="64410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A72B18B9-7638-8643-BA78-1B558657E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622300" y="76200"/>
            <a:ext cx="8154000" cy="4790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accent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2300" y="555283"/>
            <a:ext cx="8154000" cy="7702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8E8E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63642" y="64410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A72B18B9-7638-8643-BA78-1B558657E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622300" y="76200"/>
            <a:ext cx="8154000" cy="4790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accent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2300" y="555283"/>
            <a:ext cx="8154000" cy="7702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8E8E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325563"/>
            <a:ext cx="8154000" cy="475297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600"/>
              </a:spcBef>
              <a:buClr>
                <a:schemeClr val="accent6"/>
              </a:buClr>
              <a:defRPr sz="2800" b="0">
                <a:solidFill>
                  <a:srgbClr val="666666"/>
                </a:solidFill>
                <a:latin typeface="Century Gothic" pitchFamily="34" charset="0"/>
              </a:defRPr>
            </a:lvl1pPr>
            <a:lvl2pPr marL="534988" indent="-268288">
              <a:spcBef>
                <a:spcPts val="600"/>
              </a:spcBef>
              <a:buClr>
                <a:schemeClr val="accent6"/>
              </a:buClr>
              <a:buFont typeface="Lucida Grande"/>
              <a:buChar char="-"/>
              <a:tabLst/>
              <a:defRPr sz="24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6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600"/>
              </a:spcBef>
              <a:buClr>
                <a:schemeClr val="accent6"/>
              </a:buClr>
              <a:buFont typeface="Lucida Grande"/>
              <a:buChar char="-"/>
              <a:defRPr sz="18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1400">
                <a:solidFill>
                  <a:srgbClr val="666666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63642" y="64410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A72B18B9-7638-8643-BA78-1B558657E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622800" y="76200"/>
            <a:ext cx="8154000" cy="4790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accent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800" y="555283"/>
            <a:ext cx="8154000" cy="7702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8E8E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325563"/>
            <a:ext cx="8154000" cy="475297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600"/>
              </a:spcBef>
              <a:buClr>
                <a:schemeClr val="accent6"/>
              </a:buClr>
              <a:defRPr sz="2800" b="0">
                <a:solidFill>
                  <a:srgbClr val="666666"/>
                </a:solidFill>
                <a:latin typeface="Century Gothic" pitchFamily="34" charset="0"/>
              </a:defRPr>
            </a:lvl1pPr>
            <a:lvl2pPr marL="534988" indent="-268288">
              <a:spcBef>
                <a:spcPts val="600"/>
              </a:spcBef>
              <a:buClr>
                <a:schemeClr val="accent6"/>
              </a:buClr>
              <a:buFont typeface="Lucida Grande"/>
              <a:buChar char="-"/>
              <a:tabLst/>
              <a:defRPr sz="24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6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600"/>
              </a:spcBef>
              <a:buClr>
                <a:schemeClr val="accent6"/>
              </a:buClr>
              <a:buFont typeface="Lucida Grande"/>
              <a:buChar char="-"/>
              <a:defRPr sz="18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600"/>
              </a:spcBef>
              <a:buClr>
                <a:schemeClr val="accent6"/>
              </a:buClr>
              <a:buFont typeface="Arial"/>
              <a:buChar char="•"/>
              <a:defRPr sz="1400">
                <a:solidFill>
                  <a:srgbClr val="666666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63642" y="64410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A72B18B9-7638-8643-BA78-1B558657E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622800" y="76200"/>
            <a:ext cx="8154000" cy="4790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accent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2800" y="555283"/>
            <a:ext cx="8154000" cy="7702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8E8E8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5243" y="3428408"/>
            <a:ext cx="82296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Author/Date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5243" y="2618222"/>
            <a:ext cx="8229600" cy="81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5243" y="219015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QAD Midwest User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62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89849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89849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QAD Midwest User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35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4444"/>
            <a:ext cx="4041775" cy="423475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24683"/>
            <a:ext cx="4041775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4444"/>
            <a:ext cx="4040188" cy="423475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24683"/>
            <a:ext cx="4040188" cy="63976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QAD Midwest User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27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QAD Midwest User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692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5886173" y="1420041"/>
            <a:ext cx="2800627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Un-bulleted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3235738" y="1420041"/>
            <a:ext cx="2650435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Un-bulleted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56655" y="1420041"/>
            <a:ext cx="2779084" cy="48195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Un-bulleted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Sub Title/Emphasis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00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3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79388"/>
            <a:ext cx="8229600" cy="4286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00" b="1">
                <a:solidFill>
                  <a:srgbClr val="4F81BD"/>
                </a:solidFill>
              </a:defRPr>
            </a:lvl1pPr>
          </a:lstStyle>
          <a:p>
            <a:pPr lvl="0"/>
            <a:r>
              <a:rPr lang="en-US" dirty="0" smtClean="0"/>
              <a:t>Sub Title/Emphasis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17637"/>
            <a:ext cx="8229600" cy="486462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75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0" y="6021916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98826"/>
            <a:ext cx="8229600" cy="71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5349"/>
            <a:ext cx="8229600" cy="499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2640" y="64602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60" r:id="rId9"/>
    <p:sldLayoutId id="2147483661" r:id="rId10"/>
    <p:sldLayoutId id="2147483662" r:id="rId11"/>
    <p:sldLayoutId id="2147483664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4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scott@mpsassociates.com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://www.mpsassociate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229600" cy="886386"/>
          </a:xfrm>
        </p:spPr>
        <p:txBody>
          <a:bodyPr>
            <a:noAutofit/>
          </a:bodyPr>
          <a:lstStyle/>
          <a:p>
            <a:r>
              <a:rPr lang="en-US" sz="2600" dirty="0" smtClean="0"/>
              <a:t>Production Scheduling: What Tool is Right for You?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778793"/>
            <a:ext cx="8229600" cy="919161"/>
          </a:xfrm>
        </p:spPr>
        <p:txBody>
          <a:bodyPr/>
          <a:lstStyle/>
          <a:p>
            <a:r>
              <a:rPr lang="en-US" sz="1800" dirty="0" smtClean="0"/>
              <a:t>Stephen Dombroski – Sr. Mgr. Marketing - Manufacturing Industries, QAD</a:t>
            </a:r>
          </a:p>
          <a:p>
            <a:r>
              <a:rPr lang="en-US" sz="1800" dirty="0" smtClean="0"/>
              <a:t>Jason Scott – Partner, MPS Associates</a:t>
            </a:r>
          </a:p>
          <a:p>
            <a:endParaRPr lang="en-U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01994" y="84232"/>
            <a:ext cx="3235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MWUG</a:t>
            </a:r>
            <a:r>
              <a:rPr lang="en-US" sz="2000" dirty="0" smtClean="0"/>
              <a:t>Spring2013</a:t>
            </a:r>
            <a:endParaRPr lang="en-US" sz="2000" dirty="0"/>
          </a:p>
        </p:txBody>
      </p:sp>
      <p:pic>
        <p:nvPicPr>
          <p:cNvPr id="217092" name="Picture 4" descr="https://encrypted-tbn1.gstatic.com/images?q=tbn:ANd9GcQq0be1P72QjKvNTNIgYZDFUNfgQqspLpt-Q2nWs0QJy3685S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807" y="2623487"/>
            <a:ext cx="2608920" cy="675948"/>
          </a:xfrm>
          <a:prstGeom prst="rect">
            <a:avLst/>
          </a:prstGeom>
          <a:noFill/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331" y="2650471"/>
            <a:ext cx="3121861" cy="6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3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0801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QAD MRP – MRP Summary Screen</a:t>
            </a:r>
            <a:endParaRPr lang="en-US" sz="2800" b="1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31232"/>
            <a:ext cx="8436710" cy="501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mrp.bmp"/>
          <p:cNvPicPr>
            <a:picLocks noChangeAspect="1"/>
          </p:cNvPicPr>
          <p:nvPr/>
        </p:nvPicPr>
        <p:blipFill>
          <a:blip r:embed="rId3"/>
          <a:srcRect l="1371" t="14627" r="2742" b="9142"/>
          <a:stretch>
            <a:fillRect/>
          </a:stretch>
        </p:blipFill>
        <p:spPr>
          <a:xfrm>
            <a:off x="268014" y="882870"/>
            <a:ext cx="8788226" cy="5196986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60801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QAD MRP – Action Messages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view of key planning and scheduling data elements</a:t>
            </a:r>
          </a:p>
          <a:p>
            <a:r>
              <a:rPr lang="en-US" dirty="0" smtClean="0"/>
              <a:t>Ability for quick visibility to:</a:t>
            </a:r>
          </a:p>
          <a:p>
            <a:pPr lvl="1"/>
            <a:r>
              <a:rPr lang="en-US" dirty="0" smtClean="0"/>
              <a:t>Supply and demand issues</a:t>
            </a:r>
          </a:p>
          <a:p>
            <a:pPr lvl="1"/>
            <a:r>
              <a:rPr lang="en-US" dirty="0" smtClean="0"/>
              <a:t>Machine capacity issues</a:t>
            </a:r>
          </a:p>
          <a:p>
            <a:pPr lvl="1"/>
            <a:r>
              <a:rPr lang="en-US" dirty="0" smtClean="0"/>
              <a:t>Material shortages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	..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leading to a higher rate of schedule 				   achievement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	.. improving delivery schedules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		.. helping reduce inventory levels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7452"/>
            <a:ext cx="8599040" cy="708730"/>
          </a:xfrm>
        </p:spPr>
        <p:txBody>
          <a:bodyPr>
            <a:noAutofit/>
          </a:bodyPr>
          <a:lstStyle/>
          <a:p>
            <a:r>
              <a:rPr lang="en-US" sz="3000" dirty="0" smtClean="0"/>
              <a:t>QAD Planning and Scheduling Workbenches</a:t>
            </a:r>
            <a:endParaRPr lang="en-US" sz="300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26640" y="179388"/>
            <a:ext cx="8229600" cy="428625"/>
          </a:xfrm>
        </p:spPr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Century Gothic" pitchFamily="34" charset="0"/>
                <a:cs typeface="Century Gothic" pitchFamily="34" charset="0"/>
              </a:rPr>
              <a:t>Scheduler’s Challenge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855313" y="2003598"/>
            <a:ext cx="1433374" cy="1462934"/>
          </a:xfrm>
          <a:prstGeom prst="roundRect">
            <a:avLst>
              <a:gd name="adj" fmla="val 10700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757004" y="1274163"/>
            <a:ext cx="2242756" cy="2186521"/>
          </a:xfrm>
          <a:prstGeom prst="roundRect">
            <a:avLst>
              <a:gd name="adj" fmla="val 12359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</a:rPr>
              <a:t>Executives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ROI must improve; the stockholders are not happy!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7004" y="3770898"/>
            <a:ext cx="2242756" cy="2186521"/>
          </a:xfrm>
          <a:prstGeom prst="roundRect">
            <a:avLst>
              <a:gd name="adj" fmla="val 12359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</a:rPr>
              <a:t>Manufacturing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There are too many changes! Provide fixed schedules and the correct parts and delivery will improve.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50622" y="4099993"/>
            <a:ext cx="2242756" cy="2186519"/>
          </a:xfrm>
          <a:prstGeom prst="roundRect">
            <a:avLst>
              <a:gd name="adj" fmla="val 10636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Sales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Service levels are down. I need more inventory! Whatever it takes to keep the customer happy!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44241" y="3725832"/>
            <a:ext cx="2242756" cy="2186521"/>
          </a:xfrm>
          <a:prstGeom prst="roundRect">
            <a:avLst>
              <a:gd name="adj" fmla="val 12359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</a:rPr>
              <a:t>Engineering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bg1"/>
                </a:solidFill>
              </a:rPr>
              <a:t>There’s a new product introduction scheduled for the fall! But we need more time for design!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44241" y="1259173"/>
            <a:ext cx="2242756" cy="2186521"/>
          </a:xfrm>
          <a:prstGeom prst="roundRect">
            <a:avLst>
              <a:gd name="adj" fmla="val 12359"/>
            </a:avLst>
          </a:prstGeom>
          <a:solidFill>
            <a:schemeClr val="accent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Finance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There’s too much cash tied up in inventory!</a:t>
            </a:r>
          </a:p>
        </p:txBody>
      </p:sp>
      <p:pic>
        <p:nvPicPr>
          <p:cNvPr id="7184" name="Picture 46" descr="Worklo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4227" y="2101755"/>
            <a:ext cx="1395547" cy="12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AutoShape 18"/>
          <p:cNvSpPr>
            <a:spLocks noChangeArrowheads="1"/>
          </p:cNvSpPr>
          <p:nvPr/>
        </p:nvSpPr>
        <p:spPr bwMode="auto">
          <a:xfrm rot="2109522">
            <a:off x="4997625" y="3550072"/>
            <a:ext cx="1283540" cy="417355"/>
          </a:xfrm>
          <a:prstGeom prst="leftArrow">
            <a:avLst>
              <a:gd name="adj1" fmla="val 50000"/>
              <a:gd name="adj2" fmla="val 46352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sz="3600" dirty="0">
              <a:latin typeface="Tahoma" pitchFamily="34" charset="0"/>
            </a:endParaRPr>
          </a:p>
        </p:txBody>
      </p:sp>
      <p:sp>
        <p:nvSpPr>
          <p:cNvPr id="7181" name="AutoShape 17"/>
          <p:cNvSpPr>
            <a:spLocks noChangeArrowheads="1"/>
          </p:cNvSpPr>
          <p:nvPr/>
        </p:nvSpPr>
        <p:spPr bwMode="auto">
          <a:xfrm>
            <a:off x="5227093" y="2275185"/>
            <a:ext cx="957927" cy="417355"/>
          </a:xfrm>
          <a:prstGeom prst="leftArrow">
            <a:avLst>
              <a:gd name="adj1" fmla="val 50000"/>
              <a:gd name="adj2" fmla="val 46352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sz="3600" dirty="0">
              <a:latin typeface="Tahoma" pitchFamily="34" charset="0"/>
            </a:endParaRPr>
          </a:p>
        </p:txBody>
      </p:sp>
      <p:sp>
        <p:nvSpPr>
          <p:cNvPr id="7179" name="AutoShape 15"/>
          <p:cNvSpPr>
            <a:spLocks noChangeArrowheads="1"/>
          </p:cNvSpPr>
          <p:nvPr/>
        </p:nvSpPr>
        <p:spPr bwMode="auto">
          <a:xfrm rot="19529808">
            <a:off x="2894292" y="3603012"/>
            <a:ext cx="1237460" cy="456011"/>
          </a:xfrm>
          <a:prstGeom prst="rightArrow">
            <a:avLst>
              <a:gd name="adj1" fmla="val 50000"/>
              <a:gd name="adj2" fmla="val 53677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sz="3600" dirty="0">
              <a:latin typeface="Tahoma" pitchFamily="34" charset="0"/>
            </a:endParaRPr>
          </a:p>
        </p:txBody>
      </p:sp>
      <p:sp>
        <p:nvSpPr>
          <p:cNvPr id="7180" name="AutoShape 16"/>
          <p:cNvSpPr>
            <a:spLocks noChangeArrowheads="1"/>
          </p:cNvSpPr>
          <p:nvPr/>
        </p:nvSpPr>
        <p:spPr bwMode="auto">
          <a:xfrm>
            <a:off x="4370276" y="3453367"/>
            <a:ext cx="403449" cy="640956"/>
          </a:xfrm>
          <a:prstGeom prst="upArrow">
            <a:avLst>
              <a:gd name="adj1" fmla="val 50000"/>
              <a:gd name="adj2" fmla="val 51194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defTabSz="914400"/>
            <a:endParaRPr lang="en-US" sz="3600" dirty="0">
              <a:latin typeface="Tahoma" pitchFamily="34" charset="0"/>
            </a:endParaRPr>
          </a:p>
        </p:txBody>
      </p:sp>
      <p:sp>
        <p:nvSpPr>
          <p:cNvPr id="7178" name="AutoShape 14"/>
          <p:cNvSpPr>
            <a:spLocks noChangeArrowheads="1"/>
          </p:cNvSpPr>
          <p:nvPr/>
        </p:nvSpPr>
        <p:spPr bwMode="auto">
          <a:xfrm>
            <a:off x="3004382" y="2273650"/>
            <a:ext cx="871582" cy="417355"/>
          </a:xfrm>
          <a:prstGeom prst="rightArrow">
            <a:avLst>
              <a:gd name="adj1" fmla="val 50000"/>
              <a:gd name="adj2" fmla="val 39204"/>
            </a:avLst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/>
            <a:endParaRPr lang="en-US" sz="3600" dirty="0">
              <a:latin typeface="Tahoma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Scheduling Paradigm</a:t>
            </a:r>
            <a:endParaRPr lang="en-US" dirty="0"/>
          </a:p>
        </p:txBody>
      </p:sp>
      <p:grpSp>
        <p:nvGrpSpPr>
          <p:cNvPr id="2" name="Group 28"/>
          <p:cNvGrpSpPr/>
          <p:nvPr/>
        </p:nvGrpSpPr>
        <p:grpSpPr>
          <a:xfrm>
            <a:off x="458663" y="1418705"/>
            <a:ext cx="8226675" cy="4922829"/>
            <a:chOff x="410096" y="1418705"/>
            <a:chExt cx="8226675" cy="4922829"/>
          </a:xfrm>
        </p:grpSpPr>
        <p:sp>
          <p:nvSpPr>
            <p:cNvPr id="7" name="Rounded Rectangle 6"/>
            <p:cNvSpPr/>
            <p:nvPr/>
          </p:nvSpPr>
          <p:spPr>
            <a:xfrm>
              <a:off x="3753117" y="2799245"/>
              <a:ext cx="1490662" cy="1568450"/>
            </a:xfrm>
            <a:prstGeom prst="roundRect">
              <a:avLst>
                <a:gd name="adj" fmla="val 10700"/>
              </a:avLst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8" name="Picture 46" descr="Workload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9954" y="3043720"/>
              <a:ext cx="1319213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cxnSp>
          <p:nvCxnSpPr>
            <p:cNvPr id="22" name="Straight Connector 21"/>
            <p:cNvCxnSpPr>
              <a:stCxn id="48" idx="2"/>
            </p:cNvCxnSpPr>
            <p:nvPr/>
          </p:nvCxnSpPr>
          <p:spPr>
            <a:xfrm flipH="1">
              <a:off x="4631267" y="2191789"/>
              <a:ext cx="494917" cy="59374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79169" y="2231205"/>
              <a:ext cx="894898" cy="56279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01410" y="2321960"/>
              <a:ext cx="1432390" cy="95464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36332" y="3359651"/>
              <a:ext cx="1989001" cy="9474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207233" y="3784600"/>
              <a:ext cx="1543500" cy="67267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951632" y="4385733"/>
              <a:ext cx="1188568" cy="68123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443571" y="4407613"/>
              <a:ext cx="5139" cy="116611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55" idx="0"/>
            </p:cNvCxnSpPr>
            <p:nvPr/>
          </p:nvCxnSpPr>
          <p:spPr>
            <a:xfrm>
              <a:off x="4868333" y="4377267"/>
              <a:ext cx="1795704" cy="775083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53" idx="1"/>
            </p:cNvCxnSpPr>
            <p:nvPr/>
          </p:nvCxnSpPr>
          <p:spPr>
            <a:xfrm>
              <a:off x="5257800" y="3750733"/>
              <a:ext cx="1603434" cy="79709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229546" y="3349375"/>
              <a:ext cx="2083942" cy="8564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223933" y="2227780"/>
              <a:ext cx="1257347" cy="95568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/>
            <p:cNvSpPr/>
            <p:nvPr/>
          </p:nvSpPr>
          <p:spPr>
            <a:xfrm>
              <a:off x="939338" y="1828799"/>
              <a:ext cx="1363287" cy="7730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POs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546466" y="1432559"/>
              <a:ext cx="1363287" cy="77308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Planning</a:t>
              </a:r>
            </a:p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Data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444540" y="1418705"/>
              <a:ext cx="1363287" cy="7730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Forecast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053244" y="5120640"/>
              <a:ext cx="1363287" cy="7730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Capacity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273484" y="2927003"/>
              <a:ext cx="1363287" cy="7730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WOs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492396" y="1821410"/>
              <a:ext cx="1363287" cy="7730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BOMs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10096" y="2970414"/>
              <a:ext cx="1363287" cy="7730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Routings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861234" y="4161289"/>
              <a:ext cx="1363287" cy="77308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Work</a:t>
              </a:r>
            </a:p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Centers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836816" y="4145280"/>
              <a:ext cx="1363287" cy="77308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QOH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982393" y="5152350"/>
              <a:ext cx="1363287" cy="77308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Safety Stock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855568" y="5568450"/>
              <a:ext cx="1363287" cy="77308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</a:rPr>
                <a:t>Shop Calendar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316182"/>
            <a:ext cx="8229600" cy="468745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QAD Solution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29064"/>
            <a:ext cx="8229600" cy="437457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QAD Solution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72" y="1807191"/>
            <a:ext cx="8255631" cy="4643036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Best Practices in Planning and Scheduling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Components Tied Together</a:t>
            </a:r>
            <a:endParaRPr lang="en-US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idx="4294967295"/>
          </p:nvPr>
        </p:nvGraphicFramePr>
        <p:xfrm>
          <a:off x="109184" y="1925638"/>
          <a:ext cx="651836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789"/>
                <a:gridCol w="2172789"/>
                <a:gridCol w="2172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Months-Weeks-Days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Day-Shift-Intervals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27687" y="2134130"/>
            <a:ext cx="8382000" cy="2000264"/>
          </a:xfrm>
          <a:prstGeom prst="rightArrow">
            <a:avLst>
              <a:gd name="adj1" fmla="val 69093"/>
              <a:gd name="adj2" fmla="val 23671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tIns="91440" bIns="91440" anchor="ctr"/>
          <a:lstStyle/>
          <a:p>
            <a:pPr>
              <a:defRPr/>
            </a:pPr>
            <a:endParaRPr lang="en-US" sz="1200" b="1" dirty="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81714" y="2451160"/>
            <a:ext cx="1571688" cy="36932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40" bIns="91440">
            <a:spAutoFit/>
          </a:bodyPr>
          <a:lstStyle/>
          <a:p>
            <a:r>
              <a:rPr lang="en-US" sz="1200" b="1" dirty="0"/>
              <a:t>Master Scheduling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733634" y="2459869"/>
            <a:ext cx="2286092" cy="36932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40" bIns="91440">
            <a:spAutoFit/>
          </a:bodyPr>
          <a:lstStyle/>
          <a:p>
            <a:r>
              <a:rPr lang="en-US" sz="1200" b="1" dirty="0"/>
              <a:t>Production Scheduling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293219" y="2451160"/>
            <a:ext cx="3000495" cy="36932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91440" bIns="91440">
            <a:spAutoFit/>
          </a:bodyPr>
          <a:lstStyle/>
          <a:p>
            <a:pPr algn="ctr"/>
            <a:r>
              <a:rPr lang="en-US" sz="1200" b="1" dirty="0"/>
              <a:t>Release To shop Floor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079393" y="2433743"/>
            <a:ext cx="920475" cy="36932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tIns="91440" bIns="91440">
            <a:spAutoFit/>
          </a:bodyPr>
          <a:lstStyle/>
          <a:p>
            <a:r>
              <a:rPr lang="en-US" sz="1200" b="1" dirty="0"/>
              <a:t>Execution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726601" y="2455817"/>
            <a:ext cx="0" cy="139337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86327" y="2455817"/>
            <a:ext cx="8708" cy="137595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71261" y="2839664"/>
            <a:ext cx="5095852" cy="285752"/>
          </a:xfrm>
          <a:prstGeom prst="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Master Schedule Workbench (MSW)   </a:t>
            </a:r>
          </a:p>
        </p:txBody>
      </p:sp>
      <p:sp>
        <p:nvSpPr>
          <p:cNvPr id="41" name="Rounded Rectangle 40"/>
          <p:cNvSpPr/>
          <p:nvPr/>
        </p:nvSpPr>
        <p:spPr bwMode="auto">
          <a:xfrm rot="16200000">
            <a:off x="1076779" y="3664740"/>
            <a:ext cx="1000132" cy="2071702"/>
          </a:xfrm>
          <a:prstGeom prst="round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tIns="91440" bIns="91440" anchor="ctr"/>
          <a:lstStyle/>
          <a:p>
            <a:pPr defTabSz="914400">
              <a:defRPr/>
            </a:pPr>
            <a:r>
              <a:rPr lang="en-US" sz="1400" b="1" dirty="0">
                <a:solidFill>
                  <a:schemeClr val="bg1"/>
                </a:solidFill>
              </a:rPr>
              <a:t>Create a master schedule balanced to </a:t>
            </a:r>
            <a:r>
              <a:rPr lang="en-US" sz="1400" b="1" dirty="0" smtClean="0">
                <a:solidFill>
                  <a:schemeClr val="bg1"/>
                </a:solidFill>
              </a:rPr>
              <a:t>supply / demand / resources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 rot="16200000">
            <a:off x="3354019" y="3607387"/>
            <a:ext cx="1000132" cy="2203823"/>
          </a:xfrm>
          <a:prstGeom prst="round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tIns="91440" bIns="91440" anchor="ctr"/>
          <a:lstStyle/>
          <a:p>
            <a:pPr defTabSz="914400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Maximize production efficiency through schedule optimization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 rot="16200000">
            <a:off x="5605272" y="3642148"/>
            <a:ext cx="1042036" cy="2071702"/>
          </a:xfrm>
          <a:prstGeom prst="round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tIns="91440" bIns="91440" anchor="ctr"/>
          <a:lstStyle/>
          <a:p>
            <a:pPr algn="ctr" defTabSz="914400">
              <a:defRPr/>
            </a:pPr>
            <a:r>
              <a:rPr lang="en-US" sz="1400" b="1" dirty="0">
                <a:solidFill>
                  <a:schemeClr val="bg1"/>
                </a:solidFill>
              </a:rPr>
              <a:t> Release to production with verification of available materials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7046053" y="2455817"/>
            <a:ext cx="8708" cy="137595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56478" y="3231825"/>
            <a:ext cx="5357850" cy="304800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Production Scheduling Workbench (PSW)</a:t>
            </a:r>
            <a:endParaRPr lang="en-US" sz="800" dirty="0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965188" y="3660454"/>
            <a:ext cx="5357850" cy="30480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Component Available Check (CAC)  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endParaRPr lang="en-US" sz="800" i="1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/>
              <a:t>Plot work load against preconfigured shift calendars</a:t>
            </a:r>
          </a:p>
          <a:p>
            <a:r>
              <a:rPr lang="en-GB" sz="3200" dirty="0" smtClean="0"/>
              <a:t>Maintain Operation to Operation Relationships</a:t>
            </a:r>
          </a:p>
          <a:p>
            <a:r>
              <a:rPr lang="en-GB" sz="3200" dirty="0" smtClean="0"/>
              <a:t>Utilize Resource Group Options</a:t>
            </a:r>
          </a:p>
          <a:p>
            <a:r>
              <a:rPr lang="en-GB" sz="3200" dirty="0" smtClean="0"/>
              <a:t>Sequence by Priority, Due Date or Predefined File Order</a:t>
            </a:r>
          </a:p>
          <a:p>
            <a:pPr marL="0" indent="0">
              <a:buNone/>
            </a:pPr>
            <a:r>
              <a:rPr lang="en-GB" sz="4000" dirty="0" smtClean="0"/>
              <a:t>		</a:t>
            </a:r>
          </a:p>
          <a:p>
            <a:pPr marL="0" indent="0">
              <a:buNone/>
            </a:pPr>
            <a:r>
              <a:rPr lang="en-GB" sz="4000" dirty="0"/>
              <a:t>	</a:t>
            </a:r>
            <a:r>
              <a:rPr lang="en-GB" sz="4000" dirty="0" smtClean="0"/>
              <a:t>				….. AUTOMATICALLY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is Preactor Finite Capacity Scheduling?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1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Consider Materials as a constraint during the scheduling process</a:t>
            </a:r>
          </a:p>
          <a:p>
            <a:r>
              <a:rPr lang="en-GB" sz="3200" dirty="0" smtClean="0"/>
              <a:t>Maintain PO to WO, WO to WO and WO to SO Relationships</a:t>
            </a:r>
          </a:p>
          <a:p>
            <a:r>
              <a:rPr lang="en-GB" sz="3200" dirty="0" smtClean="0"/>
              <a:t>Utilize Secondary Constraints to model the all related factors (labor, tooling, </a:t>
            </a:r>
            <a:r>
              <a:rPr lang="en-GB" sz="3200" dirty="0" err="1" smtClean="0"/>
              <a:t>etc</a:t>
            </a:r>
            <a:r>
              <a:rPr lang="en-GB" sz="3200" dirty="0" smtClean="0"/>
              <a:t>)</a:t>
            </a:r>
          </a:p>
          <a:p>
            <a:r>
              <a:rPr lang="en-GB" sz="3200" dirty="0" smtClean="0"/>
              <a:t>Employ advanced scheduling rules to target specific goals (minimize setup/WIP, Parallel Load, Dynamic Bottleneck)</a:t>
            </a:r>
          </a:p>
          <a:p>
            <a:pPr marL="0" indent="0">
              <a:buNone/>
            </a:pPr>
            <a:r>
              <a:rPr lang="en-GB" sz="4000" dirty="0" smtClean="0"/>
              <a:t>		</a:t>
            </a:r>
          </a:p>
          <a:p>
            <a:pPr marL="0" indent="0">
              <a:buNone/>
            </a:pPr>
            <a:r>
              <a:rPr lang="en-GB" sz="4000" dirty="0"/>
              <a:t>	</a:t>
            </a:r>
            <a:r>
              <a:rPr lang="en-GB" sz="4000" dirty="0" smtClean="0"/>
              <a:t>				….. AUTOMATICALLY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is Preactor Advanced Planning and Scheduling?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9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0848"/>
            <a:ext cx="8448261" cy="47189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Tools for the Planning and Scheduling process</a:t>
            </a:r>
          </a:p>
          <a:p>
            <a:r>
              <a:rPr lang="en-US" dirty="0" smtClean="0"/>
              <a:t>How do these tools work together?</a:t>
            </a:r>
          </a:p>
          <a:p>
            <a:r>
              <a:rPr lang="en-US" dirty="0" smtClean="0"/>
              <a:t>Which tools are right for you?</a:t>
            </a:r>
          </a:p>
          <a:p>
            <a:r>
              <a:rPr lang="en-US" dirty="0" smtClean="0"/>
              <a:t>QAD Tools for Planning and Scheduling</a:t>
            </a:r>
          </a:p>
          <a:p>
            <a:r>
              <a:rPr lang="en-US" dirty="0" smtClean="0"/>
              <a:t>Preactor Tool for Planning and Scheduling</a:t>
            </a:r>
          </a:p>
          <a:p>
            <a:r>
              <a:rPr lang="en-US" dirty="0" smtClean="0"/>
              <a:t>Questions and Answers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2871"/>
            <a:ext cx="8229600" cy="513746"/>
          </a:xfrm>
        </p:spPr>
        <p:txBody>
          <a:bodyPr>
            <a:noAutofit/>
          </a:bodyPr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Typical Process Flow when using Preactor for QAD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49004991"/>
              </p:ext>
            </p:extLst>
          </p:nvPr>
        </p:nvGraphicFramePr>
        <p:xfrm>
          <a:off x="247402" y="1316182"/>
          <a:ext cx="8540337" cy="484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490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Preactor Interface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777" y="1316182"/>
            <a:ext cx="6534212" cy="49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91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Preactor Overview Window or Scheduling Board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96" y="1391285"/>
            <a:ext cx="8929244" cy="506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41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Preactor Overview Window or Scheduling Board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98" y="1247963"/>
            <a:ext cx="8947642" cy="503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42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Operation Detail View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3" y="1316182"/>
            <a:ext cx="8889985" cy="46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33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 smtClean="0"/>
              <a:t>Using </a:t>
            </a:r>
            <a:r>
              <a:rPr lang="en-GB" sz="2400" dirty="0" err="1" smtClean="0"/>
              <a:t>Color</a:t>
            </a:r>
            <a:r>
              <a:rPr lang="en-GB" sz="2400" dirty="0" smtClean="0"/>
              <a:t> Highlights to </a:t>
            </a:r>
            <a:r>
              <a:rPr lang="en-GB" sz="2400" dirty="0"/>
              <a:t>V</a:t>
            </a:r>
            <a:r>
              <a:rPr lang="en-GB" sz="2400" dirty="0" smtClean="0"/>
              <a:t>iew Sequence</a:t>
            </a:r>
            <a:br>
              <a:rPr lang="en-GB" sz="2400" dirty="0" smtClean="0"/>
            </a:br>
            <a:r>
              <a:rPr lang="en-GB" sz="2400" dirty="0"/>
              <a:t>	</a:t>
            </a:r>
            <a:r>
              <a:rPr lang="en-GB" sz="2400" dirty="0" smtClean="0"/>
              <a:t>(select MEDIUM Prod </a:t>
            </a:r>
            <a:r>
              <a:rPr lang="en-GB" sz="2400" dirty="0" err="1" smtClean="0"/>
              <a:t>Attr</a:t>
            </a:r>
            <a:r>
              <a:rPr lang="en-GB" sz="2400" dirty="0" smtClean="0"/>
              <a:t> 2 to highlight all operations)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8" y="1445260"/>
            <a:ext cx="8834164" cy="501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43200" y="3952757"/>
            <a:ext cx="45007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12031" y="3952757"/>
            <a:ext cx="1531917" cy="5717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04561" y="3952757"/>
            <a:ext cx="439387" cy="7379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10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Multi-Level Pegging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02" y="1316182"/>
            <a:ext cx="9044298" cy="513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615" y="863899"/>
            <a:ext cx="38576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251366" y="2493818"/>
            <a:ext cx="2565070" cy="11637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58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Multi-Level through Material Explorer View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45" y="1251137"/>
            <a:ext cx="8599040" cy="518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43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Plot View of Secondary Constraints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16" y="1166926"/>
            <a:ext cx="8497784" cy="513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28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Work to List by Resource (Work Center or Prod Line)</a:t>
            </a:r>
            <a:endParaRPr lang="en-GB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78" y="1525672"/>
            <a:ext cx="8919662" cy="355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91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Planning Process Overview</a:t>
            </a:r>
            <a:endParaRPr lang="en-US" sz="29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38600" y="2386013"/>
            <a:ext cx="1358900" cy="5778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400" b="1" dirty="0">
                <a:latin typeface="Arial" pitchFamily="34" charset="0"/>
              </a:rPr>
              <a:t>Demand</a:t>
            </a:r>
          </a:p>
          <a:p>
            <a:pPr algn="ctr"/>
            <a:r>
              <a:rPr lang="en-US" sz="1400" b="1" dirty="0">
                <a:latin typeface="Arial" pitchFamily="34" charset="0"/>
              </a:rPr>
              <a:t>Planning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16588" y="3575050"/>
            <a:ext cx="1282700" cy="5969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Order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Fulfillment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2338388" y="1912938"/>
            <a:ext cx="4737100" cy="890587"/>
          </a:xfrm>
          <a:custGeom>
            <a:avLst/>
            <a:gdLst/>
            <a:ahLst/>
            <a:cxnLst>
              <a:cxn ang="0">
                <a:pos x="2797" y="538"/>
              </a:cxn>
              <a:cxn ang="0">
                <a:pos x="2699" y="473"/>
              </a:cxn>
              <a:cxn ang="0">
                <a:pos x="2592" y="413"/>
              </a:cxn>
              <a:cxn ang="0">
                <a:pos x="2477" y="360"/>
              </a:cxn>
              <a:cxn ang="0">
                <a:pos x="2356" y="312"/>
              </a:cxn>
              <a:cxn ang="0">
                <a:pos x="2230" y="270"/>
              </a:cxn>
              <a:cxn ang="0">
                <a:pos x="2097" y="233"/>
              </a:cxn>
              <a:cxn ang="0">
                <a:pos x="1961" y="206"/>
              </a:cxn>
              <a:cxn ang="0">
                <a:pos x="1821" y="184"/>
              </a:cxn>
              <a:cxn ang="0">
                <a:pos x="1679" y="169"/>
              </a:cxn>
              <a:cxn ang="0">
                <a:pos x="1534" y="162"/>
              </a:cxn>
              <a:cxn ang="0">
                <a:pos x="1388" y="165"/>
              </a:cxn>
              <a:cxn ang="0">
                <a:pos x="1246" y="173"/>
              </a:cxn>
              <a:cxn ang="0">
                <a:pos x="1105" y="190"/>
              </a:cxn>
              <a:cxn ang="0">
                <a:pos x="968" y="213"/>
              </a:cxn>
              <a:cxn ang="0">
                <a:pos x="833" y="242"/>
              </a:cxn>
              <a:cxn ang="0">
                <a:pos x="703" y="280"/>
              </a:cxn>
              <a:cxn ang="0">
                <a:pos x="579" y="323"/>
              </a:cxn>
              <a:cxn ang="0">
                <a:pos x="460" y="371"/>
              </a:cxn>
              <a:cxn ang="0">
                <a:pos x="348" y="425"/>
              </a:cxn>
              <a:cxn ang="0">
                <a:pos x="246" y="485"/>
              </a:cxn>
              <a:cxn ang="0">
                <a:pos x="149" y="550"/>
              </a:cxn>
              <a:cxn ang="0">
                <a:pos x="71" y="389"/>
              </a:cxn>
              <a:cxn ang="0">
                <a:pos x="185" y="316"/>
              </a:cxn>
              <a:cxn ang="0">
                <a:pos x="305" y="250"/>
              </a:cxn>
              <a:cxn ang="0">
                <a:pos x="434" y="193"/>
              </a:cxn>
              <a:cxn ang="0">
                <a:pos x="570" y="142"/>
              </a:cxn>
              <a:cxn ang="0">
                <a:pos x="710" y="100"/>
              </a:cxn>
              <a:cxn ang="0">
                <a:pos x="855" y="63"/>
              </a:cxn>
              <a:cxn ang="0">
                <a:pos x="1007" y="37"/>
              </a:cxn>
              <a:cxn ang="0">
                <a:pos x="1163" y="16"/>
              </a:cxn>
              <a:cxn ang="0">
                <a:pos x="1322" y="5"/>
              </a:cxn>
              <a:cxn ang="0">
                <a:pos x="1485" y="0"/>
              </a:cxn>
              <a:cxn ang="0">
                <a:pos x="1646" y="5"/>
              </a:cxn>
              <a:cxn ang="0">
                <a:pos x="1805" y="18"/>
              </a:cxn>
              <a:cxn ang="0">
                <a:pos x="1962" y="38"/>
              </a:cxn>
              <a:cxn ang="0">
                <a:pos x="2116" y="66"/>
              </a:cxn>
              <a:cxn ang="0">
                <a:pos x="2264" y="102"/>
              </a:cxn>
              <a:cxn ang="0">
                <a:pos x="2408" y="145"/>
              </a:cxn>
              <a:cxn ang="0">
                <a:pos x="2545" y="197"/>
              </a:cxn>
              <a:cxn ang="0">
                <a:pos x="2676" y="254"/>
              </a:cxn>
              <a:cxn ang="0">
                <a:pos x="2798" y="319"/>
              </a:cxn>
              <a:cxn ang="0">
                <a:pos x="2912" y="390"/>
              </a:cxn>
            </a:cxnLst>
            <a:rect l="0" t="0" r="r" b="b"/>
            <a:pathLst>
              <a:path w="2984" h="561">
                <a:moveTo>
                  <a:pt x="2983" y="441"/>
                </a:moveTo>
                <a:lnTo>
                  <a:pt x="2827" y="560"/>
                </a:lnTo>
                <a:lnTo>
                  <a:pt x="2797" y="538"/>
                </a:lnTo>
                <a:lnTo>
                  <a:pt x="2764" y="515"/>
                </a:lnTo>
                <a:lnTo>
                  <a:pt x="2732" y="494"/>
                </a:lnTo>
                <a:lnTo>
                  <a:pt x="2699" y="473"/>
                </a:lnTo>
                <a:lnTo>
                  <a:pt x="2663" y="452"/>
                </a:lnTo>
                <a:lnTo>
                  <a:pt x="2627" y="432"/>
                </a:lnTo>
                <a:lnTo>
                  <a:pt x="2592" y="413"/>
                </a:lnTo>
                <a:lnTo>
                  <a:pt x="2555" y="395"/>
                </a:lnTo>
                <a:lnTo>
                  <a:pt x="2516" y="377"/>
                </a:lnTo>
                <a:lnTo>
                  <a:pt x="2477" y="360"/>
                </a:lnTo>
                <a:lnTo>
                  <a:pt x="2437" y="343"/>
                </a:lnTo>
                <a:lnTo>
                  <a:pt x="2397" y="327"/>
                </a:lnTo>
                <a:lnTo>
                  <a:pt x="2356" y="312"/>
                </a:lnTo>
                <a:lnTo>
                  <a:pt x="2314" y="297"/>
                </a:lnTo>
                <a:lnTo>
                  <a:pt x="2272" y="283"/>
                </a:lnTo>
                <a:lnTo>
                  <a:pt x="2230" y="270"/>
                </a:lnTo>
                <a:lnTo>
                  <a:pt x="2187" y="257"/>
                </a:lnTo>
                <a:lnTo>
                  <a:pt x="2142" y="245"/>
                </a:lnTo>
                <a:lnTo>
                  <a:pt x="2097" y="233"/>
                </a:lnTo>
                <a:lnTo>
                  <a:pt x="2052" y="224"/>
                </a:lnTo>
                <a:lnTo>
                  <a:pt x="2007" y="215"/>
                </a:lnTo>
                <a:lnTo>
                  <a:pt x="1961" y="206"/>
                </a:lnTo>
                <a:lnTo>
                  <a:pt x="1915" y="198"/>
                </a:lnTo>
                <a:lnTo>
                  <a:pt x="1868" y="191"/>
                </a:lnTo>
                <a:lnTo>
                  <a:pt x="1821" y="184"/>
                </a:lnTo>
                <a:lnTo>
                  <a:pt x="1773" y="178"/>
                </a:lnTo>
                <a:lnTo>
                  <a:pt x="1727" y="174"/>
                </a:lnTo>
                <a:lnTo>
                  <a:pt x="1679" y="169"/>
                </a:lnTo>
                <a:lnTo>
                  <a:pt x="1630" y="167"/>
                </a:lnTo>
                <a:lnTo>
                  <a:pt x="1583" y="165"/>
                </a:lnTo>
                <a:lnTo>
                  <a:pt x="1534" y="162"/>
                </a:lnTo>
                <a:lnTo>
                  <a:pt x="1485" y="162"/>
                </a:lnTo>
                <a:lnTo>
                  <a:pt x="1437" y="162"/>
                </a:lnTo>
                <a:lnTo>
                  <a:pt x="1388" y="165"/>
                </a:lnTo>
                <a:lnTo>
                  <a:pt x="1341" y="166"/>
                </a:lnTo>
                <a:lnTo>
                  <a:pt x="1293" y="169"/>
                </a:lnTo>
                <a:lnTo>
                  <a:pt x="1246" y="173"/>
                </a:lnTo>
                <a:lnTo>
                  <a:pt x="1199" y="177"/>
                </a:lnTo>
                <a:lnTo>
                  <a:pt x="1153" y="183"/>
                </a:lnTo>
                <a:lnTo>
                  <a:pt x="1105" y="190"/>
                </a:lnTo>
                <a:lnTo>
                  <a:pt x="1059" y="197"/>
                </a:lnTo>
                <a:lnTo>
                  <a:pt x="1013" y="205"/>
                </a:lnTo>
                <a:lnTo>
                  <a:pt x="968" y="213"/>
                </a:lnTo>
                <a:lnTo>
                  <a:pt x="921" y="223"/>
                </a:lnTo>
                <a:lnTo>
                  <a:pt x="877" y="233"/>
                </a:lnTo>
                <a:lnTo>
                  <a:pt x="833" y="242"/>
                </a:lnTo>
                <a:lnTo>
                  <a:pt x="789" y="254"/>
                </a:lnTo>
                <a:lnTo>
                  <a:pt x="746" y="266"/>
                </a:lnTo>
                <a:lnTo>
                  <a:pt x="703" y="280"/>
                </a:lnTo>
                <a:lnTo>
                  <a:pt x="662" y="293"/>
                </a:lnTo>
                <a:lnTo>
                  <a:pt x="620" y="307"/>
                </a:lnTo>
                <a:lnTo>
                  <a:pt x="579" y="323"/>
                </a:lnTo>
                <a:lnTo>
                  <a:pt x="539" y="337"/>
                </a:lnTo>
                <a:lnTo>
                  <a:pt x="500" y="354"/>
                </a:lnTo>
                <a:lnTo>
                  <a:pt x="460" y="371"/>
                </a:lnTo>
                <a:lnTo>
                  <a:pt x="422" y="388"/>
                </a:lnTo>
                <a:lnTo>
                  <a:pt x="385" y="407"/>
                </a:lnTo>
                <a:lnTo>
                  <a:pt x="348" y="425"/>
                </a:lnTo>
                <a:lnTo>
                  <a:pt x="313" y="444"/>
                </a:lnTo>
                <a:lnTo>
                  <a:pt x="278" y="465"/>
                </a:lnTo>
                <a:lnTo>
                  <a:pt x="246" y="485"/>
                </a:lnTo>
                <a:lnTo>
                  <a:pt x="213" y="507"/>
                </a:lnTo>
                <a:lnTo>
                  <a:pt x="179" y="527"/>
                </a:lnTo>
                <a:lnTo>
                  <a:pt x="149" y="550"/>
                </a:lnTo>
                <a:lnTo>
                  <a:pt x="0" y="441"/>
                </a:lnTo>
                <a:lnTo>
                  <a:pt x="35" y="414"/>
                </a:lnTo>
                <a:lnTo>
                  <a:pt x="71" y="389"/>
                </a:lnTo>
                <a:lnTo>
                  <a:pt x="108" y="363"/>
                </a:lnTo>
                <a:lnTo>
                  <a:pt x="146" y="339"/>
                </a:lnTo>
                <a:lnTo>
                  <a:pt x="185" y="316"/>
                </a:lnTo>
                <a:lnTo>
                  <a:pt x="224" y="293"/>
                </a:lnTo>
                <a:lnTo>
                  <a:pt x="264" y="272"/>
                </a:lnTo>
                <a:lnTo>
                  <a:pt x="305" y="250"/>
                </a:lnTo>
                <a:lnTo>
                  <a:pt x="348" y="231"/>
                </a:lnTo>
                <a:lnTo>
                  <a:pt x="390" y="211"/>
                </a:lnTo>
                <a:lnTo>
                  <a:pt x="434" y="193"/>
                </a:lnTo>
                <a:lnTo>
                  <a:pt x="478" y="175"/>
                </a:lnTo>
                <a:lnTo>
                  <a:pt x="523" y="158"/>
                </a:lnTo>
                <a:lnTo>
                  <a:pt x="570" y="142"/>
                </a:lnTo>
                <a:lnTo>
                  <a:pt x="616" y="128"/>
                </a:lnTo>
                <a:lnTo>
                  <a:pt x="662" y="113"/>
                </a:lnTo>
                <a:lnTo>
                  <a:pt x="710" y="100"/>
                </a:lnTo>
                <a:lnTo>
                  <a:pt x="758" y="87"/>
                </a:lnTo>
                <a:lnTo>
                  <a:pt x="807" y="75"/>
                </a:lnTo>
                <a:lnTo>
                  <a:pt x="855" y="63"/>
                </a:lnTo>
                <a:lnTo>
                  <a:pt x="906" y="54"/>
                </a:lnTo>
                <a:lnTo>
                  <a:pt x="956" y="45"/>
                </a:lnTo>
                <a:lnTo>
                  <a:pt x="1007" y="37"/>
                </a:lnTo>
                <a:lnTo>
                  <a:pt x="1059" y="29"/>
                </a:lnTo>
                <a:lnTo>
                  <a:pt x="1110" y="22"/>
                </a:lnTo>
                <a:lnTo>
                  <a:pt x="1163" y="16"/>
                </a:lnTo>
                <a:lnTo>
                  <a:pt x="1216" y="12"/>
                </a:lnTo>
                <a:lnTo>
                  <a:pt x="1268" y="7"/>
                </a:lnTo>
                <a:lnTo>
                  <a:pt x="1322" y="5"/>
                </a:lnTo>
                <a:lnTo>
                  <a:pt x="1375" y="3"/>
                </a:lnTo>
                <a:lnTo>
                  <a:pt x="1431" y="0"/>
                </a:lnTo>
                <a:lnTo>
                  <a:pt x="1485" y="0"/>
                </a:lnTo>
                <a:lnTo>
                  <a:pt x="1539" y="0"/>
                </a:lnTo>
                <a:lnTo>
                  <a:pt x="1593" y="3"/>
                </a:lnTo>
                <a:lnTo>
                  <a:pt x="1646" y="5"/>
                </a:lnTo>
                <a:lnTo>
                  <a:pt x="1700" y="8"/>
                </a:lnTo>
                <a:lnTo>
                  <a:pt x="1752" y="12"/>
                </a:lnTo>
                <a:lnTo>
                  <a:pt x="1805" y="18"/>
                </a:lnTo>
                <a:lnTo>
                  <a:pt x="1858" y="23"/>
                </a:lnTo>
                <a:lnTo>
                  <a:pt x="1911" y="30"/>
                </a:lnTo>
                <a:lnTo>
                  <a:pt x="1962" y="38"/>
                </a:lnTo>
                <a:lnTo>
                  <a:pt x="2014" y="47"/>
                </a:lnTo>
                <a:lnTo>
                  <a:pt x="2065" y="55"/>
                </a:lnTo>
                <a:lnTo>
                  <a:pt x="2116" y="66"/>
                </a:lnTo>
                <a:lnTo>
                  <a:pt x="2166" y="77"/>
                </a:lnTo>
                <a:lnTo>
                  <a:pt x="2216" y="89"/>
                </a:lnTo>
                <a:lnTo>
                  <a:pt x="2264" y="102"/>
                </a:lnTo>
                <a:lnTo>
                  <a:pt x="2313" y="116"/>
                </a:lnTo>
                <a:lnTo>
                  <a:pt x="2360" y="130"/>
                </a:lnTo>
                <a:lnTo>
                  <a:pt x="2408" y="145"/>
                </a:lnTo>
                <a:lnTo>
                  <a:pt x="2454" y="161"/>
                </a:lnTo>
                <a:lnTo>
                  <a:pt x="2500" y="178"/>
                </a:lnTo>
                <a:lnTo>
                  <a:pt x="2545" y="197"/>
                </a:lnTo>
                <a:lnTo>
                  <a:pt x="2589" y="215"/>
                </a:lnTo>
                <a:lnTo>
                  <a:pt x="2633" y="233"/>
                </a:lnTo>
                <a:lnTo>
                  <a:pt x="2676" y="254"/>
                </a:lnTo>
                <a:lnTo>
                  <a:pt x="2717" y="274"/>
                </a:lnTo>
                <a:lnTo>
                  <a:pt x="2757" y="296"/>
                </a:lnTo>
                <a:lnTo>
                  <a:pt x="2798" y="319"/>
                </a:lnTo>
                <a:lnTo>
                  <a:pt x="2836" y="341"/>
                </a:lnTo>
                <a:lnTo>
                  <a:pt x="2875" y="365"/>
                </a:lnTo>
                <a:lnTo>
                  <a:pt x="2912" y="390"/>
                </a:lnTo>
                <a:lnTo>
                  <a:pt x="2949" y="415"/>
                </a:lnTo>
                <a:lnTo>
                  <a:pt x="2983" y="441"/>
                </a:lnTo>
              </a:path>
            </a:pathLst>
          </a:custGeom>
          <a:solidFill>
            <a:srgbClr val="037C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1544638" y="3975100"/>
            <a:ext cx="26987" cy="42863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4" y="4"/>
              </a:cxn>
              <a:cxn ang="0">
                <a:pos x="0" y="13"/>
              </a:cxn>
              <a:cxn ang="0">
                <a:pos x="4" y="22"/>
              </a:cxn>
              <a:cxn ang="0">
                <a:pos x="16" y="26"/>
              </a:cxn>
              <a:cxn ang="0">
                <a:pos x="16" y="0"/>
              </a:cxn>
            </a:cxnLst>
            <a:rect l="0" t="0" r="r" b="b"/>
            <a:pathLst>
              <a:path w="17" h="27">
                <a:moveTo>
                  <a:pt x="16" y="0"/>
                </a:moveTo>
                <a:lnTo>
                  <a:pt x="4" y="4"/>
                </a:lnTo>
                <a:lnTo>
                  <a:pt x="0" y="13"/>
                </a:lnTo>
                <a:lnTo>
                  <a:pt x="4" y="22"/>
                </a:lnTo>
                <a:lnTo>
                  <a:pt x="16" y="26"/>
                </a:lnTo>
                <a:lnTo>
                  <a:pt x="16" y="0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1774825" y="3849688"/>
            <a:ext cx="355600" cy="42862"/>
          </a:xfrm>
          <a:custGeom>
            <a:avLst/>
            <a:gdLst/>
            <a:ahLst/>
            <a:cxnLst>
              <a:cxn ang="0">
                <a:pos x="223" y="13"/>
              </a:cxn>
              <a:cxn ang="0">
                <a:pos x="223" y="0"/>
              </a:cxn>
              <a:cxn ang="0">
                <a:pos x="0" y="0"/>
              </a:cxn>
              <a:cxn ang="0">
                <a:pos x="0" y="26"/>
              </a:cxn>
              <a:cxn ang="0">
                <a:pos x="223" y="26"/>
              </a:cxn>
              <a:cxn ang="0">
                <a:pos x="223" y="13"/>
              </a:cxn>
            </a:cxnLst>
            <a:rect l="0" t="0" r="r" b="b"/>
            <a:pathLst>
              <a:path w="224" h="27">
                <a:moveTo>
                  <a:pt x="223" y="13"/>
                </a:moveTo>
                <a:lnTo>
                  <a:pt x="223" y="0"/>
                </a:lnTo>
                <a:lnTo>
                  <a:pt x="0" y="0"/>
                </a:lnTo>
                <a:lnTo>
                  <a:pt x="0" y="26"/>
                </a:lnTo>
                <a:lnTo>
                  <a:pt x="223" y="26"/>
                </a:lnTo>
                <a:lnTo>
                  <a:pt x="223" y="13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71625" y="3849688"/>
            <a:ext cx="593725" cy="168275"/>
            <a:chOff x="990" y="2425"/>
            <a:chExt cx="374" cy="106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90" y="2504"/>
              <a:ext cx="280" cy="27"/>
            </a:xfrm>
            <a:custGeom>
              <a:avLst/>
              <a:gdLst/>
              <a:ahLst/>
              <a:cxnLst>
                <a:cxn ang="0">
                  <a:pos x="218" y="23"/>
                </a:cxn>
                <a:cxn ang="0">
                  <a:pos x="230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30" y="26"/>
                </a:cxn>
                <a:cxn ang="0">
                  <a:pos x="242" y="2"/>
                </a:cxn>
                <a:cxn ang="0">
                  <a:pos x="230" y="26"/>
                </a:cxn>
                <a:cxn ang="0">
                  <a:pos x="279" y="26"/>
                </a:cxn>
                <a:cxn ang="0">
                  <a:pos x="242" y="2"/>
                </a:cxn>
                <a:cxn ang="0">
                  <a:pos x="218" y="23"/>
                </a:cxn>
              </a:cxnLst>
              <a:rect l="0" t="0" r="r" b="b"/>
              <a:pathLst>
                <a:path w="280" h="27">
                  <a:moveTo>
                    <a:pt x="218" y="23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230" y="26"/>
                  </a:lnTo>
                  <a:lnTo>
                    <a:pt x="242" y="2"/>
                  </a:lnTo>
                  <a:lnTo>
                    <a:pt x="230" y="26"/>
                  </a:lnTo>
                  <a:lnTo>
                    <a:pt x="279" y="26"/>
                  </a:lnTo>
                  <a:lnTo>
                    <a:pt x="242" y="2"/>
                  </a:lnTo>
                  <a:lnTo>
                    <a:pt x="218" y="23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068" y="2425"/>
              <a:ext cx="164" cy="10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7" y="27"/>
                </a:cxn>
                <a:cxn ang="0">
                  <a:pos x="140" y="101"/>
                </a:cxn>
                <a:cxn ang="0">
                  <a:pos x="163" y="77"/>
                </a:cxn>
                <a:cxn ang="0">
                  <a:pos x="60" y="4"/>
                </a:cxn>
                <a:cxn ang="0">
                  <a:pos x="48" y="30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37" y="27"/>
                </a:cxn>
                <a:cxn ang="0">
                  <a:pos x="48" y="0"/>
                </a:cxn>
              </a:cxnLst>
              <a:rect l="0" t="0" r="r" b="b"/>
              <a:pathLst>
                <a:path w="164" h="102">
                  <a:moveTo>
                    <a:pt x="48" y="0"/>
                  </a:moveTo>
                  <a:lnTo>
                    <a:pt x="37" y="27"/>
                  </a:lnTo>
                  <a:lnTo>
                    <a:pt x="140" y="101"/>
                  </a:lnTo>
                  <a:lnTo>
                    <a:pt x="163" y="77"/>
                  </a:lnTo>
                  <a:lnTo>
                    <a:pt x="60" y="4"/>
                  </a:lnTo>
                  <a:lnTo>
                    <a:pt x="48" y="3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37" y="27"/>
                  </a:lnTo>
                  <a:lnTo>
                    <a:pt x="48" y="0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347" y="2425"/>
              <a:ext cx="17" cy="2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" y="23"/>
                </a:cxn>
                <a:cxn ang="0">
                  <a:pos x="16" y="13"/>
                </a:cxn>
                <a:cxn ang="0">
                  <a:pos x="12" y="4"/>
                </a:cxn>
                <a:cxn ang="0">
                  <a:pos x="0" y="0"/>
                </a:cxn>
                <a:cxn ang="0">
                  <a:pos x="0" y="26"/>
                </a:cxn>
              </a:cxnLst>
              <a:rect l="0" t="0" r="r" b="b"/>
              <a:pathLst>
                <a:path w="17" h="27">
                  <a:moveTo>
                    <a:pt x="0" y="26"/>
                  </a:moveTo>
                  <a:lnTo>
                    <a:pt x="12" y="23"/>
                  </a:lnTo>
                  <a:lnTo>
                    <a:pt x="16" y="13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" name="Freeform 18"/>
          <p:cNvSpPr>
            <a:spLocks/>
          </p:cNvSpPr>
          <p:nvPr/>
        </p:nvSpPr>
        <p:spPr bwMode="auto">
          <a:xfrm>
            <a:off x="7562850" y="3973513"/>
            <a:ext cx="26988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3"/>
              </a:cxn>
              <a:cxn ang="0">
                <a:pos x="16" y="13"/>
              </a:cxn>
              <a:cxn ang="0">
                <a:pos x="11" y="22"/>
              </a:cxn>
              <a:cxn ang="0">
                <a:pos x="0" y="26"/>
              </a:cxn>
              <a:cxn ang="0">
                <a:pos x="0" y="0"/>
              </a:cxn>
            </a:cxnLst>
            <a:rect l="0" t="0" r="r" b="b"/>
            <a:pathLst>
              <a:path w="17" h="27">
                <a:moveTo>
                  <a:pt x="0" y="0"/>
                </a:moveTo>
                <a:lnTo>
                  <a:pt x="11" y="3"/>
                </a:lnTo>
                <a:lnTo>
                  <a:pt x="16" y="13"/>
                </a:lnTo>
                <a:lnTo>
                  <a:pt x="11" y="22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075488" y="3848100"/>
            <a:ext cx="555625" cy="168275"/>
            <a:chOff x="4457" y="2424"/>
            <a:chExt cx="350" cy="106"/>
          </a:xfrm>
        </p:grpSpPr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528" y="2503"/>
              <a:ext cx="279" cy="27"/>
            </a:xfrm>
            <a:custGeom>
              <a:avLst/>
              <a:gdLst/>
              <a:ahLst/>
              <a:cxnLst>
                <a:cxn ang="0">
                  <a:pos x="61" y="23"/>
                </a:cxn>
                <a:cxn ang="0">
                  <a:pos x="49" y="0"/>
                </a:cxn>
                <a:cxn ang="0">
                  <a:pos x="278" y="0"/>
                </a:cxn>
                <a:cxn ang="0">
                  <a:pos x="278" y="26"/>
                </a:cxn>
                <a:cxn ang="0">
                  <a:pos x="49" y="26"/>
                </a:cxn>
                <a:cxn ang="0">
                  <a:pos x="37" y="2"/>
                </a:cxn>
                <a:cxn ang="0">
                  <a:pos x="49" y="26"/>
                </a:cxn>
                <a:cxn ang="0">
                  <a:pos x="0" y="26"/>
                </a:cxn>
                <a:cxn ang="0">
                  <a:pos x="37" y="2"/>
                </a:cxn>
                <a:cxn ang="0">
                  <a:pos x="61" y="23"/>
                </a:cxn>
              </a:cxnLst>
              <a:rect l="0" t="0" r="r" b="b"/>
              <a:pathLst>
                <a:path w="279" h="27">
                  <a:moveTo>
                    <a:pt x="61" y="23"/>
                  </a:moveTo>
                  <a:lnTo>
                    <a:pt x="49" y="0"/>
                  </a:lnTo>
                  <a:lnTo>
                    <a:pt x="278" y="0"/>
                  </a:lnTo>
                  <a:lnTo>
                    <a:pt x="278" y="26"/>
                  </a:lnTo>
                  <a:lnTo>
                    <a:pt x="49" y="26"/>
                  </a:lnTo>
                  <a:lnTo>
                    <a:pt x="37" y="2"/>
                  </a:lnTo>
                  <a:lnTo>
                    <a:pt x="49" y="26"/>
                  </a:lnTo>
                  <a:lnTo>
                    <a:pt x="0" y="26"/>
                  </a:lnTo>
                  <a:lnTo>
                    <a:pt x="37" y="2"/>
                  </a:lnTo>
                  <a:lnTo>
                    <a:pt x="61" y="23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566" y="2424"/>
              <a:ext cx="165" cy="102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26" y="27"/>
                </a:cxn>
                <a:cxn ang="0">
                  <a:pos x="23" y="101"/>
                </a:cxn>
                <a:cxn ang="0">
                  <a:pos x="0" y="77"/>
                </a:cxn>
                <a:cxn ang="0">
                  <a:pos x="103" y="4"/>
                </a:cxn>
                <a:cxn ang="0">
                  <a:pos x="115" y="30"/>
                </a:cxn>
                <a:cxn ang="0">
                  <a:pos x="115" y="0"/>
                </a:cxn>
                <a:cxn ang="0">
                  <a:pos x="164" y="0"/>
                </a:cxn>
                <a:cxn ang="0">
                  <a:pos x="126" y="27"/>
                </a:cxn>
                <a:cxn ang="0">
                  <a:pos x="115" y="0"/>
                </a:cxn>
              </a:cxnLst>
              <a:rect l="0" t="0" r="r" b="b"/>
              <a:pathLst>
                <a:path w="165" h="102">
                  <a:moveTo>
                    <a:pt x="115" y="0"/>
                  </a:moveTo>
                  <a:lnTo>
                    <a:pt x="126" y="27"/>
                  </a:lnTo>
                  <a:lnTo>
                    <a:pt x="23" y="101"/>
                  </a:lnTo>
                  <a:lnTo>
                    <a:pt x="0" y="77"/>
                  </a:lnTo>
                  <a:lnTo>
                    <a:pt x="103" y="4"/>
                  </a:lnTo>
                  <a:lnTo>
                    <a:pt x="115" y="30"/>
                  </a:lnTo>
                  <a:lnTo>
                    <a:pt x="115" y="0"/>
                  </a:lnTo>
                  <a:lnTo>
                    <a:pt x="164" y="0"/>
                  </a:lnTo>
                  <a:lnTo>
                    <a:pt x="126" y="27"/>
                  </a:lnTo>
                  <a:lnTo>
                    <a:pt x="115" y="0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457" y="2424"/>
              <a:ext cx="223" cy="2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0"/>
                </a:cxn>
                <a:cxn ang="0">
                  <a:pos x="222" y="0"/>
                </a:cxn>
                <a:cxn ang="0">
                  <a:pos x="222" y="26"/>
                </a:cxn>
                <a:cxn ang="0">
                  <a:pos x="0" y="26"/>
                </a:cxn>
                <a:cxn ang="0">
                  <a:pos x="0" y="13"/>
                </a:cxn>
              </a:cxnLst>
              <a:rect l="0" t="0" r="r" b="b"/>
              <a:pathLst>
                <a:path w="223" h="27">
                  <a:moveTo>
                    <a:pt x="0" y="13"/>
                  </a:moveTo>
                  <a:lnTo>
                    <a:pt x="0" y="0"/>
                  </a:lnTo>
                  <a:lnTo>
                    <a:pt x="222" y="0"/>
                  </a:lnTo>
                  <a:lnTo>
                    <a:pt x="222" y="26"/>
                  </a:lnTo>
                  <a:lnTo>
                    <a:pt x="0" y="26"/>
                  </a:lnTo>
                  <a:lnTo>
                    <a:pt x="0" y="13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Freeform 23"/>
          <p:cNvSpPr>
            <a:spLocks/>
          </p:cNvSpPr>
          <p:nvPr/>
        </p:nvSpPr>
        <p:spPr bwMode="auto">
          <a:xfrm>
            <a:off x="6972300" y="3848100"/>
            <a:ext cx="26988" cy="42863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2" y="23"/>
              </a:cxn>
              <a:cxn ang="0">
                <a:pos x="0" y="13"/>
              </a:cxn>
              <a:cxn ang="0">
                <a:pos x="2" y="4"/>
              </a:cxn>
              <a:cxn ang="0">
                <a:pos x="16" y="0"/>
              </a:cxn>
              <a:cxn ang="0">
                <a:pos x="16" y="26"/>
              </a:cxn>
            </a:cxnLst>
            <a:rect l="0" t="0" r="r" b="b"/>
            <a:pathLst>
              <a:path w="17" h="27">
                <a:moveTo>
                  <a:pt x="16" y="26"/>
                </a:moveTo>
                <a:lnTo>
                  <a:pt x="2" y="23"/>
                </a:lnTo>
                <a:lnTo>
                  <a:pt x="0" y="13"/>
                </a:lnTo>
                <a:lnTo>
                  <a:pt x="2" y="4"/>
                </a:lnTo>
                <a:lnTo>
                  <a:pt x="16" y="0"/>
                </a:lnTo>
                <a:lnTo>
                  <a:pt x="16" y="26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7462838" y="4632325"/>
            <a:ext cx="44450" cy="349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2"/>
              </a:cxn>
              <a:cxn ang="0">
                <a:pos x="11" y="0"/>
              </a:cxn>
              <a:cxn ang="0">
                <a:pos x="16" y="2"/>
              </a:cxn>
              <a:cxn ang="0">
                <a:pos x="21" y="3"/>
              </a:cxn>
              <a:cxn ang="0">
                <a:pos x="25" y="6"/>
              </a:cxn>
              <a:cxn ang="0">
                <a:pos x="27" y="11"/>
              </a:cxn>
              <a:cxn ang="0">
                <a:pos x="27" y="16"/>
              </a:cxn>
              <a:cxn ang="0">
                <a:pos x="24" y="21"/>
              </a:cxn>
              <a:cxn ang="0">
                <a:pos x="0" y="5"/>
              </a:cxn>
            </a:cxnLst>
            <a:rect l="0" t="0" r="r" b="b"/>
            <a:pathLst>
              <a:path w="28" h="22">
                <a:moveTo>
                  <a:pt x="0" y="5"/>
                </a:moveTo>
                <a:lnTo>
                  <a:pt x="5" y="2"/>
                </a:lnTo>
                <a:lnTo>
                  <a:pt x="11" y="0"/>
                </a:lnTo>
                <a:lnTo>
                  <a:pt x="16" y="2"/>
                </a:lnTo>
                <a:lnTo>
                  <a:pt x="21" y="3"/>
                </a:lnTo>
                <a:lnTo>
                  <a:pt x="25" y="6"/>
                </a:lnTo>
                <a:lnTo>
                  <a:pt x="27" y="11"/>
                </a:lnTo>
                <a:lnTo>
                  <a:pt x="27" y="16"/>
                </a:lnTo>
                <a:lnTo>
                  <a:pt x="24" y="21"/>
                </a:lnTo>
                <a:lnTo>
                  <a:pt x="0" y="5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6986588" y="4641850"/>
            <a:ext cx="514350" cy="325438"/>
            <a:chOff x="4401" y="2924"/>
            <a:chExt cx="324" cy="205"/>
          </a:xfrm>
        </p:grpSpPr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543" y="2924"/>
              <a:ext cx="182" cy="205"/>
            </a:xfrm>
            <a:custGeom>
              <a:avLst/>
              <a:gdLst/>
              <a:ahLst/>
              <a:cxnLst>
                <a:cxn ang="0">
                  <a:pos x="36" y="161"/>
                </a:cxn>
                <a:cxn ang="0">
                  <a:pos x="4" y="152"/>
                </a:cxn>
                <a:cxn ang="0">
                  <a:pos x="153" y="0"/>
                </a:cxn>
                <a:cxn ang="0">
                  <a:pos x="181" y="20"/>
                </a:cxn>
                <a:cxn ang="0">
                  <a:pos x="33" y="172"/>
                </a:cxn>
                <a:cxn ang="0">
                  <a:pos x="0" y="161"/>
                </a:cxn>
                <a:cxn ang="0">
                  <a:pos x="33" y="172"/>
                </a:cxn>
                <a:cxn ang="0">
                  <a:pos x="0" y="204"/>
                </a:cxn>
                <a:cxn ang="0">
                  <a:pos x="0" y="161"/>
                </a:cxn>
                <a:cxn ang="0">
                  <a:pos x="36" y="161"/>
                </a:cxn>
              </a:cxnLst>
              <a:rect l="0" t="0" r="r" b="b"/>
              <a:pathLst>
                <a:path w="182" h="205">
                  <a:moveTo>
                    <a:pt x="36" y="161"/>
                  </a:moveTo>
                  <a:lnTo>
                    <a:pt x="4" y="152"/>
                  </a:lnTo>
                  <a:lnTo>
                    <a:pt x="153" y="0"/>
                  </a:lnTo>
                  <a:lnTo>
                    <a:pt x="181" y="20"/>
                  </a:lnTo>
                  <a:lnTo>
                    <a:pt x="33" y="172"/>
                  </a:lnTo>
                  <a:lnTo>
                    <a:pt x="0" y="161"/>
                  </a:lnTo>
                  <a:lnTo>
                    <a:pt x="33" y="172"/>
                  </a:lnTo>
                  <a:lnTo>
                    <a:pt x="0" y="204"/>
                  </a:lnTo>
                  <a:lnTo>
                    <a:pt x="0" y="161"/>
                  </a:lnTo>
                  <a:lnTo>
                    <a:pt x="36" y="161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543" y="2924"/>
              <a:ext cx="34" cy="161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33" y="41"/>
                </a:cxn>
                <a:cxn ang="0">
                  <a:pos x="31" y="160"/>
                </a:cxn>
                <a:cxn ang="0">
                  <a:pos x="0" y="160"/>
                </a:cxn>
                <a:cxn ang="0">
                  <a:pos x="2" y="41"/>
                </a:cxn>
                <a:cxn ang="0">
                  <a:pos x="30" y="52"/>
                </a:cxn>
                <a:cxn ang="0">
                  <a:pos x="5" y="32"/>
                </a:cxn>
                <a:cxn ang="0">
                  <a:pos x="33" y="0"/>
                </a:cxn>
                <a:cxn ang="0">
                  <a:pos x="33" y="41"/>
                </a:cxn>
                <a:cxn ang="0">
                  <a:pos x="5" y="32"/>
                </a:cxn>
              </a:cxnLst>
              <a:rect l="0" t="0" r="r" b="b"/>
              <a:pathLst>
                <a:path w="34" h="161">
                  <a:moveTo>
                    <a:pt x="5" y="32"/>
                  </a:moveTo>
                  <a:lnTo>
                    <a:pt x="33" y="41"/>
                  </a:lnTo>
                  <a:lnTo>
                    <a:pt x="31" y="160"/>
                  </a:lnTo>
                  <a:lnTo>
                    <a:pt x="0" y="160"/>
                  </a:lnTo>
                  <a:lnTo>
                    <a:pt x="2" y="41"/>
                  </a:lnTo>
                  <a:lnTo>
                    <a:pt x="30" y="52"/>
                  </a:lnTo>
                  <a:lnTo>
                    <a:pt x="5" y="32"/>
                  </a:lnTo>
                  <a:lnTo>
                    <a:pt x="33" y="0"/>
                  </a:lnTo>
                  <a:lnTo>
                    <a:pt x="33" y="41"/>
                  </a:lnTo>
                  <a:lnTo>
                    <a:pt x="5" y="32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401" y="2957"/>
              <a:ext cx="172" cy="168"/>
            </a:xfrm>
            <a:custGeom>
              <a:avLst/>
              <a:gdLst/>
              <a:ahLst/>
              <a:cxnLst>
                <a:cxn ang="0">
                  <a:pos x="14" y="157"/>
                </a:cxn>
                <a:cxn ang="0">
                  <a:pos x="0" y="148"/>
                </a:cxn>
                <a:cxn ang="0">
                  <a:pos x="143" y="0"/>
                </a:cxn>
                <a:cxn ang="0">
                  <a:pos x="171" y="20"/>
                </a:cxn>
                <a:cxn ang="0">
                  <a:pos x="28" y="167"/>
                </a:cxn>
                <a:cxn ang="0">
                  <a:pos x="14" y="157"/>
                </a:cxn>
              </a:cxnLst>
              <a:rect l="0" t="0" r="r" b="b"/>
              <a:pathLst>
                <a:path w="172" h="168">
                  <a:moveTo>
                    <a:pt x="14" y="157"/>
                  </a:moveTo>
                  <a:lnTo>
                    <a:pt x="0" y="148"/>
                  </a:lnTo>
                  <a:lnTo>
                    <a:pt x="143" y="0"/>
                  </a:lnTo>
                  <a:lnTo>
                    <a:pt x="171" y="20"/>
                  </a:lnTo>
                  <a:lnTo>
                    <a:pt x="28" y="167"/>
                  </a:lnTo>
                  <a:lnTo>
                    <a:pt x="14" y="157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" name="Freeform 29"/>
          <p:cNvSpPr>
            <a:spLocks/>
          </p:cNvSpPr>
          <p:nvPr/>
        </p:nvSpPr>
        <p:spPr bwMode="auto">
          <a:xfrm>
            <a:off x="6980238" y="4937125"/>
            <a:ext cx="44450" cy="33338"/>
          </a:xfrm>
          <a:custGeom>
            <a:avLst/>
            <a:gdLst/>
            <a:ahLst/>
            <a:cxnLst>
              <a:cxn ang="0">
                <a:pos x="27" y="15"/>
              </a:cxn>
              <a:cxn ang="0">
                <a:pos x="21" y="19"/>
              </a:cxn>
              <a:cxn ang="0">
                <a:pos x="16" y="20"/>
              </a:cxn>
              <a:cxn ang="0">
                <a:pos x="11" y="19"/>
              </a:cxn>
              <a:cxn ang="0">
                <a:pos x="5" y="16"/>
              </a:cxn>
              <a:cxn ang="0">
                <a:pos x="2" y="14"/>
              </a:cxn>
              <a:cxn ang="0">
                <a:pos x="0" y="9"/>
              </a:cxn>
              <a:cxn ang="0">
                <a:pos x="0" y="4"/>
              </a:cxn>
              <a:cxn ang="0">
                <a:pos x="3" y="0"/>
              </a:cxn>
              <a:cxn ang="0">
                <a:pos x="27" y="15"/>
              </a:cxn>
            </a:cxnLst>
            <a:rect l="0" t="0" r="r" b="b"/>
            <a:pathLst>
              <a:path w="28" h="21">
                <a:moveTo>
                  <a:pt x="27" y="15"/>
                </a:moveTo>
                <a:lnTo>
                  <a:pt x="21" y="19"/>
                </a:lnTo>
                <a:lnTo>
                  <a:pt x="16" y="20"/>
                </a:lnTo>
                <a:lnTo>
                  <a:pt x="11" y="19"/>
                </a:lnTo>
                <a:lnTo>
                  <a:pt x="5" y="16"/>
                </a:lnTo>
                <a:lnTo>
                  <a:pt x="2" y="14"/>
                </a:lnTo>
                <a:lnTo>
                  <a:pt x="0" y="9"/>
                </a:lnTo>
                <a:lnTo>
                  <a:pt x="0" y="4"/>
                </a:lnTo>
                <a:lnTo>
                  <a:pt x="3" y="0"/>
                </a:lnTo>
                <a:lnTo>
                  <a:pt x="27" y="15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7399338" y="3235325"/>
            <a:ext cx="44450" cy="3492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6" y="19"/>
              </a:cxn>
              <a:cxn ang="0">
                <a:pos x="11" y="21"/>
              </a:cxn>
              <a:cxn ang="0">
                <a:pos x="16" y="19"/>
              </a:cxn>
              <a:cxn ang="0">
                <a:pos x="22" y="17"/>
              </a:cxn>
              <a:cxn ang="0">
                <a:pos x="25" y="15"/>
              </a:cxn>
              <a:cxn ang="0">
                <a:pos x="27" y="10"/>
              </a:cxn>
              <a:cxn ang="0">
                <a:pos x="27" y="5"/>
              </a:cxn>
              <a:cxn ang="0">
                <a:pos x="24" y="0"/>
              </a:cxn>
              <a:cxn ang="0">
                <a:pos x="0" y="16"/>
              </a:cxn>
            </a:cxnLst>
            <a:rect l="0" t="0" r="r" b="b"/>
            <a:pathLst>
              <a:path w="28" h="22">
                <a:moveTo>
                  <a:pt x="0" y="16"/>
                </a:moveTo>
                <a:lnTo>
                  <a:pt x="6" y="19"/>
                </a:lnTo>
                <a:lnTo>
                  <a:pt x="11" y="21"/>
                </a:lnTo>
                <a:lnTo>
                  <a:pt x="16" y="19"/>
                </a:lnTo>
                <a:lnTo>
                  <a:pt x="22" y="17"/>
                </a:lnTo>
                <a:lnTo>
                  <a:pt x="25" y="15"/>
                </a:lnTo>
                <a:lnTo>
                  <a:pt x="27" y="10"/>
                </a:lnTo>
                <a:lnTo>
                  <a:pt x="27" y="5"/>
                </a:lnTo>
                <a:lnTo>
                  <a:pt x="24" y="0"/>
                </a:lnTo>
                <a:lnTo>
                  <a:pt x="0" y="16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923088" y="2935288"/>
            <a:ext cx="514350" cy="325437"/>
            <a:chOff x="4361" y="1849"/>
            <a:chExt cx="324" cy="205"/>
          </a:xfrm>
        </p:grpSpPr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505" y="1849"/>
              <a:ext cx="180" cy="205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4" y="52"/>
                </a:cxn>
                <a:cxn ang="0">
                  <a:pos x="151" y="204"/>
                </a:cxn>
                <a:cxn ang="0">
                  <a:pos x="179" y="184"/>
                </a:cxn>
                <a:cxn ang="0">
                  <a:pos x="32" y="32"/>
                </a:cxn>
                <a:cxn ang="0">
                  <a:pos x="0" y="43"/>
                </a:cxn>
                <a:cxn ang="0">
                  <a:pos x="32" y="32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36" y="43"/>
                </a:cxn>
              </a:cxnLst>
              <a:rect l="0" t="0" r="r" b="b"/>
              <a:pathLst>
                <a:path w="180" h="205">
                  <a:moveTo>
                    <a:pt x="36" y="43"/>
                  </a:moveTo>
                  <a:lnTo>
                    <a:pt x="4" y="52"/>
                  </a:lnTo>
                  <a:lnTo>
                    <a:pt x="151" y="204"/>
                  </a:lnTo>
                  <a:lnTo>
                    <a:pt x="179" y="184"/>
                  </a:lnTo>
                  <a:lnTo>
                    <a:pt x="32" y="32"/>
                  </a:lnTo>
                  <a:lnTo>
                    <a:pt x="0" y="43"/>
                  </a:lnTo>
                  <a:lnTo>
                    <a:pt x="32" y="32"/>
                  </a:lnTo>
                  <a:lnTo>
                    <a:pt x="0" y="0"/>
                  </a:lnTo>
                  <a:lnTo>
                    <a:pt x="0" y="43"/>
                  </a:lnTo>
                  <a:lnTo>
                    <a:pt x="36" y="43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505" y="1893"/>
              <a:ext cx="33" cy="161"/>
            </a:xfrm>
            <a:custGeom>
              <a:avLst/>
              <a:gdLst/>
              <a:ahLst/>
              <a:cxnLst>
                <a:cxn ang="0">
                  <a:pos x="4" y="128"/>
                </a:cxn>
                <a:cxn ang="0">
                  <a:pos x="32" y="119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119"/>
                </a:cxn>
                <a:cxn ang="0">
                  <a:pos x="29" y="108"/>
                </a:cxn>
                <a:cxn ang="0">
                  <a:pos x="4" y="128"/>
                </a:cxn>
                <a:cxn ang="0">
                  <a:pos x="32" y="160"/>
                </a:cxn>
                <a:cxn ang="0">
                  <a:pos x="32" y="119"/>
                </a:cxn>
                <a:cxn ang="0">
                  <a:pos x="4" y="128"/>
                </a:cxn>
              </a:cxnLst>
              <a:rect l="0" t="0" r="r" b="b"/>
              <a:pathLst>
                <a:path w="33" h="161">
                  <a:moveTo>
                    <a:pt x="4" y="128"/>
                  </a:moveTo>
                  <a:lnTo>
                    <a:pt x="32" y="119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119"/>
                  </a:lnTo>
                  <a:lnTo>
                    <a:pt x="29" y="108"/>
                  </a:lnTo>
                  <a:lnTo>
                    <a:pt x="4" y="128"/>
                  </a:lnTo>
                  <a:lnTo>
                    <a:pt x="32" y="160"/>
                  </a:lnTo>
                  <a:lnTo>
                    <a:pt x="32" y="119"/>
                  </a:lnTo>
                  <a:lnTo>
                    <a:pt x="4" y="128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361" y="1853"/>
              <a:ext cx="174" cy="168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0" y="19"/>
                </a:cxn>
                <a:cxn ang="0">
                  <a:pos x="144" y="167"/>
                </a:cxn>
                <a:cxn ang="0">
                  <a:pos x="173" y="147"/>
                </a:cxn>
                <a:cxn ang="0">
                  <a:pos x="28" y="0"/>
                </a:cxn>
                <a:cxn ang="0">
                  <a:pos x="14" y="10"/>
                </a:cxn>
              </a:cxnLst>
              <a:rect l="0" t="0" r="r" b="b"/>
              <a:pathLst>
                <a:path w="174" h="168">
                  <a:moveTo>
                    <a:pt x="14" y="10"/>
                  </a:moveTo>
                  <a:lnTo>
                    <a:pt x="0" y="19"/>
                  </a:lnTo>
                  <a:lnTo>
                    <a:pt x="144" y="167"/>
                  </a:lnTo>
                  <a:lnTo>
                    <a:pt x="173" y="147"/>
                  </a:lnTo>
                  <a:lnTo>
                    <a:pt x="28" y="0"/>
                  </a:lnTo>
                  <a:lnTo>
                    <a:pt x="14" y="10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4" name="Freeform 35"/>
          <p:cNvSpPr>
            <a:spLocks/>
          </p:cNvSpPr>
          <p:nvPr/>
        </p:nvSpPr>
        <p:spPr bwMode="auto">
          <a:xfrm>
            <a:off x="6916738" y="2932113"/>
            <a:ext cx="44450" cy="33337"/>
          </a:xfrm>
          <a:custGeom>
            <a:avLst/>
            <a:gdLst/>
            <a:ahLst/>
            <a:cxnLst>
              <a:cxn ang="0">
                <a:pos x="27" y="5"/>
              </a:cxn>
              <a:cxn ang="0">
                <a:pos x="22" y="1"/>
              </a:cxn>
              <a:cxn ang="0">
                <a:pos x="16" y="0"/>
              </a:cxn>
              <a:cxn ang="0">
                <a:pos x="11" y="1"/>
              </a:cxn>
              <a:cxn ang="0">
                <a:pos x="6" y="3"/>
              </a:cxn>
              <a:cxn ang="0">
                <a:pos x="2" y="6"/>
              </a:cxn>
              <a:cxn ang="0">
                <a:pos x="0" y="11"/>
              </a:cxn>
              <a:cxn ang="0">
                <a:pos x="0" y="16"/>
              </a:cxn>
              <a:cxn ang="0">
                <a:pos x="3" y="20"/>
              </a:cxn>
              <a:cxn ang="0">
                <a:pos x="27" y="5"/>
              </a:cxn>
            </a:cxnLst>
            <a:rect l="0" t="0" r="r" b="b"/>
            <a:pathLst>
              <a:path w="28" h="21">
                <a:moveTo>
                  <a:pt x="27" y="5"/>
                </a:moveTo>
                <a:lnTo>
                  <a:pt x="22" y="1"/>
                </a:lnTo>
                <a:lnTo>
                  <a:pt x="16" y="0"/>
                </a:lnTo>
                <a:lnTo>
                  <a:pt x="11" y="1"/>
                </a:lnTo>
                <a:lnTo>
                  <a:pt x="6" y="3"/>
                </a:lnTo>
                <a:lnTo>
                  <a:pt x="2" y="6"/>
                </a:lnTo>
                <a:lnTo>
                  <a:pt x="0" y="11"/>
                </a:lnTo>
                <a:lnTo>
                  <a:pt x="0" y="16"/>
                </a:lnTo>
                <a:lnTo>
                  <a:pt x="3" y="20"/>
                </a:lnTo>
                <a:lnTo>
                  <a:pt x="27" y="5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1603375" y="4632325"/>
            <a:ext cx="44450" cy="34925"/>
          </a:xfrm>
          <a:custGeom>
            <a:avLst/>
            <a:gdLst/>
            <a:ahLst/>
            <a:cxnLst>
              <a:cxn ang="0">
                <a:pos x="27" y="5"/>
              </a:cxn>
              <a:cxn ang="0">
                <a:pos x="21" y="2"/>
              </a:cxn>
              <a:cxn ang="0">
                <a:pos x="16" y="0"/>
              </a:cxn>
              <a:cxn ang="0">
                <a:pos x="11" y="2"/>
              </a:cxn>
              <a:cxn ang="0">
                <a:pos x="5" y="3"/>
              </a:cxn>
              <a:cxn ang="0">
                <a:pos x="2" y="6"/>
              </a:cxn>
              <a:cxn ang="0">
                <a:pos x="0" y="11"/>
              </a:cxn>
              <a:cxn ang="0">
                <a:pos x="0" y="16"/>
              </a:cxn>
              <a:cxn ang="0">
                <a:pos x="3" y="21"/>
              </a:cxn>
              <a:cxn ang="0">
                <a:pos x="27" y="5"/>
              </a:cxn>
            </a:cxnLst>
            <a:rect l="0" t="0" r="r" b="b"/>
            <a:pathLst>
              <a:path w="28" h="22">
                <a:moveTo>
                  <a:pt x="27" y="5"/>
                </a:moveTo>
                <a:lnTo>
                  <a:pt x="21" y="2"/>
                </a:lnTo>
                <a:lnTo>
                  <a:pt x="16" y="0"/>
                </a:lnTo>
                <a:lnTo>
                  <a:pt x="11" y="2"/>
                </a:lnTo>
                <a:lnTo>
                  <a:pt x="5" y="3"/>
                </a:lnTo>
                <a:lnTo>
                  <a:pt x="2" y="6"/>
                </a:lnTo>
                <a:lnTo>
                  <a:pt x="0" y="11"/>
                </a:lnTo>
                <a:lnTo>
                  <a:pt x="0" y="16"/>
                </a:lnTo>
                <a:lnTo>
                  <a:pt x="3" y="21"/>
                </a:lnTo>
                <a:lnTo>
                  <a:pt x="27" y="5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1609725" y="4641850"/>
            <a:ext cx="514350" cy="325438"/>
            <a:chOff x="1014" y="2924"/>
            <a:chExt cx="324" cy="205"/>
          </a:xfrm>
        </p:grpSpPr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014" y="2924"/>
              <a:ext cx="181" cy="205"/>
            </a:xfrm>
            <a:custGeom>
              <a:avLst/>
              <a:gdLst/>
              <a:ahLst/>
              <a:cxnLst>
                <a:cxn ang="0">
                  <a:pos x="144" y="161"/>
                </a:cxn>
                <a:cxn ang="0">
                  <a:pos x="176" y="152"/>
                </a:cxn>
                <a:cxn ang="0">
                  <a:pos x="28" y="0"/>
                </a:cxn>
                <a:cxn ang="0">
                  <a:pos x="0" y="20"/>
                </a:cxn>
                <a:cxn ang="0">
                  <a:pos x="148" y="172"/>
                </a:cxn>
                <a:cxn ang="0">
                  <a:pos x="180" y="161"/>
                </a:cxn>
                <a:cxn ang="0">
                  <a:pos x="148" y="172"/>
                </a:cxn>
                <a:cxn ang="0">
                  <a:pos x="180" y="204"/>
                </a:cxn>
                <a:cxn ang="0">
                  <a:pos x="180" y="161"/>
                </a:cxn>
                <a:cxn ang="0">
                  <a:pos x="144" y="161"/>
                </a:cxn>
              </a:cxnLst>
              <a:rect l="0" t="0" r="r" b="b"/>
              <a:pathLst>
                <a:path w="181" h="205">
                  <a:moveTo>
                    <a:pt x="144" y="161"/>
                  </a:moveTo>
                  <a:lnTo>
                    <a:pt x="176" y="152"/>
                  </a:lnTo>
                  <a:lnTo>
                    <a:pt x="28" y="0"/>
                  </a:lnTo>
                  <a:lnTo>
                    <a:pt x="0" y="20"/>
                  </a:lnTo>
                  <a:lnTo>
                    <a:pt x="148" y="172"/>
                  </a:lnTo>
                  <a:lnTo>
                    <a:pt x="180" y="161"/>
                  </a:lnTo>
                  <a:lnTo>
                    <a:pt x="148" y="172"/>
                  </a:lnTo>
                  <a:lnTo>
                    <a:pt x="180" y="204"/>
                  </a:lnTo>
                  <a:lnTo>
                    <a:pt x="180" y="161"/>
                  </a:lnTo>
                  <a:lnTo>
                    <a:pt x="144" y="161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162" y="2924"/>
              <a:ext cx="33" cy="161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0" y="41"/>
                </a:cxn>
                <a:cxn ang="0">
                  <a:pos x="1" y="160"/>
                </a:cxn>
                <a:cxn ang="0">
                  <a:pos x="32" y="160"/>
                </a:cxn>
                <a:cxn ang="0">
                  <a:pos x="31" y="41"/>
                </a:cxn>
                <a:cxn ang="0">
                  <a:pos x="3" y="52"/>
                </a:cxn>
                <a:cxn ang="0">
                  <a:pos x="28" y="32"/>
                </a:cxn>
                <a:cxn ang="0">
                  <a:pos x="0" y="0"/>
                </a:cxn>
                <a:cxn ang="0">
                  <a:pos x="0" y="41"/>
                </a:cxn>
                <a:cxn ang="0">
                  <a:pos x="28" y="32"/>
                </a:cxn>
              </a:cxnLst>
              <a:rect l="0" t="0" r="r" b="b"/>
              <a:pathLst>
                <a:path w="33" h="161">
                  <a:moveTo>
                    <a:pt x="28" y="32"/>
                  </a:moveTo>
                  <a:lnTo>
                    <a:pt x="0" y="41"/>
                  </a:lnTo>
                  <a:lnTo>
                    <a:pt x="1" y="160"/>
                  </a:lnTo>
                  <a:lnTo>
                    <a:pt x="32" y="160"/>
                  </a:lnTo>
                  <a:lnTo>
                    <a:pt x="31" y="41"/>
                  </a:lnTo>
                  <a:lnTo>
                    <a:pt x="3" y="52"/>
                  </a:lnTo>
                  <a:lnTo>
                    <a:pt x="28" y="32"/>
                  </a:lnTo>
                  <a:lnTo>
                    <a:pt x="0" y="0"/>
                  </a:lnTo>
                  <a:lnTo>
                    <a:pt x="0" y="41"/>
                  </a:lnTo>
                  <a:lnTo>
                    <a:pt x="28" y="32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166" y="2957"/>
              <a:ext cx="172" cy="168"/>
            </a:xfrm>
            <a:custGeom>
              <a:avLst/>
              <a:gdLst/>
              <a:ahLst/>
              <a:cxnLst>
                <a:cxn ang="0">
                  <a:pos x="157" y="157"/>
                </a:cxn>
                <a:cxn ang="0">
                  <a:pos x="171" y="148"/>
                </a:cxn>
                <a:cxn ang="0">
                  <a:pos x="28" y="0"/>
                </a:cxn>
                <a:cxn ang="0">
                  <a:pos x="0" y="20"/>
                </a:cxn>
                <a:cxn ang="0">
                  <a:pos x="143" y="167"/>
                </a:cxn>
                <a:cxn ang="0">
                  <a:pos x="157" y="157"/>
                </a:cxn>
              </a:cxnLst>
              <a:rect l="0" t="0" r="r" b="b"/>
              <a:pathLst>
                <a:path w="172" h="168">
                  <a:moveTo>
                    <a:pt x="157" y="157"/>
                  </a:moveTo>
                  <a:lnTo>
                    <a:pt x="171" y="148"/>
                  </a:lnTo>
                  <a:lnTo>
                    <a:pt x="28" y="0"/>
                  </a:lnTo>
                  <a:lnTo>
                    <a:pt x="0" y="20"/>
                  </a:lnTo>
                  <a:lnTo>
                    <a:pt x="143" y="167"/>
                  </a:lnTo>
                  <a:lnTo>
                    <a:pt x="157" y="157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0" name="Freeform 41"/>
          <p:cNvSpPr>
            <a:spLocks/>
          </p:cNvSpPr>
          <p:nvPr/>
        </p:nvSpPr>
        <p:spPr bwMode="auto">
          <a:xfrm>
            <a:off x="2085975" y="4937125"/>
            <a:ext cx="44450" cy="33338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5" y="19"/>
              </a:cxn>
              <a:cxn ang="0">
                <a:pos x="11" y="20"/>
              </a:cxn>
              <a:cxn ang="0">
                <a:pos x="16" y="19"/>
              </a:cxn>
              <a:cxn ang="0">
                <a:pos x="21" y="16"/>
              </a:cxn>
              <a:cxn ang="0">
                <a:pos x="25" y="14"/>
              </a:cxn>
              <a:cxn ang="0">
                <a:pos x="27" y="9"/>
              </a:cxn>
              <a:cxn ang="0">
                <a:pos x="27" y="4"/>
              </a:cxn>
              <a:cxn ang="0">
                <a:pos x="24" y="0"/>
              </a:cxn>
              <a:cxn ang="0">
                <a:pos x="0" y="15"/>
              </a:cxn>
            </a:cxnLst>
            <a:rect l="0" t="0" r="r" b="b"/>
            <a:pathLst>
              <a:path w="28" h="21">
                <a:moveTo>
                  <a:pt x="0" y="15"/>
                </a:moveTo>
                <a:lnTo>
                  <a:pt x="5" y="19"/>
                </a:lnTo>
                <a:lnTo>
                  <a:pt x="11" y="20"/>
                </a:lnTo>
                <a:lnTo>
                  <a:pt x="16" y="19"/>
                </a:lnTo>
                <a:lnTo>
                  <a:pt x="21" y="16"/>
                </a:lnTo>
                <a:lnTo>
                  <a:pt x="25" y="14"/>
                </a:lnTo>
                <a:lnTo>
                  <a:pt x="27" y="9"/>
                </a:lnTo>
                <a:lnTo>
                  <a:pt x="27" y="4"/>
                </a:lnTo>
                <a:lnTo>
                  <a:pt x="24" y="0"/>
                </a:lnTo>
                <a:lnTo>
                  <a:pt x="0" y="15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1631950" y="3235325"/>
            <a:ext cx="44450" cy="34925"/>
          </a:xfrm>
          <a:custGeom>
            <a:avLst/>
            <a:gdLst/>
            <a:ahLst/>
            <a:cxnLst>
              <a:cxn ang="0">
                <a:pos x="27" y="16"/>
              </a:cxn>
              <a:cxn ang="0">
                <a:pos x="22" y="19"/>
              </a:cxn>
              <a:cxn ang="0">
                <a:pos x="16" y="21"/>
              </a:cxn>
              <a:cxn ang="0">
                <a:pos x="11" y="19"/>
              </a:cxn>
              <a:cxn ang="0">
                <a:pos x="6" y="17"/>
              </a:cxn>
              <a:cxn ang="0">
                <a:pos x="2" y="15"/>
              </a:cxn>
              <a:cxn ang="0">
                <a:pos x="0" y="10"/>
              </a:cxn>
              <a:cxn ang="0">
                <a:pos x="0" y="5"/>
              </a:cxn>
              <a:cxn ang="0">
                <a:pos x="3" y="0"/>
              </a:cxn>
              <a:cxn ang="0">
                <a:pos x="27" y="16"/>
              </a:cxn>
            </a:cxnLst>
            <a:rect l="0" t="0" r="r" b="b"/>
            <a:pathLst>
              <a:path w="28" h="22">
                <a:moveTo>
                  <a:pt x="27" y="16"/>
                </a:moveTo>
                <a:lnTo>
                  <a:pt x="22" y="19"/>
                </a:lnTo>
                <a:lnTo>
                  <a:pt x="16" y="21"/>
                </a:lnTo>
                <a:lnTo>
                  <a:pt x="11" y="19"/>
                </a:lnTo>
                <a:lnTo>
                  <a:pt x="6" y="17"/>
                </a:lnTo>
                <a:lnTo>
                  <a:pt x="2" y="15"/>
                </a:lnTo>
                <a:lnTo>
                  <a:pt x="0" y="10"/>
                </a:lnTo>
                <a:lnTo>
                  <a:pt x="0" y="5"/>
                </a:lnTo>
                <a:lnTo>
                  <a:pt x="3" y="0"/>
                </a:lnTo>
                <a:lnTo>
                  <a:pt x="27" y="16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1638300" y="2935288"/>
            <a:ext cx="517525" cy="325437"/>
            <a:chOff x="1032" y="1849"/>
            <a:chExt cx="326" cy="205"/>
          </a:xfrm>
        </p:grpSpPr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032" y="1849"/>
              <a:ext cx="181" cy="205"/>
            </a:xfrm>
            <a:custGeom>
              <a:avLst/>
              <a:gdLst/>
              <a:ahLst/>
              <a:cxnLst>
                <a:cxn ang="0">
                  <a:pos x="144" y="43"/>
                </a:cxn>
                <a:cxn ang="0">
                  <a:pos x="177" y="52"/>
                </a:cxn>
                <a:cxn ang="0">
                  <a:pos x="28" y="204"/>
                </a:cxn>
                <a:cxn ang="0">
                  <a:pos x="0" y="184"/>
                </a:cxn>
                <a:cxn ang="0">
                  <a:pos x="148" y="32"/>
                </a:cxn>
                <a:cxn ang="0">
                  <a:pos x="180" y="43"/>
                </a:cxn>
                <a:cxn ang="0">
                  <a:pos x="148" y="32"/>
                </a:cxn>
                <a:cxn ang="0">
                  <a:pos x="180" y="0"/>
                </a:cxn>
                <a:cxn ang="0">
                  <a:pos x="180" y="43"/>
                </a:cxn>
                <a:cxn ang="0">
                  <a:pos x="144" y="43"/>
                </a:cxn>
              </a:cxnLst>
              <a:rect l="0" t="0" r="r" b="b"/>
              <a:pathLst>
                <a:path w="181" h="205">
                  <a:moveTo>
                    <a:pt x="144" y="43"/>
                  </a:moveTo>
                  <a:lnTo>
                    <a:pt x="177" y="52"/>
                  </a:lnTo>
                  <a:lnTo>
                    <a:pt x="28" y="204"/>
                  </a:lnTo>
                  <a:lnTo>
                    <a:pt x="0" y="184"/>
                  </a:lnTo>
                  <a:lnTo>
                    <a:pt x="148" y="32"/>
                  </a:lnTo>
                  <a:lnTo>
                    <a:pt x="180" y="43"/>
                  </a:lnTo>
                  <a:lnTo>
                    <a:pt x="148" y="32"/>
                  </a:lnTo>
                  <a:lnTo>
                    <a:pt x="180" y="0"/>
                  </a:lnTo>
                  <a:lnTo>
                    <a:pt x="180" y="43"/>
                  </a:lnTo>
                  <a:lnTo>
                    <a:pt x="144" y="43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180" y="1893"/>
              <a:ext cx="33" cy="161"/>
            </a:xfrm>
            <a:custGeom>
              <a:avLst/>
              <a:gdLst/>
              <a:ahLst/>
              <a:cxnLst>
                <a:cxn ang="0">
                  <a:pos x="28" y="128"/>
                </a:cxn>
                <a:cxn ang="0">
                  <a:pos x="0" y="119"/>
                </a:cxn>
                <a:cxn ang="0">
                  <a:pos x="1" y="0"/>
                </a:cxn>
                <a:cxn ang="0">
                  <a:pos x="32" y="0"/>
                </a:cxn>
                <a:cxn ang="0">
                  <a:pos x="31" y="119"/>
                </a:cxn>
                <a:cxn ang="0">
                  <a:pos x="3" y="108"/>
                </a:cxn>
                <a:cxn ang="0">
                  <a:pos x="28" y="128"/>
                </a:cxn>
                <a:cxn ang="0">
                  <a:pos x="0" y="160"/>
                </a:cxn>
                <a:cxn ang="0">
                  <a:pos x="0" y="119"/>
                </a:cxn>
                <a:cxn ang="0">
                  <a:pos x="28" y="128"/>
                </a:cxn>
              </a:cxnLst>
              <a:rect l="0" t="0" r="r" b="b"/>
              <a:pathLst>
                <a:path w="33" h="161">
                  <a:moveTo>
                    <a:pt x="28" y="128"/>
                  </a:moveTo>
                  <a:lnTo>
                    <a:pt x="0" y="119"/>
                  </a:lnTo>
                  <a:lnTo>
                    <a:pt x="1" y="0"/>
                  </a:lnTo>
                  <a:lnTo>
                    <a:pt x="32" y="0"/>
                  </a:lnTo>
                  <a:lnTo>
                    <a:pt x="31" y="119"/>
                  </a:lnTo>
                  <a:lnTo>
                    <a:pt x="3" y="108"/>
                  </a:lnTo>
                  <a:lnTo>
                    <a:pt x="28" y="128"/>
                  </a:lnTo>
                  <a:lnTo>
                    <a:pt x="0" y="160"/>
                  </a:lnTo>
                  <a:lnTo>
                    <a:pt x="0" y="119"/>
                  </a:lnTo>
                  <a:lnTo>
                    <a:pt x="28" y="128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184" y="1853"/>
              <a:ext cx="174" cy="168"/>
            </a:xfrm>
            <a:custGeom>
              <a:avLst/>
              <a:gdLst/>
              <a:ahLst/>
              <a:cxnLst>
                <a:cxn ang="0">
                  <a:pos x="159" y="10"/>
                </a:cxn>
                <a:cxn ang="0">
                  <a:pos x="173" y="19"/>
                </a:cxn>
                <a:cxn ang="0">
                  <a:pos x="28" y="167"/>
                </a:cxn>
                <a:cxn ang="0">
                  <a:pos x="0" y="147"/>
                </a:cxn>
                <a:cxn ang="0">
                  <a:pos x="144" y="0"/>
                </a:cxn>
                <a:cxn ang="0">
                  <a:pos x="159" y="10"/>
                </a:cxn>
              </a:cxnLst>
              <a:rect l="0" t="0" r="r" b="b"/>
              <a:pathLst>
                <a:path w="174" h="168">
                  <a:moveTo>
                    <a:pt x="159" y="10"/>
                  </a:moveTo>
                  <a:lnTo>
                    <a:pt x="173" y="19"/>
                  </a:lnTo>
                  <a:lnTo>
                    <a:pt x="28" y="167"/>
                  </a:lnTo>
                  <a:lnTo>
                    <a:pt x="0" y="147"/>
                  </a:lnTo>
                  <a:lnTo>
                    <a:pt x="144" y="0"/>
                  </a:lnTo>
                  <a:lnTo>
                    <a:pt x="159" y="10"/>
                  </a:lnTo>
                </a:path>
              </a:pathLst>
            </a:custGeom>
            <a:solidFill>
              <a:srgbClr val="A0004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6" name="Freeform 47"/>
          <p:cNvSpPr>
            <a:spLocks/>
          </p:cNvSpPr>
          <p:nvPr/>
        </p:nvSpPr>
        <p:spPr bwMode="auto">
          <a:xfrm>
            <a:off x="2116138" y="2932113"/>
            <a:ext cx="44450" cy="333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" y="1"/>
              </a:cxn>
              <a:cxn ang="0">
                <a:pos x="11" y="0"/>
              </a:cxn>
              <a:cxn ang="0">
                <a:pos x="16" y="1"/>
              </a:cxn>
              <a:cxn ang="0">
                <a:pos x="22" y="3"/>
              </a:cxn>
              <a:cxn ang="0">
                <a:pos x="25" y="6"/>
              </a:cxn>
              <a:cxn ang="0">
                <a:pos x="27" y="11"/>
              </a:cxn>
              <a:cxn ang="0">
                <a:pos x="27" y="16"/>
              </a:cxn>
              <a:cxn ang="0">
                <a:pos x="25" y="20"/>
              </a:cxn>
              <a:cxn ang="0">
                <a:pos x="0" y="5"/>
              </a:cxn>
            </a:cxnLst>
            <a:rect l="0" t="0" r="r" b="b"/>
            <a:pathLst>
              <a:path w="28" h="21">
                <a:moveTo>
                  <a:pt x="0" y="5"/>
                </a:moveTo>
                <a:lnTo>
                  <a:pt x="6" y="1"/>
                </a:lnTo>
                <a:lnTo>
                  <a:pt x="11" y="0"/>
                </a:lnTo>
                <a:lnTo>
                  <a:pt x="16" y="1"/>
                </a:lnTo>
                <a:lnTo>
                  <a:pt x="22" y="3"/>
                </a:lnTo>
                <a:lnTo>
                  <a:pt x="25" y="6"/>
                </a:lnTo>
                <a:lnTo>
                  <a:pt x="27" y="11"/>
                </a:lnTo>
                <a:lnTo>
                  <a:pt x="27" y="16"/>
                </a:lnTo>
                <a:lnTo>
                  <a:pt x="25" y="20"/>
                </a:lnTo>
                <a:lnTo>
                  <a:pt x="0" y="5"/>
                </a:lnTo>
              </a:path>
            </a:pathLst>
          </a:custGeom>
          <a:solidFill>
            <a:srgbClr val="A00040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2374900" y="4945063"/>
            <a:ext cx="4737100" cy="890587"/>
          </a:xfrm>
          <a:custGeom>
            <a:avLst/>
            <a:gdLst/>
            <a:ahLst/>
            <a:cxnLst>
              <a:cxn ang="0">
                <a:pos x="2797" y="22"/>
              </a:cxn>
              <a:cxn ang="0">
                <a:pos x="2699" y="87"/>
              </a:cxn>
              <a:cxn ang="0">
                <a:pos x="2592" y="147"/>
              </a:cxn>
              <a:cxn ang="0">
                <a:pos x="2477" y="200"/>
              </a:cxn>
              <a:cxn ang="0">
                <a:pos x="2356" y="248"/>
              </a:cxn>
              <a:cxn ang="0">
                <a:pos x="2230" y="290"/>
              </a:cxn>
              <a:cxn ang="0">
                <a:pos x="2097" y="327"/>
              </a:cxn>
              <a:cxn ang="0">
                <a:pos x="1961" y="354"/>
              </a:cxn>
              <a:cxn ang="0">
                <a:pos x="1821" y="376"/>
              </a:cxn>
              <a:cxn ang="0">
                <a:pos x="1679" y="391"/>
              </a:cxn>
              <a:cxn ang="0">
                <a:pos x="1534" y="398"/>
              </a:cxn>
              <a:cxn ang="0">
                <a:pos x="1388" y="395"/>
              </a:cxn>
              <a:cxn ang="0">
                <a:pos x="1246" y="387"/>
              </a:cxn>
              <a:cxn ang="0">
                <a:pos x="1105" y="370"/>
              </a:cxn>
              <a:cxn ang="0">
                <a:pos x="968" y="347"/>
              </a:cxn>
              <a:cxn ang="0">
                <a:pos x="833" y="318"/>
              </a:cxn>
              <a:cxn ang="0">
                <a:pos x="703" y="280"/>
              </a:cxn>
              <a:cxn ang="0">
                <a:pos x="579" y="237"/>
              </a:cxn>
              <a:cxn ang="0">
                <a:pos x="460" y="189"/>
              </a:cxn>
              <a:cxn ang="0">
                <a:pos x="348" y="135"/>
              </a:cxn>
              <a:cxn ang="0">
                <a:pos x="246" y="75"/>
              </a:cxn>
              <a:cxn ang="0">
                <a:pos x="149" y="10"/>
              </a:cxn>
              <a:cxn ang="0">
                <a:pos x="71" y="171"/>
              </a:cxn>
              <a:cxn ang="0">
                <a:pos x="185" y="244"/>
              </a:cxn>
              <a:cxn ang="0">
                <a:pos x="305" y="310"/>
              </a:cxn>
              <a:cxn ang="0">
                <a:pos x="434" y="367"/>
              </a:cxn>
              <a:cxn ang="0">
                <a:pos x="570" y="418"/>
              </a:cxn>
              <a:cxn ang="0">
                <a:pos x="710" y="460"/>
              </a:cxn>
              <a:cxn ang="0">
                <a:pos x="855" y="497"/>
              </a:cxn>
              <a:cxn ang="0">
                <a:pos x="1007" y="523"/>
              </a:cxn>
              <a:cxn ang="0">
                <a:pos x="1163" y="544"/>
              </a:cxn>
              <a:cxn ang="0">
                <a:pos x="1322" y="555"/>
              </a:cxn>
              <a:cxn ang="0">
                <a:pos x="1485" y="560"/>
              </a:cxn>
              <a:cxn ang="0">
                <a:pos x="1646" y="555"/>
              </a:cxn>
              <a:cxn ang="0">
                <a:pos x="1805" y="542"/>
              </a:cxn>
              <a:cxn ang="0">
                <a:pos x="1962" y="522"/>
              </a:cxn>
              <a:cxn ang="0">
                <a:pos x="2116" y="494"/>
              </a:cxn>
              <a:cxn ang="0">
                <a:pos x="2264" y="458"/>
              </a:cxn>
              <a:cxn ang="0">
                <a:pos x="2408" y="415"/>
              </a:cxn>
              <a:cxn ang="0">
                <a:pos x="2545" y="363"/>
              </a:cxn>
              <a:cxn ang="0">
                <a:pos x="2676" y="306"/>
              </a:cxn>
              <a:cxn ang="0">
                <a:pos x="2798" y="241"/>
              </a:cxn>
              <a:cxn ang="0">
                <a:pos x="2912" y="170"/>
              </a:cxn>
            </a:cxnLst>
            <a:rect l="0" t="0" r="r" b="b"/>
            <a:pathLst>
              <a:path w="2984" h="561">
                <a:moveTo>
                  <a:pt x="2983" y="119"/>
                </a:moveTo>
                <a:lnTo>
                  <a:pt x="2827" y="0"/>
                </a:lnTo>
                <a:lnTo>
                  <a:pt x="2797" y="22"/>
                </a:lnTo>
                <a:lnTo>
                  <a:pt x="2764" y="45"/>
                </a:lnTo>
                <a:lnTo>
                  <a:pt x="2732" y="66"/>
                </a:lnTo>
                <a:lnTo>
                  <a:pt x="2699" y="87"/>
                </a:lnTo>
                <a:lnTo>
                  <a:pt x="2663" y="108"/>
                </a:lnTo>
                <a:lnTo>
                  <a:pt x="2627" y="128"/>
                </a:lnTo>
                <a:lnTo>
                  <a:pt x="2592" y="147"/>
                </a:lnTo>
                <a:lnTo>
                  <a:pt x="2555" y="165"/>
                </a:lnTo>
                <a:lnTo>
                  <a:pt x="2516" y="183"/>
                </a:lnTo>
                <a:lnTo>
                  <a:pt x="2477" y="200"/>
                </a:lnTo>
                <a:lnTo>
                  <a:pt x="2437" y="217"/>
                </a:lnTo>
                <a:lnTo>
                  <a:pt x="2397" y="233"/>
                </a:lnTo>
                <a:lnTo>
                  <a:pt x="2356" y="248"/>
                </a:lnTo>
                <a:lnTo>
                  <a:pt x="2314" y="263"/>
                </a:lnTo>
                <a:lnTo>
                  <a:pt x="2272" y="277"/>
                </a:lnTo>
                <a:lnTo>
                  <a:pt x="2230" y="290"/>
                </a:lnTo>
                <a:lnTo>
                  <a:pt x="2187" y="303"/>
                </a:lnTo>
                <a:lnTo>
                  <a:pt x="2142" y="315"/>
                </a:lnTo>
                <a:lnTo>
                  <a:pt x="2097" y="327"/>
                </a:lnTo>
                <a:lnTo>
                  <a:pt x="2052" y="336"/>
                </a:lnTo>
                <a:lnTo>
                  <a:pt x="2007" y="345"/>
                </a:lnTo>
                <a:lnTo>
                  <a:pt x="1961" y="354"/>
                </a:lnTo>
                <a:lnTo>
                  <a:pt x="1915" y="362"/>
                </a:lnTo>
                <a:lnTo>
                  <a:pt x="1868" y="369"/>
                </a:lnTo>
                <a:lnTo>
                  <a:pt x="1821" y="376"/>
                </a:lnTo>
                <a:lnTo>
                  <a:pt x="1773" y="382"/>
                </a:lnTo>
                <a:lnTo>
                  <a:pt x="1727" y="386"/>
                </a:lnTo>
                <a:lnTo>
                  <a:pt x="1679" y="391"/>
                </a:lnTo>
                <a:lnTo>
                  <a:pt x="1630" y="393"/>
                </a:lnTo>
                <a:lnTo>
                  <a:pt x="1583" y="395"/>
                </a:lnTo>
                <a:lnTo>
                  <a:pt x="1534" y="398"/>
                </a:lnTo>
                <a:lnTo>
                  <a:pt x="1485" y="398"/>
                </a:lnTo>
                <a:lnTo>
                  <a:pt x="1437" y="398"/>
                </a:lnTo>
                <a:lnTo>
                  <a:pt x="1388" y="395"/>
                </a:lnTo>
                <a:lnTo>
                  <a:pt x="1341" y="394"/>
                </a:lnTo>
                <a:lnTo>
                  <a:pt x="1293" y="391"/>
                </a:lnTo>
                <a:lnTo>
                  <a:pt x="1246" y="387"/>
                </a:lnTo>
                <a:lnTo>
                  <a:pt x="1199" y="383"/>
                </a:lnTo>
                <a:lnTo>
                  <a:pt x="1153" y="377"/>
                </a:lnTo>
                <a:lnTo>
                  <a:pt x="1105" y="370"/>
                </a:lnTo>
                <a:lnTo>
                  <a:pt x="1059" y="363"/>
                </a:lnTo>
                <a:lnTo>
                  <a:pt x="1013" y="355"/>
                </a:lnTo>
                <a:lnTo>
                  <a:pt x="968" y="347"/>
                </a:lnTo>
                <a:lnTo>
                  <a:pt x="921" y="337"/>
                </a:lnTo>
                <a:lnTo>
                  <a:pt x="877" y="327"/>
                </a:lnTo>
                <a:lnTo>
                  <a:pt x="833" y="318"/>
                </a:lnTo>
                <a:lnTo>
                  <a:pt x="789" y="306"/>
                </a:lnTo>
                <a:lnTo>
                  <a:pt x="746" y="294"/>
                </a:lnTo>
                <a:lnTo>
                  <a:pt x="703" y="280"/>
                </a:lnTo>
                <a:lnTo>
                  <a:pt x="662" y="267"/>
                </a:lnTo>
                <a:lnTo>
                  <a:pt x="620" y="253"/>
                </a:lnTo>
                <a:lnTo>
                  <a:pt x="579" y="237"/>
                </a:lnTo>
                <a:lnTo>
                  <a:pt x="539" y="223"/>
                </a:lnTo>
                <a:lnTo>
                  <a:pt x="500" y="206"/>
                </a:lnTo>
                <a:lnTo>
                  <a:pt x="460" y="189"/>
                </a:lnTo>
                <a:lnTo>
                  <a:pt x="422" y="172"/>
                </a:lnTo>
                <a:lnTo>
                  <a:pt x="385" y="153"/>
                </a:lnTo>
                <a:lnTo>
                  <a:pt x="348" y="135"/>
                </a:lnTo>
                <a:lnTo>
                  <a:pt x="313" y="116"/>
                </a:lnTo>
                <a:lnTo>
                  <a:pt x="278" y="95"/>
                </a:lnTo>
                <a:lnTo>
                  <a:pt x="246" y="75"/>
                </a:lnTo>
                <a:lnTo>
                  <a:pt x="213" y="53"/>
                </a:lnTo>
                <a:lnTo>
                  <a:pt x="179" y="33"/>
                </a:lnTo>
                <a:lnTo>
                  <a:pt x="149" y="10"/>
                </a:lnTo>
                <a:lnTo>
                  <a:pt x="0" y="119"/>
                </a:lnTo>
                <a:lnTo>
                  <a:pt x="35" y="146"/>
                </a:lnTo>
                <a:lnTo>
                  <a:pt x="71" y="171"/>
                </a:lnTo>
                <a:lnTo>
                  <a:pt x="108" y="197"/>
                </a:lnTo>
                <a:lnTo>
                  <a:pt x="146" y="221"/>
                </a:lnTo>
                <a:lnTo>
                  <a:pt x="185" y="244"/>
                </a:lnTo>
                <a:lnTo>
                  <a:pt x="224" y="267"/>
                </a:lnTo>
                <a:lnTo>
                  <a:pt x="264" y="288"/>
                </a:lnTo>
                <a:lnTo>
                  <a:pt x="305" y="310"/>
                </a:lnTo>
                <a:lnTo>
                  <a:pt x="348" y="329"/>
                </a:lnTo>
                <a:lnTo>
                  <a:pt x="390" y="349"/>
                </a:lnTo>
                <a:lnTo>
                  <a:pt x="434" y="367"/>
                </a:lnTo>
                <a:lnTo>
                  <a:pt x="478" y="385"/>
                </a:lnTo>
                <a:lnTo>
                  <a:pt x="523" y="402"/>
                </a:lnTo>
                <a:lnTo>
                  <a:pt x="570" y="418"/>
                </a:lnTo>
                <a:lnTo>
                  <a:pt x="616" y="432"/>
                </a:lnTo>
                <a:lnTo>
                  <a:pt x="662" y="447"/>
                </a:lnTo>
                <a:lnTo>
                  <a:pt x="710" y="460"/>
                </a:lnTo>
                <a:lnTo>
                  <a:pt x="758" y="473"/>
                </a:lnTo>
                <a:lnTo>
                  <a:pt x="807" y="485"/>
                </a:lnTo>
                <a:lnTo>
                  <a:pt x="855" y="497"/>
                </a:lnTo>
                <a:lnTo>
                  <a:pt x="906" y="506"/>
                </a:lnTo>
                <a:lnTo>
                  <a:pt x="956" y="515"/>
                </a:lnTo>
                <a:lnTo>
                  <a:pt x="1007" y="523"/>
                </a:lnTo>
                <a:lnTo>
                  <a:pt x="1059" y="531"/>
                </a:lnTo>
                <a:lnTo>
                  <a:pt x="1110" y="538"/>
                </a:lnTo>
                <a:lnTo>
                  <a:pt x="1163" y="544"/>
                </a:lnTo>
                <a:lnTo>
                  <a:pt x="1216" y="548"/>
                </a:lnTo>
                <a:lnTo>
                  <a:pt x="1268" y="553"/>
                </a:lnTo>
                <a:lnTo>
                  <a:pt x="1322" y="555"/>
                </a:lnTo>
                <a:lnTo>
                  <a:pt x="1375" y="557"/>
                </a:lnTo>
                <a:lnTo>
                  <a:pt x="1431" y="560"/>
                </a:lnTo>
                <a:lnTo>
                  <a:pt x="1485" y="560"/>
                </a:lnTo>
                <a:lnTo>
                  <a:pt x="1539" y="560"/>
                </a:lnTo>
                <a:lnTo>
                  <a:pt x="1593" y="557"/>
                </a:lnTo>
                <a:lnTo>
                  <a:pt x="1646" y="555"/>
                </a:lnTo>
                <a:lnTo>
                  <a:pt x="1700" y="552"/>
                </a:lnTo>
                <a:lnTo>
                  <a:pt x="1752" y="548"/>
                </a:lnTo>
                <a:lnTo>
                  <a:pt x="1805" y="542"/>
                </a:lnTo>
                <a:lnTo>
                  <a:pt x="1858" y="537"/>
                </a:lnTo>
                <a:lnTo>
                  <a:pt x="1911" y="530"/>
                </a:lnTo>
                <a:lnTo>
                  <a:pt x="1962" y="522"/>
                </a:lnTo>
                <a:lnTo>
                  <a:pt x="2014" y="513"/>
                </a:lnTo>
                <a:lnTo>
                  <a:pt x="2065" y="505"/>
                </a:lnTo>
                <a:lnTo>
                  <a:pt x="2116" y="494"/>
                </a:lnTo>
                <a:lnTo>
                  <a:pt x="2166" y="483"/>
                </a:lnTo>
                <a:lnTo>
                  <a:pt x="2216" y="471"/>
                </a:lnTo>
                <a:lnTo>
                  <a:pt x="2264" y="458"/>
                </a:lnTo>
                <a:lnTo>
                  <a:pt x="2313" y="444"/>
                </a:lnTo>
                <a:lnTo>
                  <a:pt x="2360" y="430"/>
                </a:lnTo>
                <a:lnTo>
                  <a:pt x="2408" y="415"/>
                </a:lnTo>
                <a:lnTo>
                  <a:pt x="2454" y="399"/>
                </a:lnTo>
                <a:lnTo>
                  <a:pt x="2500" y="382"/>
                </a:lnTo>
                <a:lnTo>
                  <a:pt x="2545" y="363"/>
                </a:lnTo>
                <a:lnTo>
                  <a:pt x="2589" y="345"/>
                </a:lnTo>
                <a:lnTo>
                  <a:pt x="2633" y="327"/>
                </a:lnTo>
                <a:lnTo>
                  <a:pt x="2676" y="306"/>
                </a:lnTo>
                <a:lnTo>
                  <a:pt x="2717" y="286"/>
                </a:lnTo>
                <a:lnTo>
                  <a:pt x="2757" y="264"/>
                </a:lnTo>
                <a:lnTo>
                  <a:pt x="2798" y="241"/>
                </a:lnTo>
                <a:lnTo>
                  <a:pt x="2836" y="219"/>
                </a:lnTo>
                <a:lnTo>
                  <a:pt x="2875" y="195"/>
                </a:lnTo>
                <a:lnTo>
                  <a:pt x="2912" y="170"/>
                </a:lnTo>
                <a:lnTo>
                  <a:pt x="2949" y="145"/>
                </a:lnTo>
                <a:lnTo>
                  <a:pt x="2983" y="119"/>
                </a:lnTo>
              </a:path>
            </a:pathLst>
          </a:custGeom>
          <a:solidFill>
            <a:srgbClr val="037C0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8482013" y="3338513"/>
            <a:ext cx="26987" cy="2698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6" y="4"/>
              </a:cxn>
              <a:cxn ang="0">
                <a:pos x="16" y="10"/>
              </a:cxn>
              <a:cxn ang="0">
                <a:pos x="10" y="14"/>
              </a:cxn>
              <a:cxn ang="0">
                <a:pos x="0" y="16"/>
              </a:cxn>
              <a:cxn ang="0">
                <a:pos x="5" y="0"/>
              </a:cxn>
            </a:cxnLst>
            <a:rect l="0" t="0" r="r" b="b"/>
            <a:pathLst>
              <a:path w="17" h="17">
                <a:moveTo>
                  <a:pt x="5" y="0"/>
                </a:moveTo>
                <a:lnTo>
                  <a:pt x="16" y="4"/>
                </a:lnTo>
                <a:lnTo>
                  <a:pt x="16" y="10"/>
                </a:lnTo>
                <a:lnTo>
                  <a:pt x="10" y="14"/>
                </a:lnTo>
                <a:lnTo>
                  <a:pt x="0" y="16"/>
                </a:lnTo>
                <a:lnTo>
                  <a:pt x="5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7667625" y="3716338"/>
            <a:ext cx="26988" cy="26987"/>
          </a:xfrm>
          <a:custGeom>
            <a:avLst/>
            <a:gdLst/>
            <a:ahLst/>
            <a:cxnLst>
              <a:cxn ang="0">
                <a:pos x="16" y="10"/>
              </a:cxn>
              <a:cxn ang="0">
                <a:pos x="11" y="16"/>
              </a:cxn>
              <a:cxn ang="0">
                <a:pos x="6" y="16"/>
              </a:cxn>
              <a:cxn ang="0">
                <a:pos x="0" y="10"/>
              </a:cxn>
              <a:cxn ang="0">
                <a:pos x="0" y="0"/>
              </a:cxn>
              <a:cxn ang="0">
                <a:pos x="16" y="10"/>
              </a:cxn>
            </a:cxnLst>
            <a:rect l="0" t="0" r="r" b="b"/>
            <a:pathLst>
              <a:path w="17" h="17">
                <a:moveTo>
                  <a:pt x="16" y="10"/>
                </a:moveTo>
                <a:lnTo>
                  <a:pt x="11" y="16"/>
                </a:lnTo>
                <a:lnTo>
                  <a:pt x="6" y="16"/>
                </a:lnTo>
                <a:lnTo>
                  <a:pt x="0" y="10"/>
                </a:lnTo>
                <a:lnTo>
                  <a:pt x="0" y="0"/>
                </a:lnTo>
                <a:lnTo>
                  <a:pt x="16" y="1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1446213" y="3700463"/>
            <a:ext cx="26987" cy="269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6" y="10"/>
              </a:cxn>
              <a:cxn ang="0">
                <a:pos x="11" y="16"/>
              </a:cxn>
              <a:cxn ang="0">
                <a:pos x="4" y="16"/>
              </a:cxn>
              <a:cxn ang="0">
                <a:pos x="0" y="10"/>
              </a:cxn>
              <a:cxn ang="0">
                <a:pos x="16" y="0"/>
              </a:cxn>
            </a:cxnLst>
            <a:rect l="0" t="0" r="r" b="b"/>
            <a:pathLst>
              <a:path w="17" h="17">
                <a:moveTo>
                  <a:pt x="16" y="0"/>
                </a:moveTo>
                <a:lnTo>
                  <a:pt x="16" y="10"/>
                </a:lnTo>
                <a:lnTo>
                  <a:pt x="11" y="16"/>
                </a:lnTo>
                <a:lnTo>
                  <a:pt x="4" y="16"/>
                </a:lnTo>
                <a:lnTo>
                  <a:pt x="0" y="10"/>
                </a:lnTo>
                <a:lnTo>
                  <a:pt x="16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546100" y="3351213"/>
            <a:ext cx="26988" cy="26987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8" y="14"/>
              </a:cxn>
              <a:cxn ang="0">
                <a:pos x="0" y="10"/>
              </a:cxn>
              <a:cxn ang="0">
                <a:pos x="0" y="4"/>
              </a:cxn>
              <a:cxn ang="0">
                <a:pos x="8" y="0"/>
              </a:cxn>
              <a:cxn ang="0">
                <a:pos x="16" y="16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8" y="14"/>
                </a:lnTo>
                <a:lnTo>
                  <a:pt x="0" y="10"/>
                </a:lnTo>
                <a:lnTo>
                  <a:pt x="0" y="4"/>
                </a:lnTo>
                <a:lnTo>
                  <a:pt x="8" y="0"/>
                </a:lnTo>
                <a:lnTo>
                  <a:pt x="16" y="16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8540750" y="4802188"/>
            <a:ext cx="26988" cy="2698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6" y="14"/>
              </a:cxn>
              <a:cxn ang="0">
                <a:pos x="16" y="8"/>
              </a:cxn>
              <a:cxn ang="0">
                <a:pos x="16" y="4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16" y="14"/>
                </a:lnTo>
                <a:lnTo>
                  <a:pt x="16" y="8"/>
                </a:lnTo>
                <a:lnTo>
                  <a:pt x="16" y="4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7707313" y="4302125"/>
            <a:ext cx="26987" cy="26988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14" y="0"/>
              </a:cxn>
              <a:cxn ang="0">
                <a:pos x="8" y="0"/>
              </a:cxn>
              <a:cxn ang="0">
                <a:pos x="3" y="0"/>
              </a:cxn>
              <a:cxn ang="0">
                <a:pos x="0" y="16"/>
              </a:cxn>
              <a:cxn ang="0">
                <a:pos x="16" y="16"/>
              </a:cxn>
            </a:cxnLst>
            <a:rect l="0" t="0" r="r" b="b"/>
            <a:pathLst>
              <a:path w="17" h="17">
                <a:moveTo>
                  <a:pt x="16" y="16"/>
                </a:moveTo>
                <a:lnTo>
                  <a:pt x="14" y="0"/>
                </a:lnTo>
                <a:lnTo>
                  <a:pt x="8" y="0"/>
                </a:lnTo>
                <a:lnTo>
                  <a:pt x="3" y="0"/>
                </a:lnTo>
                <a:lnTo>
                  <a:pt x="0" y="16"/>
                </a:lnTo>
                <a:lnTo>
                  <a:pt x="16" y="16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4416425" y="3162300"/>
            <a:ext cx="128588" cy="87313"/>
          </a:xfrm>
          <a:custGeom>
            <a:avLst/>
            <a:gdLst/>
            <a:ahLst/>
            <a:cxnLst>
              <a:cxn ang="0">
                <a:pos x="80" y="54"/>
              </a:cxn>
              <a:cxn ang="0">
                <a:pos x="0" y="54"/>
              </a:cxn>
              <a:cxn ang="0">
                <a:pos x="42" y="0"/>
              </a:cxn>
              <a:cxn ang="0">
                <a:pos x="80" y="54"/>
              </a:cxn>
            </a:cxnLst>
            <a:rect l="0" t="0" r="r" b="b"/>
            <a:pathLst>
              <a:path w="81" h="55">
                <a:moveTo>
                  <a:pt x="80" y="54"/>
                </a:moveTo>
                <a:lnTo>
                  <a:pt x="0" y="54"/>
                </a:lnTo>
                <a:lnTo>
                  <a:pt x="42" y="0"/>
                </a:lnTo>
                <a:lnTo>
                  <a:pt x="80" y="54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5224463" y="3067050"/>
            <a:ext cx="115887" cy="107950"/>
          </a:xfrm>
          <a:custGeom>
            <a:avLst/>
            <a:gdLst/>
            <a:ahLst/>
            <a:cxnLst>
              <a:cxn ang="0">
                <a:pos x="54" y="67"/>
              </a:cxn>
              <a:cxn ang="0">
                <a:pos x="72" y="0"/>
              </a:cxn>
              <a:cxn ang="0">
                <a:pos x="0" y="22"/>
              </a:cxn>
              <a:cxn ang="0">
                <a:pos x="54" y="67"/>
              </a:cxn>
            </a:cxnLst>
            <a:rect l="0" t="0" r="r" b="b"/>
            <a:pathLst>
              <a:path w="73" h="68">
                <a:moveTo>
                  <a:pt x="54" y="67"/>
                </a:moveTo>
                <a:lnTo>
                  <a:pt x="72" y="0"/>
                </a:lnTo>
                <a:lnTo>
                  <a:pt x="0" y="22"/>
                </a:lnTo>
                <a:lnTo>
                  <a:pt x="54" y="67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3759200" y="5529263"/>
            <a:ext cx="20066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Electronic Commerce</a:t>
            </a: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4138613" y="1912938"/>
            <a:ext cx="9477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Financial</a:t>
            </a: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7815263" y="5005388"/>
            <a:ext cx="10096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 dirty="0">
                <a:latin typeface="Arial" pitchFamily="34" charset="0"/>
              </a:rPr>
              <a:t>Customer</a:t>
            </a:r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100806" y="4618038"/>
            <a:ext cx="89058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 dirty="0">
                <a:latin typeface="Arial" pitchFamily="34" charset="0"/>
              </a:rPr>
              <a:t>Supplier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142875" y="2905125"/>
            <a:ext cx="8604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 dirty="0">
                <a:latin typeface="Arial" pitchFamily="34" charset="0"/>
              </a:rPr>
              <a:t>Execute</a:t>
            </a: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7815263" y="2846388"/>
            <a:ext cx="8604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 dirty="0">
                <a:latin typeface="Arial" pitchFamily="34" charset="0"/>
              </a:rPr>
              <a:t>Execute</a:t>
            </a:r>
          </a:p>
        </p:txBody>
      </p:sp>
      <p:sp>
        <p:nvSpPr>
          <p:cNvPr id="65" name="Rectangle 67"/>
          <p:cNvSpPr>
            <a:spLocks noChangeArrowheads="1"/>
          </p:cNvSpPr>
          <p:nvPr/>
        </p:nvSpPr>
        <p:spPr bwMode="auto">
          <a:xfrm>
            <a:off x="3981450" y="4783139"/>
            <a:ext cx="1358900" cy="6715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400" b="1" dirty="0" smtClean="0">
                <a:latin typeface="Arial" pitchFamily="34" charset="0"/>
              </a:rPr>
              <a:t>Materials </a:t>
            </a:r>
          </a:p>
          <a:p>
            <a:pPr algn="ctr"/>
            <a:r>
              <a:rPr lang="en-US" sz="1400" b="1" dirty="0" smtClean="0">
                <a:latin typeface="Arial" pitchFamily="34" charset="0"/>
              </a:rPr>
              <a:t>Requirements</a:t>
            </a:r>
          </a:p>
          <a:p>
            <a:pPr algn="ctr"/>
            <a:r>
              <a:rPr lang="en-US" sz="1400" b="1" dirty="0" smtClean="0">
                <a:latin typeface="Arial" pitchFamily="34" charset="0"/>
              </a:rPr>
              <a:t>Planning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66" name="Arc 68"/>
          <p:cNvSpPr>
            <a:spLocks/>
          </p:cNvSpPr>
          <p:nvPr/>
        </p:nvSpPr>
        <p:spPr bwMode="auto">
          <a:xfrm rot="10860000">
            <a:off x="7600950" y="3219450"/>
            <a:ext cx="850900" cy="527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Arc 69"/>
          <p:cNvSpPr>
            <a:spLocks/>
          </p:cNvSpPr>
          <p:nvPr/>
        </p:nvSpPr>
        <p:spPr bwMode="auto">
          <a:xfrm>
            <a:off x="7608888" y="4267200"/>
            <a:ext cx="850900" cy="5270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Arc 70"/>
          <p:cNvSpPr>
            <a:spLocks/>
          </p:cNvSpPr>
          <p:nvPr/>
        </p:nvSpPr>
        <p:spPr bwMode="auto">
          <a:xfrm>
            <a:off x="1098550" y="4248149"/>
            <a:ext cx="419100" cy="534989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9" name="Arc 71"/>
          <p:cNvSpPr>
            <a:spLocks/>
          </p:cNvSpPr>
          <p:nvPr/>
        </p:nvSpPr>
        <p:spPr bwMode="auto">
          <a:xfrm>
            <a:off x="1098550" y="3249612"/>
            <a:ext cx="400050" cy="4095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Rectangle 72"/>
          <p:cNvSpPr>
            <a:spLocks noChangeArrowheads="1"/>
          </p:cNvSpPr>
          <p:nvPr/>
        </p:nvSpPr>
        <p:spPr bwMode="auto">
          <a:xfrm>
            <a:off x="2298700" y="3587750"/>
            <a:ext cx="1225550" cy="5969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Procurement</a:t>
            </a:r>
          </a:p>
        </p:txBody>
      </p:sp>
      <p:sp>
        <p:nvSpPr>
          <p:cNvPr id="71" name="Freeform 73"/>
          <p:cNvSpPr>
            <a:spLocks/>
          </p:cNvSpPr>
          <p:nvPr/>
        </p:nvSpPr>
        <p:spPr bwMode="auto">
          <a:xfrm>
            <a:off x="4772025" y="3857625"/>
            <a:ext cx="26988" cy="250825"/>
          </a:xfrm>
          <a:custGeom>
            <a:avLst/>
            <a:gdLst/>
            <a:ahLst/>
            <a:cxnLst>
              <a:cxn ang="0">
                <a:pos x="6" y="157"/>
              </a:cxn>
              <a:cxn ang="0">
                <a:pos x="16" y="157"/>
              </a:cxn>
              <a:cxn ang="0">
                <a:pos x="16" y="0"/>
              </a:cxn>
              <a:cxn ang="0">
                <a:pos x="0" y="0"/>
              </a:cxn>
              <a:cxn ang="0">
                <a:pos x="0" y="157"/>
              </a:cxn>
              <a:cxn ang="0">
                <a:pos x="6" y="157"/>
              </a:cxn>
            </a:cxnLst>
            <a:rect l="0" t="0" r="r" b="b"/>
            <a:pathLst>
              <a:path w="17" h="158">
                <a:moveTo>
                  <a:pt x="6" y="157"/>
                </a:moveTo>
                <a:lnTo>
                  <a:pt x="16" y="157"/>
                </a:lnTo>
                <a:lnTo>
                  <a:pt x="16" y="0"/>
                </a:lnTo>
                <a:lnTo>
                  <a:pt x="0" y="0"/>
                </a:lnTo>
                <a:lnTo>
                  <a:pt x="0" y="157"/>
                </a:lnTo>
                <a:lnTo>
                  <a:pt x="6" y="157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24" name="Group 77"/>
          <p:cNvGrpSpPr>
            <a:grpSpLocks/>
          </p:cNvGrpSpPr>
          <p:nvPr/>
        </p:nvGrpSpPr>
        <p:grpSpPr bwMode="auto">
          <a:xfrm>
            <a:off x="3336925" y="3068638"/>
            <a:ext cx="533400" cy="393700"/>
            <a:chOff x="2102" y="1933"/>
            <a:chExt cx="336" cy="248"/>
          </a:xfrm>
        </p:grpSpPr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2114" y="1959"/>
              <a:ext cx="281" cy="203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56" y="9"/>
                </a:cxn>
                <a:cxn ang="0">
                  <a:pos x="234" y="18"/>
                </a:cxn>
                <a:cxn ang="0">
                  <a:pos x="215" y="29"/>
                </a:cxn>
                <a:cxn ang="0">
                  <a:pos x="195" y="41"/>
                </a:cxn>
                <a:cxn ang="0">
                  <a:pos x="174" y="51"/>
                </a:cxn>
                <a:cxn ang="0">
                  <a:pos x="156" y="64"/>
                </a:cxn>
                <a:cxn ang="0">
                  <a:pos x="137" y="76"/>
                </a:cxn>
                <a:cxn ang="0">
                  <a:pos x="117" y="89"/>
                </a:cxn>
                <a:cxn ang="0">
                  <a:pos x="100" y="101"/>
                </a:cxn>
                <a:cxn ang="0">
                  <a:pos x="82" y="115"/>
                </a:cxn>
                <a:cxn ang="0">
                  <a:pos x="65" y="128"/>
                </a:cxn>
                <a:cxn ang="0">
                  <a:pos x="51" y="142"/>
                </a:cxn>
                <a:cxn ang="0">
                  <a:pos x="36" y="154"/>
                </a:cxn>
                <a:cxn ang="0">
                  <a:pos x="23" y="168"/>
                </a:cxn>
                <a:cxn ang="0">
                  <a:pos x="12" y="182"/>
                </a:cxn>
                <a:cxn ang="0">
                  <a:pos x="0" y="193"/>
                </a:cxn>
                <a:cxn ang="0">
                  <a:pos x="12" y="202"/>
                </a:cxn>
                <a:cxn ang="0">
                  <a:pos x="21" y="190"/>
                </a:cxn>
                <a:cxn ang="0">
                  <a:pos x="32" y="177"/>
                </a:cxn>
                <a:cxn ang="0">
                  <a:pos x="45" y="163"/>
                </a:cxn>
                <a:cxn ang="0">
                  <a:pos x="60" y="151"/>
                </a:cxn>
                <a:cxn ang="0">
                  <a:pos x="74" y="137"/>
                </a:cxn>
                <a:cxn ang="0">
                  <a:pos x="91" y="125"/>
                </a:cxn>
                <a:cxn ang="0">
                  <a:pos x="107" y="112"/>
                </a:cxn>
                <a:cxn ang="0">
                  <a:pos x="124" y="100"/>
                </a:cxn>
                <a:cxn ang="0">
                  <a:pos x="143" y="86"/>
                </a:cxn>
                <a:cxn ang="0">
                  <a:pos x="163" y="75"/>
                </a:cxn>
                <a:cxn ang="0">
                  <a:pos x="181" y="62"/>
                </a:cxn>
                <a:cxn ang="0">
                  <a:pos x="202" y="51"/>
                </a:cxn>
                <a:cxn ang="0">
                  <a:pos x="221" y="41"/>
                </a:cxn>
                <a:cxn ang="0">
                  <a:pos x="241" y="29"/>
                </a:cxn>
                <a:cxn ang="0">
                  <a:pos x="259" y="19"/>
                </a:cxn>
                <a:cxn ang="0">
                  <a:pos x="280" y="11"/>
                </a:cxn>
                <a:cxn ang="0">
                  <a:pos x="275" y="0"/>
                </a:cxn>
              </a:cxnLst>
              <a:rect l="0" t="0" r="r" b="b"/>
              <a:pathLst>
                <a:path w="281" h="203">
                  <a:moveTo>
                    <a:pt x="275" y="0"/>
                  </a:moveTo>
                  <a:lnTo>
                    <a:pt x="256" y="9"/>
                  </a:lnTo>
                  <a:lnTo>
                    <a:pt x="234" y="18"/>
                  </a:lnTo>
                  <a:lnTo>
                    <a:pt x="215" y="29"/>
                  </a:lnTo>
                  <a:lnTo>
                    <a:pt x="195" y="41"/>
                  </a:lnTo>
                  <a:lnTo>
                    <a:pt x="174" y="51"/>
                  </a:lnTo>
                  <a:lnTo>
                    <a:pt x="156" y="64"/>
                  </a:lnTo>
                  <a:lnTo>
                    <a:pt x="137" y="76"/>
                  </a:lnTo>
                  <a:lnTo>
                    <a:pt x="117" y="89"/>
                  </a:lnTo>
                  <a:lnTo>
                    <a:pt x="100" y="101"/>
                  </a:lnTo>
                  <a:lnTo>
                    <a:pt x="82" y="115"/>
                  </a:lnTo>
                  <a:lnTo>
                    <a:pt x="65" y="128"/>
                  </a:lnTo>
                  <a:lnTo>
                    <a:pt x="51" y="142"/>
                  </a:lnTo>
                  <a:lnTo>
                    <a:pt x="36" y="154"/>
                  </a:lnTo>
                  <a:lnTo>
                    <a:pt x="23" y="168"/>
                  </a:lnTo>
                  <a:lnTo>
                    <a:pt x="12" y="182"/>
                  </a:lnTo>
                  <a:lnTo>
                    <a:pt x="0" y="193"/>
                  </a:lnTo>
                  <a:lnTo>
                    <a:pt x="12" y="202"/>
                  </a:lnTo>
                  <a:lnTo>
                    <a:pt x="21" y="190"/>
                  </a:lnTo>
                  <a:lnTo>
                    <a:pt x="32" y="177"/>
                  </a:lnTo>
                  <a:lnTo>
                    <a:pt x="45" y="163"/>
                  </a:lnTo>
                  <a:lnTo>
                    <a:pt x="60" y="151"/>
                  </a:lnTo>
                  <a:lnTo>
                    <a:pt x="74" y="137"/>
                  </a:lnTo>
                  <a:lnTo>
                    <a:pt x="91" y="125"/>
                  </a:lnTo>
                  <a:lnTo>
                    <a:pt x="107" y="112"/>
                  </a:lnTo>
                  <a:lnTo>
                    <a:pt x="124" y="100"/>
                  </a:lnTo>
                  <a:lnTo>
                    <a:pt x="143" y="86"/>
                  </a:lnTo>
                  <a:lnTo>
                    <a:pt x="163" y="75"/>
                  </a:lnTo>
                  <a:lnTo>
                    <a:pt x="181" y="62"/>
                  </a:lnTo>
                  <a:lnTo>
                    <a:pt x="202" y="51"/>
                  </a:lnTo>
                  <a:lnTo>
                    <a:pt x="221" y="41"/>
                  </a:lnTo>
                  <a:lnTo>
                    <a:pt x="241" y="29"/>
                  </a:lnTo>
                  <a:lnTo>
                    <a:pt x="259" y="19"/>
                  </a:lnTo>
                  <a:lnTo>
                    <a:pt x="280" y="11"/>
                  </a:lnTo>
                  <a:lnTo>
                    <a:pt x="275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2374" y="1933"/>
              <a:ext cx="64" cy="60"/>
            </a:xfrm>
            <a:custGeom>
              <a:avLst/>
              <a:gdLst/>
              <a:ahLst/>
              <a:cxnLst>
                <a:cxn ang="0">
                  <a:pos x="29" y="59"/>
                </a:cxn>
                <a:cxn ang="0">
                  <a:pos x="0" y="0"/>
                </a:cxn>
                <a:cxn ang="0">
                  <a:pos x="63" y="8"/>
                </a:cxn>
                <a:cxn ang="0">
                  <a:pos x="29" y="59"/>
                </a:cxn>
              </a:cxnLst>
              <a:rect l="0" t="0" r="r" b="b"/>
              <a:pathLst>
                <a:path w="64" h="60">
                  <a:moveTo>
                    <a:pt x="29" y="59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29" y="5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2102" y="2117"/>
              <a:ext cx="56" cy="64"/>
            </a:xfrm>
            <a:custGeom>
              <a:avLst/>
              <a:gdLst/>
              <a:ahLst/>
              <a:cxnLst>
                <a:cxn ang="0">
                  <a:pos x="55" y="37"/>
                </a:cxn>
                <a:cxn ang="0">
                  <a:pos x="1" y="0"/>
                </a:cxn>
                <a:cxn ang="0">
                  <a:pos x="0" y="63"/>
                </a:cxn>
                <a:cxn ang="0">
                  <a:pos x="55" y="37"/>
                </a:cxn>
              </a:cxnLst>
              <a:rect l="0" t="0" r="r" b="b"/>
              <a:pathLst>
                <a:path w="56" h="64">
                  <a:moveTo>
                    <a:pt x="55" y="37"/>
                  </a:moveTo>
                  <a:lnTo>
                    <a:pt x="1" y="0"/>
                  </a:lnTo>
                  <a:lnTo>
                    <a:pt x="0" y="63"/>
                  </a:lnTo>
                  <a:lnTo>
                    <a:pt x="55" y="3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" name="Group 81"/>
          <p:cNvGrpSpPr>
            <a:grpSpLocks/>
          </p:cNvGrpSpPr>
          <p:nvPr/>
        </p:nvGrpSpPr>
        <p:grpSpPr bwMode="auto">
          <a:xfrm>
            <a:off x="3211513" y="2674938"/>
            <a:ext cx="234950" cy="423862"/>
            <a:chOff x="2023" y="1685"/>
            <a:chExt cx="148" cy="267"/>
          </a:xfrm>
        </p:grpSpPr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2039" y="1720"/>
              <a:ext cx="124" cy="217"/>
            </a:xfrm>
            <a:custGeom>
              <a:avLst/>
              <a:gdLst/>
              <a:ahLst/>
              <a:cxnLst>
                <a:cxn ang="0">
                  <a:pos x="117" y="213"/>
                </a:cxn>
                <a:cxn ang="0">
                  <a:pos x="123" y="209"/>
                </a:cxn>
                <a:cxn ang="0">
                  <a:pos x="10" y="0"/>
                </a:cxn>
                <a:cxn ang="0">
                  <a:pos x="0" y="7"/>
                </a:cxn>
                <a:cxn ang="0">
                  <a:pos x="112" y="216"/>
                </a:cxn>
                <a:cxn ang="0">
                  <a:pos x="117" y="213"/>
                </a:cxn>
              </a:cxnLst>
              <a:rect l="0" t="0" r="r" b="b"/>
              <a:pathLst>
                <a:path w="124" h="217">
                  <a:moveTo>
                    <a:pt x="117" y="213"/>
                  </a:moveTo>
                  <a:lnTo>
                    <a:pt x="123" y="209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12" y="216"/>
                  </a:lnTo>
                  <a:lnTo>
                    <a:pt x="117" y="21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023" y="1685"/>
              <a:ext cx="58" cy="64"/>
            </a:xfrm>
            <a:custGeom>
              <a:avLst/>
              <a:gdLst/>
              <a:ahLst/>
              <a:cxnLst>
                <a:cxn ang="0">
                  <a:pos x="57" y="30"/>
                </a:cxn>
                <a:cxn ang="0">
                  <a:pos x="0" y="63"/>
                </a:cxn>
                <a:cxn ang="0">
                  <a:pos x="3" y="0"/>
                </a:cxn>
                <a:cxn ang="0">
                  <a:pos x="57" y="30"/>
                </a:cxn>
              </a:cxnLst>
              <a:rect l="0" t="0" r="r" b="b"/>
              <a:pathLst>
                <a:path w="58" h="64">
                  <a:moveTo>
                    <a:pt x="57" y="30"/>
                  </a:moveTo>
                  <a:lnTo>
                    <a:pt x="0" y="63"/>
                  </a:lnTo>
                  <a:lnTo>
                    <a:pt x="3" y="0"/>
                  </a:lnTo>
                  <a:lnTo>
                    <a:pt x="57" y="3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2113" y="1889"/>
              <a:ext cx="58" cy="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3"/>
                </a:cxn>
                <a:cxn ang="0">
                  <a:pos x="56" y="62"/>
                </a:cxn>
                <a:cxn ang="0">
                  <a:pos x="57" y="0"/>
                </a:cxn>
              </a:cxnLst>
              <a:rect l="0" t="0" r="r" b="b"/>
              <a:pathLst>
                <a:path w="58" h="63">
                  <a:moveTo>
                    <a:pt x="57" y="0"/>
                  </a:moveTo>
                  <a:lnTo>
                    <a:pt x="0" y="33"/>
                  </a:lnTo>
                  <a:lnTo>
                    <a:pt x="56" y="62"/>
                  </a:lnTo>
                  <a:lnTo>
                    <a:pt x="57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" name="Group 85"/>
          <p:cNvGrpSpPr>
            <a:grpSpLocks/>
          </p:cNvGrpSpPr>
          <p:nvPr/>
        </p:nvGrpSpPr>
        <p:grpSpPr bwMode="auto">
          <a:xfrm>
            <a:off x="5840413" y="2693988"/>
            <a:ext cx="236537" cy="423862"/>
            <a:chOff x="3679" y="1697"/>
            <a:chExt cx="149" cy="267"/>
          </a:xfrm>
        </p:grpSpPr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3686" y="1732"/>
              <a:ext cx="124" cy="217"/>
            </a:xfrm>
            <a:custGeom>
              <a:avLst/>
              <a:gdLst/>
              <a:ahLst/>
              <a:cxnLst>
                <a:cxn ang="0">
                  <a:pos x="6" y="213"/>
                </a:cxn>
                <a:cxn ang="0">
                  <a:pos x="0" y="209"/>
                </a:cxn>
                <a:cxn ang="0">
                  <a:pos x="113" y="0"/>
                </a:cxn>
                <a:cxn ang="0">
                  <a:pos x="123" y="7"/>
                </a:cxn>
                <a:cxn ang="0">
                  <a:pos x="11" y="216"/>
                </a:cxn>
                <a:cxn ang="0">
                  <a:pos x="6" y="213"/>
                </a:cxn>
              </a:cxnLst>
              <a:rect l="0" t="0" r="r" b="b"/>
              <a:pathLst>
                <a:path w="124" h="217">
                  <a:moveTo>
                    <a:pt x="6" y="213"/>
                  </a:moveTo>
                  <a:lnTo>
                    <a:pt x="0" y="209"/>
                  </a:lnTo>
                  <a:lnTo>
                    <a:pt x="113" y="0"/>
                  </a:lnTo>
                  <a:lnTo>
                    <a:pt x="123" y="7"/>
                  </a:lnTo>
                  <a:lnTo>
                    <a:pt x="11" y="216"/>
                  </a:lnTo>
                  <a:lnTo>
                    <a:pt x="6" y="21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3770" y="1697"/>
              <a:ext cx="58" cy="6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7" y="63"/>
                </a:cxn>
                <a:cxn ang="0">
                  <a:pos x="53" y="0"/>
                </a:cxn>
                <a:cxn ang="0">
                  <a:pos x="0" y="30"/>
                </a:cxn>
              </a:cxnLst>
              <a:rect l="0" t="0" r="r" b="b"/>
              <a:pathLst>
                <a:path w="58" h="64">
                  <a:moveTo>
                    <a:pt x="0" y="30"/>
                  </a:moveTo>
                  <a:lnTo>
                    <a:pt x="57" y="63"/>
                  </a:lnTo>
                  <a:lnTo>
                    <a:pt x="53" y="0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3679" y="1901"/>
              <a:ext cx="58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33"/>
                </a:cxn>
                <a:cxn ang="0">
                  <a:pos x="2" y="62"/>
                </a:cxn>
                <a:cxn ang="0">
                  <a:pos x="0" y="0"/>
                </a:cxn>
              </a:cxnLst>
              <a:rect l="0" t="0" r="r" b="b"/>
              <a:pathLst>
                <a:path w="58" h="63">
                  <a:moveTo>
                    <a:pt x="0" y="0"/>
                  </a:moveTo>
                  <a:lnTo>
                    <a:pt x="57" y="33"/>
                  </a:lnTo>
                  <a:lnTo>
                    <a:pt x="2" y="6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2" name="Group 89"/>
          <p:cNvGrpSpPr>
            <a:grpSpLocks/>
          </p:cNvGrpSpPr>
          <p:nvPr/>
        </p:nvGrpSpPr>
        <p:grpSpPr bwMode="auto">
          <a:xfrm>
            <a:off x="5527675" y="3017838"/>
            <a:ext cx="571500" cy="400050"/>
            <a:chOff x="3482" y="1901"/>
            <a:chExt cx="360" cy="252"/>
          </a:xfrm>
        </p:grpSpPr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3507" y="1920"/>
              <a:ext cx="305" cy="206"/>
            </a:xfrm>
            <a:custGeom>
              <a:avLst/>
              <a:gdLst/>
              <a:ahLst/>
              <a:cxnLst>
                <a:cxn ang="0">
                  <a:pos x="304" y="196"/>
                </a:cxn>
                <a:cxn ang="0">
                  <a:pos x="286" y="180"/>
                </a:cxn>
                <a:cxn ang="0">
                  <a:pos x="269" y="163"/>
                </a:cxn>
                <a:cxn ang="0">
                  <a:pos x="250" y="147"/>
                </a:cxn>
                <a:cxn ang="0">
                  <a:pos x="230" y="130"/>
                </a:cxn>
                <a:cxn ang="0">
                  <a:pos x="212" y="116"/>
                </a:cxn>
                <a:cxn ang="0">
                  <a:pos x="190" y="101"/>
                </a:cxn>
                <a:cxn ang="0">
                  <a:pos x="171" y="88"/>
                </a:cxn>
                <a:cxn ang="0">
                  <a:pos x="150" y="75"/>
                </a:cxn>
                <a:cxn ang="0">
                  <a:pos x="129" y="63"/>
                </a:cxn>
                <a:cxn ang="0">
                  <a:pos x="110" y="51"/>
                </a:cxn>
                <a:cxn ang="0">
                  <a:pos x="90" y="41"/>
                </a:cxn>
                <a:cxn ang="0">
                  <a:pos x="72" y="31"/>
                </a:cxn>
                <a:cxn ang="0">
                  <a:pos x="54" y="22"/>
                </a:cxn>
                <a:cxn ang="0">
                  <a:pos x="35" y="15"/>
                </a:cxn>
                <a:cxn ang="0">
                  <a:pos x="19" y="7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15" y="17"/>
                </a:cxn>
                <a:cxn ang="0">
                  <a:pos x="31" y="25"/>
                </a:cxn>
                <a:cxn ang="0">
                  <a:pos x="47" y="33"/>
                </a:cxn>
                <a:cxn ang="0">
                  <a:pos x="65" y="42"/>
                </a:cxn>
                <a:cxn ang="0">
                  <a:pos x="84" y="51"/>
                </a:cxn>
                <a:cxn ang="0">
                  <a:pos x="103" y="63"/>
                </a:cxn>
                <a:cxn ang="0">
                  <a:pos x="124" y="74"/>
                </a:cxn>
                <a:cxn ang="0">
                  <a:pos x="143" y="85"/>
                </a:cxn>
                <a:cxn ang="0">
                  <a:pos x="164" y="99"/>
                </a:cxn>
                <a:cxn ang="0">
                  <a:pos x="183" y="113"/>
                </a:cxn>
                <a:cxn ang="0">
                  <a:pos x="203" y="126"/>
                </a:cxn>
                <a:cxn ang="0">
                  <a:pos x="222" y="141"/>
                </a:cxn>
                <a:cxn ang="0">
                  <a:pos x="241" y="155"/>
                </a:cxn>
                <a:cxn ang="0">
                  <a:pos x="260" y="172"/>
                </a:cxn>
                <a:cxn ang="0">
                  <a:pos x="278" y="188"/>
                </a:cxn>
                <a:cxn ang="0">
                  <a:pos x="294" y="205"/>
                </a:cxn>
                <a:cxn ang="0">
                  <a:pos x="304" y="196"/>
                </a:cxn>
              </a:cxnLst>
              <a:rect l="0" t="0" r="r" b="b"/>
              <a:pathLst>
                <a:path w="305" h="206">
                  <a:moveTo>
                    <a:pt x="304" y="196"/>
                  </a:moveTo>
                  <a:lnTo>
                    <a:pt x="286" y="180"/>
                  </a:lnTo>
                  <a:lnTo>
                    <a:pt x="269" y="163"/>
                  </a:lnTo>
                  <a:lnTo>
                    <a:pt x="250" y="147"/>
                  </a:lnTo>
                  <a:lnTo>
                    <a:pt x="230" y="130"/>
                  </a:lnTo>
                  <a:lnTo>
                    <a:pt x="212" y="116"/>
                  </a:lnTo>
                  <a:lnTo>
                    <a:pt x="190" y="101"/>
                  </a:lnTo>
                  <a:lnTo>
                    <a:pt x="171" y="88"/>
                  </a:lnTo>
                  <a:lnTo>
                    <a:pt x="150" y="75"/>
                  </a:lnTo>
                  <a:lnTo>
                    <a:pt x="129" y="63"/>
                  </a:lnTo>
                  <a:lnTo>
                    <a:pt x="110" y="51"/>
                  </a:lnTo>
                  <a:lnTo>
                    <a:pt x="90" y="41"/>
                  </a:lnTo>
                  <a:lnTo>
                    <a:pt x="72" y="31"/>
                  </a:lnTo>
                  <a:lnTo>
                    <a:pt x="54" y="22"/>
                  </a:lnTo>
                  <a:lnTo>
                    <a:pt x="35" y="15"/>
                  </a:lnTo>
                  <a:lnTo>
                    <a:pt x="19" y="7"/>
                  </a:lnTo>
                  <a:lnTo>
                    <a:pt x="4" y="0"/>
                  </a:lnTo>
                  <a:lnTo>
                    <a:pt x="0" y="12"/>
                  </a:lnTo>
                  <a:lnTo>
                    <a:pt x="15" y="17"/>
                  </a:lnTo>
                  <a:lnTo>
                    <a:pt x="31" y="25"/>
                  </a:lnTo>
                  <a:lnTo>
                    <a:pt x="47" y="33"/>
                  </a:lnTo>
                  <a:lnTo>
                    <a:pt x="65" y="42"/>
                  </a:lnTo>
                  <a:lnTo>
                    <a:pt x="84" y="51"/>
                  </a:lnTo>
                  <a:lnTo>
                    <a:pt x="103" y="63"/>
                  </a:lnTo>
                  <a:lnTo>
                    <a:pt x="124" y="74"/>
                  </a:lnTo>
                  <a:lnTo>
                    <a:pt x="143" y="85"/>
                  </a:lnTo>
                  <a:lnTo>
                    <a:pt x="164" y="99"/>
                  </a:lnTo>
                  <a:lnTo>
                    <a:pt x="183" y="113"/>
                  </a:lnTo>
                  <a:lnTo>
                    <a:pt x="203" y="126"/>
                  </a:lnTo>
                  <a:lnTo>
                    <a:pt x="222" y="141"/>
                  </a:lnTo>
                  <a:lnTo>
                    <a:pt x="241" y="155"/>
                  </a:lnTo>
                  <a:lnTo>
                    <a:pt x="260" y="172"/>
                  </a:lnTo>
                  <a:lnTo>
                    <a:pt x="278" y="188"/>
                  </a:lnTo>
                  <a:lnTo>
                    <a:pt x="294" y="205"/>
                  </a:lnTo>
                  <a:lnTo>
                    <a:pt x="304" y="19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3781" y="2090"/>
              <a:ext cx="61" cy="6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45" y="0"/>
                </a:cxn>
                <a:cxn ang="0">
                  <a:pos x="60" y="62"/>
                </a:cxn>
                <a:cxn ang="0">
                  <a:pos x="0" y="47"/>
                </a:cxn>
              </a:cxnLst>
              <a:rect l="0" t="0" r="r" b="b"/>
              <a:pathLst>
                <a:path w="61" h="63">
                  <a:moveTo>
                    <a:pt x="0" y="47"/>
                  </a:moveTo>
                  <a:lnTo>
                    <a:pt x="45" y="0"/>
                  </a:lnTo>
                  <a:lnTo>
                    <a:pt x="60" y="62"/>
                  </a:lnTo>
                  <a:lnTo>
                    <a:pt x="0" y="47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3482" y="1901"/>
              <a:ext cx="61" cy="65"/>
            </a:xfrm>
            <a:custGeom>
              <a:avLst/>
              <a:gdLst/>
              <a:ahLst/>
              <a:cxnLst>
                <a:cxn ang="0">
                  <a:pos x="45" y="64"/>
                </a:cxn>
                <a:cxn ang="0">
                  <a:pos x="60" y="0"/>
                </a:cxn>
                <a:cxn ang="0">
                  <a:pos x="0" y="21"/>
                </a:cxn>
                <a:cxn ang="0">
                  <a:pos x="45" y="64"/>
                </a:cxn>
              </a:cxnLst>
              <a:rect l="0" t="0" r="r" b="b"/>
              <a:pathLst>
                <a:path w="61" h="65">
                  <a:moveTo>
                    <a:pt x="45" y="64"/>
                  </a:moveTo>
                  <a:lnTo>
                    <a:pt x="60" y="0"/>
                  </a:lnTo>
                  <a:lnTo>
                    <a:pt x="0" y="21"/>
                  </a:lnTo>
                  <a:lnTo>
                    <a:pt x="45" y="6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2" name="Group 99"/>
          <p:cNvGrpSpPr>
            <a:grpSpLocks/>
          </p:cNvGrpSpPr>
          <p:nvPr/>
        </p:nvGrpSpPr>
        <p:grpSpPr bwMode="auto">
          <a:xfrm>
            <a:off x="5432425" y="4368800"/>
            <a:ext cx="539750" cy="449263"/>
            <a:chOff x="3422" y="2752"/>
            <a:chExt cx="340" cy="283"/>
          </a:xfrm>
        </p:grpSpPr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3462" y="2783"/>
              <a:ext cx="290" cy="226"/>
            </a:xfrm>
            <a:custGeom>
              <a:avLst/>
              <a:gdLst/>
              <a:ahLst/>
              <a:cxnLst>
                <a:cxn ang="0">
                  <a:pos x="4" y="225"/>
                </a:cxn>
                <a:cxn ang="0">
                  <a:pos x="26" y="215"/>
                </a:cxn>
                <a:cxn ang="0">
                  <a:pos x="48" y="204"/>
                </a:cxn>
                <a:cxn ang="0">
                  <a:pos x="70" y="193"/>
                </a:cxn>
                <a:cxn ang="0">
                  <a:pos x="89" y="180"/>
                </a:cxn>
                <a:cxn ang="0">
                  <a:pos x="109" y="169"/>
                </a:cxn>
                <a:cxn ang="0">
                  <a:pos x="128" y="157"/>
                </a:cxn>
                <a:cxn ang="0">
                  <a:pos x="146" y="143"/>
                </a:cxn>
                <a:cxn ang="0">
                  <a:pos x="167" y="130"/>
                </a:cxn>
                <a:cxn ang="0">
                  <a:pos x="184" y="115"/>
                </a:cxn>
                <a:cxn ang="0">
                  <a:pos x="201" y="100"/>
                </a:cxn>
                <a:cxn ang="0">
                  <a:pos x="217" y="86"/>
                </a:cxn>
                <a:cxn ang="0">
                  <a:pos x="232" y="70"/>
                </a:cxn>
                <a:cxn ang="0">
                  <a:pos x="247" y="56"/>
                </a:cxn>
                <a:cxn ang="0">
                  <a:pos x="262" y="40"/>
                </a:cxn>
                <a:cxn ang="0">
                  <a:pos x="276" y="24"/>
                </a:cxn>
                <a:cxn ang="0">
                  <a:pos x="289" y="7"/>
                </a:cxn>
                <a:cxn ang="0">
                  <a:pos x="277" y="0"/>
                </a:cxn>
                <a:cxn ang="0">
                  <a:pos x="265" y="16"/>
                </a:cxn>
                <a:cxn ang="0">
                  <a:pos x="253" y="31"/>
                </a:cxn>
                <a:cxn ang="0">
                  <a:pos x="238" y="46"/>
                </a:cxn>
                <a:cxn ang="0">
                  <a:pos x="223" y="61"/>
                </a:cxn>
                <a:cxn ang="0">
                  <a:pos x="208" y="77"/>
                </a:cxn>
                <a:cxn ang="0">
                  <a:pos x="192" y="92"/>
                </a:cxn>
                <a:cxn ang="0">
                  <a:pos x="175" y="106"/>
                </a:cxn>
                <a:cxn ang="0">
                  <a:pos x="158" y="119"/>
                </a:cxn>
                <a:cxn ang="0">
                  <a:pos x="140" y="132"/>
                </a:cxn>
                <a:cxn ang="0">
                  <a:pos x="121" y="145"/>
                </a:cxn>
                <a:cxn ang="0">
                  <a:pos x="102" y="158"/>
                </a:cxn>
                <a:cxn ang="0">
                  <a:pos x="82" y="169"/>
                </a:cxn>
                <a:cxn ang="0">
                  <a:pos x="63" y="182"/>
                </a:cxn>
                <a:cxn ang="0">
                  <a:pos x="41" y="193"/>
                </a:cxn>
                <a:cxn ang="0">
                  <a:pos x="20" y="204"/>
                </a:cxn>
                <a:cxn ang="0">
                  <a:pos x="0" y="213"/>
                </a:cxn>
                <a:cxn ang="0">
                  <a:pos x="4" y="225"/>
                </a:cxn>
              </a:cxnLst>
              <a:rect l="0" t="0" r="r" b="b"/>
              <a:pathLst>
                <a:path w="290" h="226">
                  <a:moveTo>
                    <a:pt x="4" y="225"/>
                  </a:moveTo>
                  <a:lnTo>
                    <a:pt x="26" y="215"/>
                  </a:lnTo>
                  <a:lnTo>
                    <a:pt x="48" y="204"/>
                  </a:lnTo>
                  <a:lnTo>
                    <a:pt x="70" y="193"/>
                  </a:lnTo>
                  <a:lnTo>
                    <a:pt x="89" y="180"/>
                  </a:lnTo>
                  <a:lnTo>
                    <a:pt x="109" y="169"/>
                  </a:lnTo>
                  <a:lnTo>
                    <a:pt x="128" y="157"/>
                  </a:lnTo>
                  <a:lnTo>
                    <a:pt x="146" y="143"/>
                  </a:lnTo>
                  <a:lnTo>
                    <a:pt x="167" y="130"/>
                  </a:lnTo>
                  <a:lnTo>
                    <a:pt x="184" y="115"/>
                  </a:lnTo>
                  <a:lnTo>
                    <a:pt x="201" y="100"/>
                  </a:lnTo>
                  <a:lnTo>
                    <a:pt x="217" y="86"/>
                  </a:lnTo>
                  <a:lnTo>
                    <a:pt x="232" y="70"/>
                  </a:lnTo>
                  <a:lnTo>
                    <a:pt x="247" y="56"/>
                  </a:lnTo>
                  <a:lnTo>
                    <a:pt x="262" y="40"/>
                  </a:lnTo>
                  <a:lnTo>
                    <a:pt x="276" y="24"/>
                  </a:lnTo>
                  <a:lnTo>
                    <a:pt x="289" y="7"/>
                  </a:lnTo>
                  <a:lnTo>
                    <a:pt x="277" y="0"/>
                  </a:lnTo>
                  <a:lnTo>
                    <a:pt x="265" y="16"/>
                  </a:lnTo>
                  <a:lnTo>
                    <a:pt x="253" y="31"/>
                  </a:lnTo>
                  <a:lnTo>
                    <a:pt x="238" y="46"/>
                  </a:lnTo>
                  <a:lnTo>
                    <a:pt x="223" y="61"/>
                  </a:lnTo>
                  <a:lnTo>
                    <a:pt x="208" y="77"/>
                  </a:lnTo>
                  <a:lnTo>
                    <a:pt x="192" y="92"/>
                  </a:lnTo>
                  <a:lnTo>
                    <a:pt x="175" y="106"/>
                  </a:lnTo>
                  <a:lnTo>
                    <a:pt x="158" y="119"/>
                  </a:lnTo>
                  <a:lnTo>
                    <a:pt x="140" y="132"/>
                  </a:lnTo>
                  <a:lnTo>
                    <a:pt x="121" y="145"/>
                  </a:lnTo>
                  <a:lnTo>
                    <a:pt x="102" y="158"/>
                  </a:lnTo>
                  <a:lnTo>
                    <a:pt x="82" y="169"/>
                  </a:lnTo>
                  <a:lnTo>
                    <a:pt x="63" y="182"/>
                  </a:lnTo>
                  <a:lnTo>
                    <a:pt x="41" y="193"/>
                  </a:lnTo>
                  <a:lnTo>
                    <a:pt x="20" y="204"/>
                  </a:lnTo>
                  <a:lnTo>
                    <a:pt x="0" y="213"/>
                  </a:lnTo>
                  <a:lnTo>
                    <a:pt x="4" y="22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7"/>
            <p:cNvSpPr>
              <a:spLocks/>
            </p:cNvSpPr>
            <p:nvPr/>
          </p:nvSpPr>
          <p:spPr bwMode="auto">
            <a:xfrm>
              <a:off x="3422" y="2975"/>
              <a:ext cx="63" cy="6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2" y="59"/>
                </a:cxn>
                <a:cxn ang="0">
                  <a:pos x="0" y="53"/>
                </a:cxn>
                <a:cxn ang="0">
                  <a:pos x="32" y="0"/>
                </a:cxn>
              </a:cxnLst>
              <a:rect l="0" t="0" r="r" b="b"/>
              <a:pathLst>
                <a:path w="63" h="60">
                  <a:moveTo>
                    <a:pt x="32" y="0"/>
                  </a:moveTo>
                  <a:lnTo>
                    <a:pt x="62" y="59"/>
                  </a:lnTo>
                  <a:lnTo>
                    <a:pt x="0" y="53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3705" y="2752"/>
              <a:ext cx="57" cy="6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56" y="65"/>
                </a:cxn>
                <a:cxn ang="0">
                  <a:pos x="55" y="0"/>
                </a:cxn>
                <a:cxn ang="0">
                  <a:pos x="0" y="29"/>
                </a:cxn>
              </a:cxnLst>
              <a:rect l="0" t="0" r="r" b="b"/>
              <a:pathLst>
                <a:path w="57" h="66">
                  <a:moveTo>
                    <a:pt x="0" y="29"/>
                  </a:moveTo>
                  <a:lnTo>
                    <a:pt x="56" y="65"/>
                  </a:lnTo>
                  <a:lnTo>
                    <a:pt x="55" y="0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4" name="Group 103"/>
          <p:cNvGrpSpPr>
            <a:grpSpLocks/>
          </p:cNvGrpSpPr>
          <p:nvPr/>
        </p:nvGrpSpPr>
        <p:grpSpPr bwMode="auto">
          <a:xfrm>
            <a:off x="5857875" y="4730750"/>
            <a:ext cx="239713" cy="423863"/>
            <a:chOff x="3690" y="2980"/>
            <a:chExt cx="151" cy="267"/>
          </a:xfrm>
        </p:grpSpPr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3698" y="2997"/>
              <a:ext cx="124" cy="21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7"/>
                </a:cxn>
                <a:cxn ang="0">
                  <a:pos x="113" y="216"/>
                </a:cxn>
                <a:cxn ang="0">
                  <a:pos x="123" y="209"/>
                </a:cxn>
                <a:cxn ang="0">
                  <a:pos x="11" y="0"/>
                </a:cxn>
                <a:cxn ang="0">
                  <a:pos x="6" y="3"/>
                </a:cxn>
              </a:cxnLst>
              <a:rect l="0" t="0" r="r" b="b"/>
              <a:pathLst>
                <a:path w="124" h="217">
                  <a:moveTo>
                    <a:pt x="6" y="3"/>
                  </a:moveTo>
                  <a:lnTo>
                    <a:pt x="0" y="7"/>
                  </a:lnTo>
                  <a:lnTo>
                    <a:pt x="113" y="216"/>
                  </a:lnTo>
                  <a:lnTo>
                    <a:pt x="123" y="209"/>
                  </a:lnTo>
                  <a:lnTo>
                    <a:pt x="11" y="0"/>
                  </a:lnTo>
                  <a:lnTo>
                    <a:pt x="6" y="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3783" y="3183"/>
              <a:ext cx="58" cy="6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7" y="0"/>
                </a:cxn>
                <a:cxn ang="0">
                  <a:pos x="53" y="63"/>
                </a:cxn>
                <a:cxn ang="0">
                  <a:pos x="0" y="34"/>
                </a:cxn>
              </a:cxnLst>
              <a:rect l="0" t="0" r="r" b="b"/>
              <a:pathLst>
                <a:path w="58" h="64">
                  <a:moveTo>
                    <a:pt x="0" y="34"/>
                  </a:moveTo>
                  <a:lnTo>
                    <a:pt x="57" y="0"/>
                  </a:lnTo>
                  <a:lnTo>
                    <a:pt x="53" y="63"/>
                  </a:lnTo>
                  <a:lnTo>
                    <a:pt x="0" y="3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3690" y="2980"/>
              <a:ext cx="58" cy="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57" y="28"/>
                </a:cxn>
                <a:cxn ang="0">
                  <a:pos x="1" y="0"/>
                </a:cxn>
                <a:cxn ang="0">
                  <a:pos x="0" y="62"/>
                </a:cxn>
              </a:cxnLst>
              <a:rect l="0" t="0" r="r" b="b"/>
              <a:pathLst>
                <a:path w="58" h="63">
                  <a:moveTo>
                    <a:pt x="0" y="62"/>
                  </a:moveTo>
                  <a:lnTo>
                    <a:pt x="57" y="28"/>
                  </a:lnTo>
                  <a:lnTo>
                    <a:pt x="1" y="0"/>
                  </a:lnTo>
                  <a:lnTo>
                    <a:pt x="0" y="6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" name="Group 110"/>
          <p:cNvGrpSpPr>
            <a:grpSpLocks/>
          </p:cNvGrpSpPr>
          <p:nvPr/>
        </p:nvGrpSpPr>
        <p:grpSpPr bwMode="auto">
          <a:xfrm>
            <a:off x="3275013" y="4335463"/>
            <a:ext cx="604837" cy="771525"/>
            <a:chOff x="2063" y="2731"/>
            <a:chExt cx="381" cy="486"/>
          </a:xfrm>
        </p:grpSpPr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2080" y="2965"/>
              <a:ext cx="125" cy="217"/>
            </a:xfrm>
            <a:custGeom>
              <a:avLst/>
              <a:gdLst/>
              <a:ahLst/>
              <a:cxnLst>
                <a:cxn ang="0">
                  <a:pos x="118" y="4"/>
                </a:cxn>
                <a:cxn ang="0">
                  <a:pos x="124" y="7"/>
                </a:cxn>
                <a:cxn ang="0">
                  <a:pos x="11" y="216"/>
                </a:cxn>
                <a:cxn ang="0">
                  <a:pos x="0" y="209"/>
                </a:cxn>
                <a:cxn ang="0">
                  <a:pos x="113" y="0"/>
                </a:cxn>
                <a:cxn ang="0">
                  <a:pos x="118" y="4"/>
                </a:cxn>
              </a:cxnLst>
              <a:rect l="0" t="0" r="r" b="b"/>
              <a:pathLst>
                <a:path w="125" h="217">
                  <a:moveTo>
                    <a:pt x="118" y="4"/>
                  </a:moveTo>
                  <a:lnTo>
                    <a:pt x="124" y="7"/>
                  </a:lnTo>
                  <a:lnTo>
                    <a:pt x="11" y="216"/>
                  </a:lnTo>
                  <a:lnTo>
                    <a:pt x="0" y="209"/>
                  </a:lnTo>
                  <a:lnTo>
                    <a:pt x="113" y="0"/>
                  </a:lnTo>
                  <a:lnTo>
                    <a:pt x="118" y="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2135" y="2763"/>
              <a:ext cx="284" cy="23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" y="27"/>
                </a:cxn>
                <a:cxn ang="0">
                  <a:pos x="31" y="45"/>
                </a:cxn>
                <a:cxn ang="0">
                  <a:pos x="47" y="62"/>
                </a:cxn>
                <a:cxn ang="0">
                  <a:pos x="63" y="79"/>
                </a:cxn>
                <a:cxn ang="0">
                  <a:pos x="79" y="96"/>
                </a:cxn>
                <a:cxn ang="0">
                  <a:pos x="96" y="111"/>
                </a:cxn>
                <a:cxn ang="0">
                  <a:pos x="113" y="127"/>
                </a:cxn>
                <a:cxn ang="0">
                  <a:pos x="130" y="142"/>
                </a:cxn>
                <a:cxn ang="0">
                  <a:pos x="148" y="156"/>
                </a:cxn>
                <a:cxn ang="0">
                  <a:pos x="165" y="170"/>
                </a:cxn>
                <a:cxn ang="0">
                  <a:pos x="184" y="182"/>
                </a:cxn>
                <a:cxn ang="0">
                  <a:pos x="204" y="194"/>
                </a:cxn>
                <a:cxn ang="0">
                  <a:pos x="221" y="205"/>
                </a:cxn>
                <a:cxn ang="0">
                  <a:pos x="240" y="215"/>
                </a:cxn>
                <a:cxn ang="0">
                  <a:pos x="259" y="224"/>
                </a:cxn>
                <a:cxn ang="0">
                  <a:pos x="278" y="233"/>
                </a:cxn>
                <a:cxn ang="0">
                  <a:pos x="283" y="222"/>
                </a:cxn>
                <a:cxn ang="0">
                  <a:pos x="265" y="214"/>
                </a:cxn>
                <a:cxn ang="0">
                  <a:pos x="247" y="205"/>
                </a:cxn>
                <a:cxn ang="0">
                  <a:pos x="228" y="194"/>
                </a:cxn>
                <a:cxn ang="0">
                  <a:pos x="211" y="182"/>
                </a:cxn>
                <a:cxn ang="0">
                  <a:pos x="191" y="172"/>
                </a:cxn>
                <a:cxn ang="0">
                  <a:pos x="174" y="159"/>
                </a:cxn>
                <a:cxn ang="0">
                  <a:pos x="157" y="145"/>
                </a:cxn>
                <a:cxn ang="0">
                  <a:pos x="140" y="133"/>
                </a:cxn>
                <a:cxn ang="0">
                  <a:pos x="121" y="118"/>
                </a:cxn>
                <a:cxn ang="0">
                  <a:pos x="105" y="102"/>
                </a:cxn>
                <a:cxn ang="0">
                  <a:pos x="88" y="87"/>
                </a:cxn>
                <a:cxn ang="0">
                  <a:pos x="71" y="70"/>
                </a:cxn>
                <a:cxn ang="0">
                  <a:pos x="56" y="54"/>
                </a:cxn>
                <a:cxn ang="0">
                  <a:pos x="40" y="36"/>
                </a:cxn>
                <a:cxn ang="0">
                  <a:pos x="25" y="19"/>
                </a:cxn>
                <a:cxn ang="0">
                  <a:pos x="11" y="0"/>
                </a:cxn>
                <a:cxn ang="0">
                  <a:pos x="0" y="9"/>
                </a:cxn>
              </a:cxnLst>
              <a:rect l="0" t="0" r="r" b="b"/>
              <a:pathLst>
                <a:path w="284" h="234">
                  <a:moveTo>
                    <a:pt x="0" y="9"/>
                  </a:moveTo>
                  <a:lnTo>
                    <a:pt x="15" y="27"/>
                  </a:lnTo>
                  <a:lnTo>
                    <a:pt x="31" y="45"/>
                  </a:lnTo>
                  <a:lnTo>
                    <a:pt x="47" y="62"/>
                  </a:lnTo>
                  <a:lnTo>
                    <a:pt x="63" y="79"/>
                  </a:lnTo>
                  <a:lnTo>
                    <a:pt x="79" y="96"/>
                  </a:lnTo>
                  <a:lnTo>
                    <a:pt x="96" y="111"/>
                  </a:lnTo>
                  <a:lnTo>
                    <a:pt x="113" y="127"/>
                  </a:lnTo>
                  <a:lnTo>
                    <a:pt x="130" y="142"/>
                  </a:lnTo>
                  <a:lnTo>
                    <a:pt x="148" y="156"/>
                  </a:lnTo>
                  <a:lnTo>
                    <a:pt x="165" y="170"/>
                  </a:lnTo>
                  <a:lnTo>
                    <a:pt x="184" y="182"/>
                  </a:lnTo>
                  <a:lnTo>
                    <a:pt x="204" y="194"/>
                  </a:lnTo>
                  <a:lnTo>
                    <a:pt x="221" y="205"/>
                  </a:lnTo>
                  <a:lnTo>
                    <a:pt x="240" y="215"/>
                  </a:lnTo>
                  <a:lnTo>
                    <a:pt x="259" y="224"/>
                  </a:lnTo>
                  <a:lnTo>
                    <a:pt x="278" y="233"/>
                  </a:lnTo>
                  <a:lnTo>
                    <a:pt x="283" y="222"/>
                  </a:lnTo>
                  <a:lnTo>
                    <a:pt x="265" y="214"/>
                  </a:lnTo>
                  <a:lnTo>
                    <a:pt x="247" y="205"/>
                  </a:lnTo>
                  <a:lnTo>
                    <a:pt x="228" y="194"/>
                  </a:lnTo>
                  <a:lnTo>
                    <a:pt x="211" y="182"/>
                  </a:lnTo>
                  <a:lnTo>
                    <a:pt x="191" y="172"/>
                  </a:lnTo>
                  <a:lnTo>
                    <a:pt x="174" y="159"/>
                  </a:lnTo>
                  <a:lnTo>
                    <a:pt x="157" y="145"/>
                  </a:lnTo>
                  <a:lnTo>
                    <a:pt x="140" y="133"/>
                  </a:lnTo>
                  <a:lnTo>
                    <a:pt x="121" y="118"/>
                  </a:lnTo>
                  <a:lnTo>
                    <a:pt x="105" y="102"/>
                  </a:lnTo>
                  <a:lnTo>
                    <a:pt x="88" y="87"/>
                  </a:lnTo>
                  <a:lnTo>
                    <a:pt x="71" y="70"/>
                  </a:lnTo>
                  <a:lnTo>
                    <a:pt x="56" y="54"/>
                  </a:lnTo>
                  <a:lnTo>
                    <a:pt x="40" y="36"/>
                  </a:lnTo>
                  <a:lnTo>
                    <a:pt x="25" y="19"/>
                  </a:lnTo>
                  <a:lnTo>
                    <a:pt x="11" y="0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2063" y="3153"/>
              <a:ext cx="58" cy="64"/>
            </a:xfrm>
            <a:custGeom>
              <a:avLst/>
              <a:gdLst/>
              <a:ahLst/>
              <a:cxnLst>
                <a:cxn ang="0">
                  <a:pos x="57" y="33"/>
                </a:cxn>
                <a:cxn ang="0">
                  <a:pos x="0" y="0"/>
                </a:cxn>
                <a:cxn ang="0">
                  <a:pos x="4" y="63"/>
                </a:cxn>
                <a:cxn ang="0">
                  <a:pos x="57" y="33"/>
                </a:cxn>
              </a:cxnLst>
              <a:rect l="0" t="0" r="r" b="b"/>
              <a:pathLst>
                <a:path w="58" h="64">
                  <a:moveTo>
                    <a:pt x="57" y="33"/>
                  </a:moveTo>
                  <a:lnTo>
                    <a:pt x="0" y="0"/>
                  </a:lnTo>
                  <a:lnTo>
                    <a:pt x="4" y="63"/>
                  </a:lnTo>
                  <a:lnTo>
                    <a:pt x="57" y="3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2154" y="2949"/>
              <a:ext cx="57" cy="63"/>
            </a:xfrm>
            <a:custGeom>
              <a:avLst/>
              <a:gdLst/>
              <a:ahLst/>
              <a:cxnLst>
                <a:cxn ang="0">
                  <a:pos x="56" y="62"/>
                </a:cxn>
                <a:cxn ang="0">
                  <a:pos x="0" y="29"/>
                </a:cxn>
                <a:cxn ang="0">
                  <a:pos x="55" y="0"/>
                </a:cxn>
                <a:cxn ang="0">
                  <a:pos x="56" y="62"/>
                </a:cxn>
              </a:cxnLst>
              <a:rect l="0" t="0" r="r" b="b"/>
              <a:pathLst>
                <a:path w="57" h="63">
                  <a:moveTo>
                    <a:pt x="56" y="62"/>
                  </a:moveTo>
                  <a:lnTo>
                    <a:pt x="0" y="29"/>
                  </a:lnTo>
                  <a:lnTo>
                    <a:pt x="55" y="0"/>
                  </a:lnTo>
                  <a:lnTo>
                    <a:pt x="56" y="6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2110" y="2731"/>
              <a:ext cx="60" cy="64"/>
            </a:xfrm>
            <a:custGeom>
              <a:avLst/>
              <a:gdLst/>
              <a:ahLst/>
              <a:cxnLst>
                <a:cxn ang="0">
                  <a:pos x="59" y="21"/>
                </a:cxn>
                <a:cxn ang="0">
                  <a:pos x="8" y="63"/>
                </a:cxn>
                <a:cxn ang="0">
                  <a:pos x="0" y="0"/>
                </a:cxn>
                <a:cxn ang="0">
                  <a:pos x="59" y="21"/>
                </a:cxn>
              </a:cxnLst>
              <a:rect l="0" t="0" r="r" b="b"/>
              <a:pathLst>
                <a:path w="60" h="64">
                  <a:moveTo>
                    <a:pt x="59" y="21"/>
                  </a:moveTo>
                  <a:lnTo>
                    <a:pt x="8" y="63"/>
                  </a:lnTo>
                  <a:lnTo>
                    <a:pt x="0" y="0"/>
                  </a:lnTo>
                  <a:lnTo>
                    <a:pt x="59" y="2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2382" y="2950"/>
              <a:ext cx="62" cy="6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62"/>
                </a:cxn>
                <a:cxn ang="0">
                  <a:pos x="61" y="47"/>
                </a:cxn>
                <a:cxn ang="0">
                  <a:pos x="22" y="0"/>
                </a:cxn>
              </a:cxnLst>
              <a:rect l="0" t="0" r="r" b="b"/>
              <a:pathLst>
                <a:path w="62" h="63">
                  <a:moveTo>
                    <a:pt x="22" y="0"/>
                  </a:moveTo>
                  <a:lnTo>
                    <a:pt x="0" y="62"/>
                  </a:lnTo>
                  <a:lnTo>
                    <a:pt x="61" y="47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16" name="Object 1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3656" y="3413125"/>
          <a:ext cx="1246188" cy="892175"/>
        </p:xfrm>
        <a:graphic>
          <a:graphicData uri="http://schemas.openxmlformats.org/presentationml/2006/ole">
            <p:oleObj spid="_x0000_s169998" r:id="rId4" imgW="3366489" imgH="2540608" progId="">
              <p:embed/>
            </p:oleObj>
          </a:graphicData>
        </a:graphic>
      </p:graphicFrame>
      <p:graphicFrame>
        <p:nvGraphicFramePr>
          <p:cNvPr id="81923" name="Object 3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7815263" y="3492500"/>
          <a:ext cx="1123950" cy="984250"/>
        </p:xfrm>
        <a:graphic>
          <a:graphicData uri="http://schemas.openxmlformats.org/presentationml/2006/ole">
            <p:oleObj spid="_x0000_s169999" r:id="rId5" imgW="3181236" imgH="1738455" progId="">
              <p:embed/>
            </p:oleObj>
          </a:graphicData>
        </a:graphic>
      </p:graphicFrame>
      <p:sp>
        <p:nvSpPr>
          <p:cNvPr id="11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4038600" y="3148013"/>
            <a:ext cx="1358900" cy="631823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400" b="1" dirty="0" smtClean="0">
                <a:latin typeface="Arial" pitchFamily="34" charset="0"/>
              </a:rPr>
              <a:t>Production </a:t>
            </a:r>
          </a:p>
          <a:p>
            <a:pPr algn="ctr"/>
            <a:r>
              <a:rPr lang="en-US" sz="1400" b="1" dirty="0" smtClean="0">
                <a:latin typeface="Arial" pitchFamily="34" charset="0"/>
              </a:rPr>
              <a:t>Planning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3998913" y="3965575"/>
            <a:ext cx="1358900" cy="6318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400" b="1" dirty="0" smtClean="0">
                <a:latin typeface="Arial" pitchFamily="34" charset="0"/>
              </a:rPr>
              <a:t>Production </a:t>
            </a:r>
          </a:p>
          <a:p>
            <a:pPr algn="ctr"/>
            <a:r>
              <a:rPr lang="en-US" sz="1400" b="1" dirty="0" smtClean="0">
                <a:latin typeface="Arial" pitchFamily="34" charset="0"/>
              </a:rPr>
              <a:t>Scheduling</a:t>
            </a:r>
            <a:endParaRPr lang="en-US" sz="14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 smtClean="0"/>
          </a:p>
          <a:p>
            <a:pPr algn="ctr">
              <a:lnSpc>
                <a:spcPct val="150000"/>
              </a:lnSpc>
              <a:buNone/>
            </a:pPr>
            <a:r>
              <a:rPr lang="en-GB" sz="4000" dirty="0" smtClean="0">
                <a:hlinkClick r:id="rId3"/>
              </a:rPr>
              <a:t>www.qad.com</a:t>
            </a:r>
            <a:endParaRPr lang="en-GB" sz="4000" dirty="0" smtClean="0"/>
          </a:p>
          <a:p>
            <a:pPr algn="ctr">
              <a:lnSpc>
                <a:spcPct val="150000"/>
              </a:lnSpc>
              <a:buNone/>
            </a:pPr>
            <a:r>
              <a:rPr lang="en-GB" sz="2000" dirty="0" smtClean="0"/>
              <a:t>© 2010 QAD Inc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6182"/>
            <a:ext cx="4067299" cy="4573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Jason Scott</a:t>
            </a:r>
          </a:p>
          <a:p>
            <a:pPr marL="0" indent="0">
              <a:buNone/>
            </a:pPr>
            <a:r>
              <a:rPr lang="en-GB" sz="2000" dirty="0" smtClean="0"/>
              <a:t>MPS Associates, LLC</a:t>
            </a:r>
          </a:p>
          <a:p>
            <a:pPr marL="0" indent="0">
              <a:buNone/>
            </a:pPr>
            <a:r>
              <a:rPr lang="en-GB" sz="2000" dirty="0" smtClean="0"/>
              <a:t>(856) 296-6120</a:t>
            </a:r>
          </a:p>
          <a:p>
            <a:pPr marL="0" indent="0">
              <a:buNone/>
            </a:pPr>
            <a:r>
              <a:rPr lang="en-GB" sz="2000" dirty="0" smtClean="0">
                <a:hlinkClick r:id="rId3"/>
              </a:rPr>
              <a:t>jscott@mpsassociates.com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hlinkClick r:id="rId4"/>
              </a:rPr>
              <a:t>www.mpsassociates.com</a:t>
            </a:r>
            <a:r>
              <a:rPr lang="en-GB" sz="2000" dirty="0" smtClean="0"/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Presenter Contact Info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79388"/>
            <a:ext cx="8229600" cy="428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Production Scheduling: What Tool is right for You?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81250" name="Picture 2" descr="C:\AA WORK DIR\AA WORK FILE\MPS PRODUCT INFO\PREACTOR\Preactor Logos\Preactor Logo Pack\Logo Pack\Partner Status Logos\SilverSolutionProvi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65713"/>
            <a:ext cx="1428422" cy="13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1251" name="Picture 3" descr="C:\AA WORK DIR\AA WORK FILE\MPS Company Info\QAD Consulting Partnership\Partner Logos\QAD_CONSULT_PART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307" y="3694957"/>
            <a:ext cx="1682178" cy="5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60" y="4854823"/>
            <a:ext cx="3121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676899" y="1316182"/>
            <a:ext cx="4067299" cy="457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Grande"/>
              <a:buChar char="-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Lucida Grande"/>
              <a:buChar char="-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/>
              <a:t>Stephen </a:t>
            </a:r>
            <a:r>
              <a:rPr lang="en-GB" sz="2000" dirty="0" err="1" smtClean="0"/>
              <a:t>Dombroski</a:t>
            </a:r>
            <a:endParaRPr lang="en-GB" sz="2000" dirty="0" smtClean="0"/>
          </a:p>
          <a:p>
            <a:pPr marL="0" indent="0">
              <a:buNone/>
            </a:pPr>
            <a:r>
              <a:rPr lang="en-US" sz="2000" dirty="0" smtClean="0"/>
              <a:t>Senior Manager </a:t>
            </a:r>
            <a:r>
              <a:rPr lang="en-US" sz="2000" dirty="0"/>
              <a:t>Marketing - Manufacturing </a:t>
            </a:r>
            <a:r>
              <a:rPr lang="en-US" sz="2000" dirty="0" smtClean="0"/>
              <a:t>Industries</a:t>
            </a:r>
          </a:p>
          <a:p>
            <a:pPr marL="0" indent="0">
              <a:buNone/>
            </a:pPr>
            <a:r>
              <a:rPr lang="en-US" sz="2000" dirty="0" smtClean="0"/>
              <a:t>QAD Inc.</a:t>
            </a:r>
            <a:endParaRPr lang="en-GB" sz="2000" dirty="0" smtClean="0"/>
          </a:p>
          <a:p>
            <a:pPr marL="0" indent="0">
              <a:buNone/>
            </a:pPr>
            <a:r>
              <a:rPr lang="en-US" sz="2000" dirty="0" smtClean="0"/>
              <a:t>(616) 884-0853</a:t>
            </a:r>
            <a:endParaRPr lang="en-GB" sz="2000" dirty="0" smtClean="0"/>
          </a:p>
          <a:p>
            <a:pPr marL="0" indent="0">
              <a:buFont typeface="Arial"/>
              <a:buNone/>
            </a:pPr>
            <a:r>
              <a:rPr lang="en-GB" sz="2000" dirty="0" smtClean="0">
                <a:hlinkClick r:id="rId3"/>
              </a:rPr>
              <a:t>sd7@qad.com</a:t>
            </a:r>
            <a:endParaRPr lang="en-GB" sz="2000" dirty="0" smtClean="0"/>
          </a:p>
          <a:p>
            <a:pPr marL="0" indent="0">
              <a:buFont typeface="Arial"/>
              <a:buNone/>
            </a:pPr>
            <a:r>
              <a:rPr lang="en-GB" sz="2000" dirty="0" smtClean="0">
                <a:hlinkClick r:id="rId4"/>
              </a:rPr>
              <a:t>www.qad.com</a:t>
            </a:r>
            <a:r>
              <a:rPr lang="en-GB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4118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1316182"/>
            <a:ext cx="8865705" cy="499995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Demand Planning/Forecasting</a:t>
            </a:r>
          </a:p>
          <a:p>
            <a:pPr lvl="1"/>
            <a:r>
              <a:rPr lang="en-US" sz="2400" dirty="0" smtClean="0"/>
              <a:t>Convert field sales requirements</a:t>
            </a:r>
          </a:p>
          <a:p>
            <a:r>
              <a:rPr lang="en-US" sz="2800" dirty="0" smtClean="0"/>
              <a:t>MRP – Materials Requirements Planning</a:t>
            </a:r>
          </a:p>
          <a:p>
            <a:pPr lvl="1"/>
            <a:r>
              <a:rPr lang="en-US" sz="2400" dirty="0" smtClean="0"/>
              <a:t>Plan for material availability (WIP and Raw Materials)</a:t>
            </a:r>
          </a:p>
          <a:p>
            <a:r>
              <a:rPr lang="en-US" dirty="0" smtClean="0"/>
              <a:t>Production Planning/Master Scheduling</a:t>
            </a:r>
          </a:p>
          <a:p>
            <a:pPr lvl="1"/>
            <a:r>
              <a:rPr lang="en-US" dirty="0" smtClean="0"/>
              <a:t>Capacity/Labor Constraints</a:t>
            </a:r>
          </a:p>
          <a:p>
            <a:pPr lvl="1"/>
            <a:r>
              <a:rPr lang="en-US" dirty="0" smtClean="0"/>
              <a:t>Multiple points of supply</a:t>
            </a:r>
          </a:p>
          <a:p>
            <a:pPr lvl="1"/>
            <a:r>
              <a:rPr lang="en-US" dirty="0" smtClean="0"/>
              <a:t>Seasonal builds</a:t>
            </a:r>
          </a:p>
          <a:p>
            <a:pPr lvl="1"/>
            <a:r>
              <a:rPr lang="en-US" dirty="0" smtClean="0"/>
              <a:t>Sequence dependent setups</a:t>
            </a:r>
          </a:p>
          <a:p>
            <a:r>
              <a:rPr lang="en-US" dirty="0" smtClean="0"/>
              <a:t>Production Scheduling/Detailed Scheduling</a:t>
            </a:r>
          </a:p>
          <a:p>
            <a:pPr lvl="1"/>
            <a:r>
              <a:rPr lang="en-US" dirty="0" smtClean="0"/>
              <a:t>Schedules by product and resource</a:t>
            </a:r>
          </a:p>
          <a:p>
            <a:pPr lvl="1"/>
            <a:r>
              <a:rPr lang="en-US" dirty="0" smtClean="0"/>
              <a:t>Changeovers and setup sequencing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b="1" dirty="0" smtClean="0"/>
          </a:p>
          <a:p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Planning and Scheduling Tools/Concepts</a:t>
            </a:r>
            <a:endParaRPr lang="en-US" sz="29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/>
          <a:lstStyle/>
          <a:p>
            <a:r>
              <a:rPr lang="en-US" dirty="0" smtClean="0"/>
              <a:t>Production Scheduling: What Tools is Right for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1316182"/>
            <a:ext cx="8865705" cy="513091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400" dirty="0" smtClean="0"/>
              <a:t>ERP Systems – QAD Demand Planning and MRP </a:t>
            </a:r>
          </a:p>
          <a:p>
            <a:pPr lvl="1"/>
            <a:r>
              <a:rPr lang="en-US" sz="2200" dirty="0" smtClean="0"/>
              <a:t>ERP Systems - If you need it, they can make it</a:t>
            </a:r>
          </a:p>
          <a:p>
            <a:pPr lvl="1"/>
            <a:r>
              <a:rPr lang="en-US" sz="2200" dirty="0" smtClean="0"/>
              <a:t>Consolidate field sales requirements into periods</a:t>
            </a:r>
          </a:p>
          <a:p>
            <a:pPr lvl="1"/>
            <a:r>
              <a:rPr lang="en-US" sz="2200" dirty="0" smtClean="0"/>
              <a:t>Manage and track inventory levels</a:t>
            </a:r>
          </a:p>
          <a:p>
            <a:pPr lvl="1"/>
            <a:r>
              <a:rPr lang="en-US" sz="2200" dirty="0" smtClean="0"/>
              <a:t>Manual changes to resolve issues</a:t>
            </a:r>
          </a:p>
          <a:p>
            <a:r>
              <a:rPr lang="en-US" sz="2400" dirty="0" smtClean="0"/>
              <a:t>Finite Capacity Planning/Scheduling – QAD Workbenches</a:t>
            </a:r>
          </a:p>
          <a:p>
            <a:pPr lvl="1"/>
            <a:r>
              <a:rPr lang="en-US" sz="2200" dirty="0" smtClean="0"/>
              <a:t>Ability to schedule within capacity limits</a:t>
            </a:r>
          </a:p>
          <a:p>
            <a:pPr lvl="1"/>
            <a:r>
              <a:rPr lang="en-US" sz="2200" dirty="0" smtClean="0"/>
              <a:t>Visual Planning and Scheduling</a:t>
            </a:r>
          </a:p>
          <a:p>
            <a:pPr lvl="1"/>
            <a:r>
              <a:rPr lang="en-US" sz="2200" dirty="0" smtClean="0"/>
              <a:t>Manually adjust schedule to meet demand</a:t>
            </a:r>
          </a:p>
          <a:p>
            <a:r>
              <a:rPr lang="en-US" sz="2400" dirty="0" smtClean="0"/>
              <a:t>Advance Planning and Scheduling (APS) – Preactor</a:t>
            </a:r>
          </a:p>
          <a:p>
            <a:pPr lvl="1"/>
            <a:r>
              <a:rPr lang="en-US" sz="2200" dirty="0" smtClean="0"/>
              <a:t>Complex Operations</a:t>
            </a:r>
          </a:p>
          <a:p>
            <a:pPr lvl="2"/>
            <a:r>
              <a:rPr lang="en-US" sz="2200" dirty="0" smtClean="0"/>
              <a:t>Multiple production stages</a:t>
            </a:r>
          </a:p>
          <a:p>
            <a:pPr lvl="1"/>
            <a:r>
              <a:rPr lang="en-US" sz="2200" dirty="0" smtClean="0"/>
              <a:t>Optimization needed to sequence operations</a:t>
            </a:r>
            <a:endParaRPr lang="en-US" sz="2000" b="1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52"/>
            <a:ext cx="8474764" cy="708730"/>
          </a:xfrm>
        </p:spPr>
        <p:txBody>
          <a:bodyPr>
            <a:noAutofit/>
          </a:bodyPr>
          <a:lstStyle/>
          <a:p>
            <a:r>
              <a:rPr lang="en-US" sz="2900" dirty="0" smtClean="0"/>
              <a:t>Why Use Planning Tools</a:t>
            </a:r>
            <a:endParaRPr lang="en-US" sz="29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489917"/>
          </a:xfrm>
        </p:spPr>
        <p:txBody>
          <a:bodyPr>
            <a:noAutofit/>
          </a:bodyPr>
          <a:lstStyle/>
          <a:p>
            <a:r>
              <a:rPr lang="en-US" sz="2900" dirty="0" smtClean="0"/>
              <a:t>When to Use What Tools and When</a:t>
            </a:r>
            <a:endParaRPr lang="en-US" sz="29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39807" y="5012676"/>
            <a:ext cx="5546993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39806" y="1509312"/>
            <a:ext cx="0" cy="350336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0736" y="5179317"/>
            <a:ext cx="1178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Single Plant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61158" y="5179317"/>
            <a:ext cx="188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Multiple Locations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12981" y="3745735"/>
            <a:ext cx="149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Few SKU’s, Simple BOM’s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97444" y="1509312"/>
            <a:ext cx="141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Multiple SKU’s, Complex BOM’s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39807" y="5639494"/>
            <a:ext cx="3053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Simple Production Process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4843" y="5639494"/>
            <a:ext cx="305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Complex Process, Multiple Steps, Multiple Production Sequences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821" y="3610900"/>
            <a:ext cx="1494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Steady Demand Pattern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21" y="2247976"/>
            <a:ext cx="1494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Complex Demand, Seasonality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9969" y="3980232"/>
            <a:ext cx="1984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QAD Enterprise Applications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22919" y="1509312"/>
            <a:ext cx="173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Preactor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79388"/>
            <a:ext cx="8229600" cy="428625"/>
          </a:xfrm>
        </p:spPr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26655" y="2463420"/>
            <a:ext cx="173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QAD Workbenches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6182"/>
            <a:ext cx="4276165" cy="4999951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"/>
              </a:spcBef>
              <a:buNone/>
            </a:pPr>
            <a:r>
              <a:rPr lang="en-US" b="1" dirty="0" smtClean="0"/>
              <a:t>Business Needs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Determine demand</a:t>
            </a:r>
            <a:endParaRPr lang="en-US" dirty="0" smtClean="0"/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Plan </a:t>
            </a:r>
            <a:r>
              <a:rPr lang="en-US" dirty="0" smtClean="0"/>
              <a:t>production </a:t>
            </a:r>
            <a:r>
              <a:rPr lang="en-US" dirty="0" err="1" smtClean="0"/>
              <a:t>req’s</a:t>
            </a:r>
            <a:endParaRPr lang="en-US" dirty="0" smtClean="0"/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Inventory </a:t>
            </a:r>
            <a:r>
              <a:rPr lang="en-US" dirty="0" smtClean="0"/>
              <a:t>builds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Purchasing </a:t>
            </a:r>
            <a:r>
              <a:rPr lang="en-US" dirty="0" err="1" smtClean="0"/>
              <a:t>req’s</a:t>
            </a:r>
            <a:endParaRPr lang="en-US" dirty="0" smtClean="0"/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Transportation </a:t>
            </a:r>
            <a:r>
              <a:rPr lang="en-US" dirty="0" err="1" smtClean="0"/>
              <a:t>req’s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Warehouse planning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ASN planning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Forecasting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33365" y="1316182"/>
            <a:ext cx="4211951" cy="499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Functionality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Base forecasting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Forecast simulations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Forecast to MRP</a:t>
            </a:r>
          </a:p>
          <a:p>
            <a:pPr marL="800100" lvl="1" indent="-342900">
              <a:spcBef>
                <a:spcPts val="300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Forecast horizon</a:t>
            </a:r>
          </a:p>
          <a:p>
            <a:pPr marL="800100" lvl="1" indent="-342900">
              <a:spcBef>
                <a:spcPts val="300"/>
              </a:spcBef>
              <a:buClr>
                <a:schemeClr val="accent6"/>
              </a:buClr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MRP horizon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Consumption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logic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Historic data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QAD Enterprise Apps General System Flow</a:t>
            </a:r>
            <a:endParaRPr lang="en-US" sz="3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 l="71666" t="63249" r="10417" b="17614"/>
          <a:stretch>
            <a:fillRect/>
          </a:stretch>
        </p:blipFill>
        <p:spPr bwMode="auto">
          <a:xfrm>
            <a:off x="6553200" y="4276725"/>
            <a:ext cx="16383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05575" y="2152650"/>
            <a:ext cx="1905000" cy="923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Manufacturing</a:t>
            </a:r>
          </a:p>
          <a:p>
            <a:pPr algn="ctr"/>
            <a:r>
              <a:rPr lang="en-US" b="1" dirty="0" smtClean="0"/>
              <a:t>Supply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048125" y="3800475"/>
            <a:ext cx="1752600" cy="923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Forecast</a:t>
            </a:r>
          </a:p>
          <a:p>
            <a:pPr algn="ctr"/>
            <a:r>
              <a:rPr lang="en-US" b="1" dirty="0" smtClean="0"/>
              <a:t>Simulation</a:t>
            </a:r>
          </a:p>
          <a:p>
            <a:pPr algn="ctr"/>
            <a:r>
              <a:rPr lang="en-US" b="1" dirty="0" smtClean="0"/>
              <a:t>Calculation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029075" y="2152650"/>
            <a:ext cx="1752600" cy="923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MRP</a:t>
            </a:r>
          </a:p>
          <a:p>
            <a:pPr algn="ctr"/>
            <a:r>
              <a:rPr lang="en-US" b="1" dirty="0" smtClean="0"/>
              <a:t>Calculation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095374" y="3219450"/>
            <a:ext cx="2009776" cy="3619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Invoice Posting</a:t>
            </a:r>
            <a:endParaRPr lang="en-US" b="1" dirty="0"/>
          </a:p>
        </p:txBody>
      </p:sp>
      <p:sp>
        <p:nvSpPr>
          <p:cNvPr id="13" name="Isosceles Triangle 12"/>
          <p:cNvSpPr/>
          <p:nvPr/>
        </p:nvSpPr>
        <p:spPr>
          <a:xfrm>
            <a:off x="1181100" y="3790951"/>
            <a:ext cx="1838326" cy="1371600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Exact</a:t>
            </a:r>
          </a:p>
          <a:p>
            <a:pPr algn="ctr"/>
            <a:r>
              <a:rPr lang="en-US" b="1" dirty="0" smtClean="0"/>
              <a:t>History</a:t>
            </a:r>
            <a:endParaRPr lang="en-US" b="1" dirty="0"/>
          </a:p>
        </p:txBody>
      </p:sp>
      <p:grpSp>
        <p:nvGrpSpPr>
          <p:cNvPr id="3" name="Group 20"/>
          <p:cNvGrpSpPr/>
          <p:nvPr/>
        </p:nvGrpSpPr>
        <p:grpSpPr>
          <a:xfrm>
            <a:off x="1209675" y="5410200"/>
            <a:ext cx="1790700" cy="857250"/>
            <a:chOff x="1238250" y="4972050"/>
            <a:chExt cx="1790700" cy="857250"/>
          </a:xfrm>
        </p:grpSpPr>
        <p:sp>
          <p:nvSpPr>
            <p:cNvPr id="14" name="Parallelogram 13"/>
            <p:cNvSpPr/>
            <p:nvPr/>
          </p:nvSpPr>
          <p:spPr>
            <a:xfrm>
              <a:off x="1238250" y="4972050"/>
              <a:ext cx="1609725" cy="676275"/>
            </a:xfrm>
            <a:prstGeom prst="parallelogram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1323975" y="5057775"/>
              <a:ext cx="1609725" cy="676275"/>
            </a:xfrm>
            <a:prstGeom prst="parallelogram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1419225" y="5153025"/>
              <a:ext cx="1609725" cy="676275"/>
            </a:xfrm>
            <a:prstGeom prst="parallelogram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Sales</a:t>
              </a:r>
            </a:p>
            <a:p>
              <a:pPr algn="ctr"/>
              <a:r>
                <a:rPr lang="en-US" b="1" dirty="0" smtClean="0"/>
                <a:t>History</a:t>
              </a:r>
              <a:endParaRPr lang="en-US" b="1" dirty="0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1162050" y="2076450"/>
            <a:ext cx="2000250" cy="952500"/>
            <a:chOff x="1162050" y="1619250"/>
            <a:chExt cx="2000250" cy="952500"/>
          </a:xfrm>
        </p:grpSpPr>
        <p:sp>
          <p:nvSpPr>
            <p:cNvPr id="17" name="Flowchart: Document 16"/>
            <p:cNvSpPr/>
            <p:nvPr/>
          </p:nvSpPr>
          <p:spPr>
            <a:xfrm>
              <a:off x="1295400" y="1619250"/>
              <a:ext cx="1866900" cy="828675"/>
            </a:xfrm>
            <a:prstGeom prst="flowChartDocumen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Flowchart: Document 17"/>
            <p:cNvSpPr/>
            <p:nvPr/>
          </p:nvSpPr>
          <p:spPr>
            <a:xfrm>
              <a:off x="1238250" y="1676400"/>
              <a:ext cx="1866900" cy="828675"/>
            </a:xfrm>
            <a:prstGeom prst="flowChartDocumen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Flowchart: Document 18"/>
            <p:cNvSpPr/>
            <p:nvPr/>
          </p:nvSpPr>
          <p:spPr>
            <a:xfrm>
              <a:off x="1162050" y="1743075"/>
              <a:ext cx="1866900" cy="828675"/>
            </a:xfrm>
            <a:prstGeom prst="flowChartDocumen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Sales Orders</a:t>
              </a:r>
            </a:p>
            <a:p>
              <a:pPr algn="ctr"/>
              <a:r>
                <a:rPr lang="en-US" b="1" dirty="0" smtClean="0"/>
                <a:t>(Demand)</a:t>
              </a:r>
              <a:endParaRPr lang="en-US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162049" y="1343024"/>
            <a:ext cx="2000251" cy="542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Production Forecast</a:t>
            </a:r>
            <a:endParaRPr lang="en-US" b="1" dirty="0"/>
          </a:p>
        </p:txBody>
      </p:sp>
      <p:cxnSp>
        <p:nvCxnSpPr>
          <p:cNvPr id="31" name="Elbow Connector 30"/>
          <p:cNvCxnSpPr>
            <a:stCxn id="27" idx="1"/>
            <a:endCxn id="19" idx="1"/>
          </p:cNvCxnSpPr>
          <p:nvPr/>
        </p:nvCxnSpPr>
        <p:spPr>
          <a:xfrm rot="10800000" flipH="1" flipV="1">
            <a:off x="1162048" y="1614487"/>
            <a:ext cx="1" cy="1000126"/>
          </a:xfrm>
          <a:prstGeom prst="bentConnector3">
            <a:avLst>
              <a:gd name="adj1" fmla="val -2286000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2"/>
            <a:endCxn id="12" idx="0"/>
          </p:cNvCxnSpPr>
          <p:nvPr/>
        </p:nvCxnSpPr>
        <p:spPr>
          <a:xfrm>
            <a:off x="2095500" y="2974165"/>
            <a:ext cx="4762" cy="24528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13" idx="0"/>
          </p:cNvCxnSpPr>
          <p:nvPr/>
        </p:nvCxnSpPr>
        <p:spPr>
          <a:xfrm>
            <a:off x="2100262" y="3581400"/>
            <a:ext cx="1" cy="20955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3"/>
            <a:endCxn id="14" idx="1"/>
          </p:cNvCxnSpPr>
          <p:nvPr/>
        </p:nvCxnSpPr>
        <p:spPr>
          <a:xfrm flipH="1">
            <a:off x="2099072" y="5162551"/>
            <a:ext cx="1191" cy="247649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16" idx="2"/>
            <a:endCxn id="9" idx="2"/>
          </p:cNvCxnSpPr>
          <p:nvPr/>
        </p:nvCxnSpPr>
        <p:spPr>
          <a:xfrm flipV="1">
            <a:off x="2915841" y="4724400"/>
            <a:ext cx="2008584" cy="1204913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0"/>
            <a:endCxn id="10" idx="2"/>
          </p:cNvCxnSpPr>
          <p:nvPr/>
        </p:nvCxnSpPr>
        <p:spPr>
          <a:xfrm flipH="1" flipV="1">
            <a:off x="4905375" y="3076575"/>
            <a:ext cx="19050" cy="72390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10" idx="0"/>
            <a:endCxn id="27" idx="3"/>
          </p:cNvCxnSpPr>
          <p:nvPr/>
        </p:nvCxnSpPr>
        <p:spPr>
          <a:xfrm rot="16200000" flipV="1">
            <a:off x="3764757" y="1012031"/>
            <a:ext cx="538163" cy="1743075"/>
          </a:xfrm>
          <a:prstGeom prst="bentConnector2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3"/>
            <a:endCxn id="10" idx="1"/>
          </p:cNvCxnSpPr>
          <p:nvPr/>
        </p:nvCxnSpPr>
        <p:spPr>
          <a:xfrm>
            <a:off x="3028950" y="2614613"/>
            <a:ext cx="100012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3"/>
            <a:endCxn id="8" idx="1"/>
          </p:cNvCxnSpPr>
          <p:nvPr/>
        </p:nvCxnSpPr>
        <p:spPr>
          <a:xfrm>
            <a:off x="5781675" y="2614613"/>
            <a:ext cx="72390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626778" y="3472665"/>
            <a:ext cx="2702103" cy="1654139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6182"/>
            <a:ext cx="3802284" cy="4999951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"/>
              </a:spcBef>
              <a:buNone/>
            </a:pPr>
            <a:r>
              <a:rPr lang="en-US" b="1" dirty="0" smtClean="0"/>
              <a:t>Business Needs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Right product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Right place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Right time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Project inventory levels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Location inventories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Planned orders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Auto release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951" y="613642"/>
            <a:ext cx="8846049" cy="71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Materials Requirements </a:t>
            </a:r>
            <a:r>
              <a:rPr lang="en-US" sz="2800" dirty="0" smtClean="0"/>
              <a:t>Planning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Production Scheduling: What Tool is Right for You?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9918" y="1316182"/>
            <a:ext cx="4239615" cy="4999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Functionality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Time phased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Priority planning</a:t>
            </a:r>
            <a:endParaRPr kumimoji="0" lang="en-US" sz="7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Projected inventory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Planned </a:t>
            </a:r>
            <a:r>
              <a:rPr lang="en-US" sz="7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kumimoji="0" lang="en-US" sz="7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rders</a:t>
            </a:r>
            <a:endParaRPr kumimoji="0" lang="en-US" sz="7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Materials </a:t>
            </a:r>
            <a:r>
              <a:rPr lang="en-US" sz="7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</a:t>
            </a:r>
            <a:r>
              <a:rPr kumimoji="0" lang="en-US" sz="7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eq’s</a:t>
            </a: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endParaRPr kumimoji="0" lang="en-US" sz="7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kumimoji="0" lang="en-US" sz="7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Action messages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r>
              <a:rPr lang="en-US" sz="7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Utilizes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-"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Product </a:t>
            </a: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Structures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-"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Inventory Status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-"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Master Schedule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-"/>
              <a:tabLst/>
              <a:defRPr/>
            </a:pPr>
            <a:r>
              <a:rPr kumimoji="0" lang="en-US" sz="5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Open Order Dates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Lucida Grande"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AD 2010 Template">
  <a:themeElements>
    <a:clrScheme name="Custom 1">
      <a:dk1>
        <a:srgbClr val="141414"/>
      </a:dk1>
      <a:lt1>
        <a:sysClr val="window" lastClr="FFFFFF"/>
      </a:lt1>
      <a:dk2>
        <a:srgbClr val="141414"/>
      </a:dk2>
      <a:lt2>
        <a:srgbClr val="FFFFFF"/>
      </a:lt2>
      <a:accent1>
        <a:srgbClr val="4F81BD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4F81BD"/>
      </a:hlink>
      <a:folHlink>
        <a:srgbClr val="366092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QAD 2010 Template.potx</Template>
  <TotalTime>25196</TotalTime>
  <Words>1130</Words>
  <Application>Microsoft Office PowerPoint</Application>
  <PresentationFormat>On-screen Show (4:3)</PresentationFormat>
  <Paragraphs>290</Paragraphs>
  <Slides>31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QAD 2010 Template</vt:lpstr>
      <vt:lpstr>Production Scheduling: What Tool is Right for You?</vt:lpstr>
      <vt:lpstr>Agenda</vt:lpstr>
      <vt:lpstr>Planning Process Overview</vt:lpstr>
      <vt:lpstr>Planning and Scheduling Tools/Concepts</vt:lpstr>
      <vt:lpstr>Why Use Planning Tools</vt:lpstr>
      <vt:lpstr>When to Use What Tools and When</vt:lpstr>
      <vt:lpstr>Forecasting</vt:lpstr>
      <vt:lpstr>QAD Enterprise Apps General System Flow</vt:lpstr>
      <vt:lpstr>Materials Requirements Planning</vt:lpstr>
      <vt:lpstr>Slide 10</vt:lpstr>
      <vt:lpstr>Slide 11</vt:lpstr>
      <vt:lpstr>QAD Planning and Scheduling Workbenches</vt:lpstr>
      <vt:lpstr>Scheduler’s Challenge</vt:lpstr>
      <vt:lpstr>Planning and Scheduling Paradigm</vt:lpstr>
      <vt:lpstr>QAD Solution</vt:lpstr>
      <vt:lpstr>QAD Solution</vt:lpstr>
      <vt:lpstr>Solution Components Tied Together</vt:lpstr>
      <vt:lpstr>What is Preactor Finite Capacity Scheduling?</vt:lpstr>
      <vt:lpstr>What is Preactor Advanced Planning and Scheduling?</vt:lpstr>
      <vt:lpstr>Typical Process Flow when using Preactor for QAD</vt:lpstr>
      <vt:lpstr>Preactor Interface</vt:lpstr>
      <vt:lpstr>Preactor Overview Window or Scheduling Board</vt:lpstr>
      <vt:lpstr>Preactor Overview Window or Scheduling Board</vt:lpstr>
      <vt:lpstr>Operation Detail View</vt:lpstr>
      <vt:lpstr>Using Color Highlights to View Sequence  (select MEDIUM Prod Attr 2 to highlight all operations)</vt:lpstr>
      <vt:lpstr>Multi-Level Pegging</vt:lpstr>
      <vt:lpstr>Multi-Level through Material Explorer View</vt:lpstr>
      <vt:lpstr>Plot View of Secondary Constraints</vt:lpstr>
      <vt:lpstr>Work to List by Resource (Work Center or Prod Line)</vt:lpstr>
      <vt:lpstr>Slide 30</vt:lpstr>
      <vt:lpstr>Presenter Contact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jdk</dc:creator>
  <cp:lastModifiedBy>SD7</cp:lastModifiedBy>
  <cp:revision>788</cp:revision>
  <dcterms:created xsi:type="dcterms:W3CDTF">2011-01-07T23:26:37Z</dcterms:created>
  <dcterms:modified xsi:type="dcterms:W3CDTF">2013-03-18T19:59:45Z</dcterms:modified>
</cp:coreProperties>
</file>