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74" r:id="rId7"/>
    <p:sldId id="292" r:id="rId8"/>
    <p:sldId id="293" r:id="rId9"/>
    <p:sldId id="294" r:id="rId10"/>
    <p:sldId id="295" r:id="rId11"/>
    <p:sldId id="273" r:id="rId12"/>
    <p:sldId id="275" r:id="rId13"/>
    <p:sldId id="268" r:id="rId14"/>
    <p:sldId id="269" r:id="rId15"/>
    <p:sldId id="265" r:id="rId16"/>
    <p:sldId id="261" r:id="rId17"/>
    <p:sldId id="262" r:id="rId18"/>
    <p:sldId id="264" r:id="rId19"/>
    <p:sldId id="263" r:id="rId20"/>
    <p:sldId id="270" r:id="rId21"/>
    <p:sldId id="271" r:id="rId22"/>
    <p:sldId id="289" r:id="rId23"/>
    <p:sldId id="272" r:id="rId24"/>
    <p:sldId id="282" r:id="rId25"/>
    <p:sldId id="296" r:id="rId26"/>
    <p:sldId id="286" r:id="rId27"/>
    <p:sldId id="290" r:id="rId28"/>
    <p:sldId id="297" r:id="rId29"/>
    <p:sldId id="298" r:id="rId30"/>
    <p:sldId id="299" r:id="rId31"/>
    <p:sldId id="300" r:id="rId32"/>
    <p:sldId id="258" r:id="rId33"/>
    <p:sldId id="260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153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180E22-C311-47A4-97E4-B49D64804CDE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192410-9911-4247-9702-CE497A75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18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6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6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7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5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This is always a tough proposition.  What we have seen is the use of blocked/unblocked IP addresses.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7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rules to allow only certain source</a:t>
            </a:r>
            <a:r>
              <a:rPr lang="en-US" baseline="0" dirty="0" smtClean="0"/>
              <a:t> IP addresses to access the Azure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5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 smtClean="0"/>
              <a:t>ODBC and other legacy data integration technologies no longer work.</a:t>
            </a:r>
          </a:p>
          <a:p>
            <a:pPr marL="232943" indent="-232943">
              <a:buAutoNum type="arabicPeriod"/>
            </a:pPr>
            <a:r>
              <a:rPr lang="en-US" dirty="0" smtClean="0"/>
              <a:t>Cloud computing requires</a:t>
            </a:r>
            <a:r>
              <a:rPr lang="en-US" baseline="0" dirty="0" smtClean="0"/>
              <a:t> new integration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70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2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45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46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 it’s a buzzword.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5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</a:t>
            </a:r>
            <a:r>
              <a:rPr lang="en-US" dirty="0" err="1" smtClean="0"/>
              <a:t>BizNet</a:t>
            </a:r>
            <a:r>
              <a:rPr lang="en-US" baseline="0" dirty="0" smtClean="0"/>
              <a:t> Software’s </a:t>
            </a:r>
            <a:r>
              <a:rPr lang="en-US" dirty="0" smtClean="0"/>
              <a:t> Office 365</a:t>
            </a:r>
            <a:r>
              <a:rPr lang="en-US" baseline="0" dirty="0" smtClean="0"/>
              <a:t> account.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Chief Financial Officers (CFOs) (35%) are the hardest to convince regarding the value of cloud computing, followed by the board of directors or equivalent (24%), the CEO (24%), and the Chief Operating Officer (COO) (16%) third. Chief Marketing Officers (CMO) are the easiest to convince, with just 6% of respondents mentioning this group of executives being a challenge to convince regarding the value of cloud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42% of cloud-based projects are eventually brought back in-house, with security concerns (65%), technical/oversight problems (64%), and the need for standardization (on one platform) (48%) being the top three reasons why.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92410-9911-4247-9702-CE497A75A4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4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DD0-90B9-4C08-95FB-FF803BEF679C}" type="datetime1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6984-B177-4C56-A5C2-FE3800F736B4}" type="datetime1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8405-63D9-4B92-97B6-22F632C7BCC4}" type="datetime1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E51B-D48D-41AB-9F07-0ACAA988BBE3}" type="datetime1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3218-B76B-49BD-970B-EB930E1A8F82}" type="datetime1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60C0-5CBD-4CCC-AB27-3799D52B20C4}" type="datetime1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E81-0E6C-4AE2-AACC-B6A3147E2055}" type="datetime1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E42D-554D-449B-950D-777296C4DA57}" type="datetime1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0512-42D0-4DED-9594-8C5CB5D1B80E}" type="datetime1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C7F1-4420-45B5-80F0-2F8A914B9401}" type="datetime1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FB1-26A1-4EC8-9E9D-897A2D24A728}" type="datetime1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84E6-799F-4EF4-910B-2F98D34DF6B2}" type="datetime1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 to BizNet Excel Business Information Suite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5071F-4628-459D-B2B4-D3E54FA7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hBd5cGngB6KSJM&amp;tbnid=Iel3LioWo_jeKM:&amp;ved=0CAgQjRwwADhN&amp;url=http://gigaom.com/2011/12/01/bessemer-cloudscape-map-of-major-cloud-players/&amp;ei=1HkSUouwDvGK2QWFzoGICw&amp;psig=AFQjCNEZoy9vciUk_FsPNr0uUd2VcP94Gg&amp;ust=137702894830745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hyperlink" Target="http://www.biznetsoftware.com/video-center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es@biznetsoftware.com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://www.biznetsoftware.com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 graphic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499407"/>
            <a:ext cx="5288280" cy="5249586"/>
          </a:xfrm>
          <a:prstGeom prst="rect">
            <a:avLst/>
          </a:prstGeom>
        </p:spPr>
      </p:pic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638800"/>
            <a:ext cx="3089333" cy="475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726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  <a:cs typeface="Arial" pitchFamily="34" charset="0"/>
              </a:rPr>
              <a:t>P R E S E N T E D  B Y</a:t>
            </a:r>
            <a:endParaRPr lang="en-US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634" y="1905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ndara" pitchFamily="34" charset="0"/>
                <a:cs typeface="Arial" pitchFamily="34" charset="0"/>
              </a:rPr>
              <a:t>Data in the Cloud!</a:t>
            </a:r>
          </a:p>
          <a:p>
            <a:pPr algn="ctr"/>
            <a:r>
              <a:rPr lang="en-US" sz="3200" b="1" dirty="0" smtClean="0">
                <a:latin typeface="Candara" pitchFamily="34" charset="0"/>
                <a:cs typeface="Arial" pitchFamily="34" charset="0"/>
              </a:rPr>
              <a:t>Pete Reynolds</a:t>
            </a:r>
          </a:p>
          <a:p>
            <a:pPr algn="ctr"/>
            <a:r>
              <a:rPr lang="en-US" sz="3200" b="1" dirty="0" smtClean="0">
                <a:latin typeface="Candara" pitchFamily="34" charset="0"/>
                <a:cs typeface="Arial" pitchFamily="34" charset="0"/>
              </a:rPr>
              <a:t>Director of Sales</a:t>
            </a:r>
            <a:endParaRPr lang="en-US" sz="3200" b="1" dirty="0"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Why is it Hot?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Increase/Decrease computing resources quickly with known costs.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"/>
            <a:ext cx="8229600" cy="1143000"/>
          </a:xfrm>
        </p:spPr>
        <p:txBody>
          <a:bodyPr/>
          <a:lstStyle/>
          <a:p>
            <a:r>
              <a:rPr lang="en-US" b="1" dirty="0" smtClean="0"/>
              <a:t>So Where’s the Catch?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Slower</a:t>
            </a:r>
          </a:p>
          <a:p>
            <a:r>
              <a:rPr lang="en-US" dirty="0" smtClean="0"/>
              <a:t>Pricing Complex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Data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84736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1884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Complex</a:t>
            </a:r>
            <a:endParaRPr lang="en-US" b="1" dirty="0"/>
          </a:p>
        </p:txBody>
      </p:sp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13650" cy="58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998"/>
            <a:ext cx="7950052" cy="611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842250" cy="603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67600" cy="57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I make sure only the “good guys” can get to my stuff?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7170" name="Picture 2" descr="http://b-i.forbesimg.com/louiscolumbus/files/2013/08/integration-disconn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11728" cy="56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Configure the Firewall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t="26992" r="32480" b="17398"/>
          <a:stretch/>
        </p:blipFill>
        <p:spPr bwMode="auto">
          <a:xfrm>
            <a:off x="1828800" y="1722120"/>
            <a:ext cx="577248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ndara" pitchFamily="34" charset="0"/>
                <a:cs typeface="Arial" pitchFamily="34" charset="0"/>
              </a:rPr>
              <a:t>Agenda</a:t>
            </a:r>
            <a:endParaRPr lang="en-US" sz="3600" b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42395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800" dirty="0" smtClean="0">
                <a:latin typeface="Candara" pitchFamily="34" charset="0"/>
                <a:cs typeface="Arial" pitchFamily="34" charset="0"/>
              </a:rPr>
              <a:t> What is the Cloud?</a:t>
            </a:r>
          </a:p>
          <a:p>
            <a:pPr marL="400050" indent="-400050">
              <a:buFont typeface="+mj-lt"/>
              <a:buAutoNum type="romanUcPeriod"/>
            </a:pPr>
            <a:endParaRPr lang="en-US" sz="2800" dirty="0">
              <a:latin typeface="Candara" pitchFamily="34" charset="0"/>
              <a:cs typeface="Arial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800" dirty="0" smtClean="0">
                <a:latin typeface="Candara" pitchFamily="34" charset="0"/>
                <a:cs typeface="Arial" pitchFamily="34" charset="0"/>
              </a:rPr>
              <a:t> Data, Apps and More in the Cloud.</a:t>
            </a:r>
          </a:p>
          <a:p>
            <a:pPr marL="400050" indent="-400050">
              <a:buFont typeface="+mj-lt"/>
              <a:buAutoNum type="romanUcPeriod"/>
            </a:pPr>
            <a:endParaRPr lang="en-US" sz="2800" dirty="0">
              <a:latin typeface="Candara" pitchFamily="34" charset="0"/>
              <a:cs typeface="Arial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800" dirty="0" smtClean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Why is it Growing So Fast?</a:t>
            </a:r>
          </a:p>
          <a:p>
            <a:pPr marL="400050" indent="-400050">
              <a:buFont typeface="+mj-lt"/>
              <a:buAutoNum type="romanUcPeriod"/>
            </a:pPr>
            <a:endParaRPr lang="en-US" sz="2800" dirty="0" smtClean="0">
              <a:latin typeface="Candara" pitchFamily="34" charset="0"/>
              <a:cs typeface="Arial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800" dirty="0" smtClean="0">
                <a:latin typeface="Candara" pitchFamily="34" charset="0"/>
                <a:cs typeface="Arial" pitchFamily="34" charset="0"/>
              </a:rPr>
              <a:t> Challenges.</a:t>
            </a:r>
          </a:p>
          <a:p>
            <a:pPr marL="400050" indent="-400050">
              <a:buFont typeface="+mj-lt"/>
              <a:buAutoNum type="romanUcPeriod"/>
            </a:pPr>
            <a:endParaRPr lang="en-US" sz="2800" dirty="0">
              <a:latin typeface="Candara" pitchFamily="34" charset="0"/>
              <a:cs typeface="Arial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  <a:cs typeface="Arial" pitchFamily="34" charset="0"/>
              </a:rPr>
              <a:t>BizNet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Candara" pitchFamily="34" charset="0"/>
                <a:cs typeface="Arial" pitchFamily="34" charset="0"/>
              </a:rPr>
              <a:t>and the Cloud.</a:t>
            </a:r>
            <a:endParaRPr lang="en-US" sz="280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b="1" dirty="0" smtClean="0">
                <a:latin typeface="Candara" pitchFamily="34" charset="0"/>
                <a:cs typeface="Arial" pitchFamily="34" charset="0"/>
              </a:rPr>
              <a:t>Data In The Cloud!</a:t>
            </a:r>
            <a:endParaRPr lang="en-US" b="1" dirty="0"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Data Integration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Data Integration Tools Don’t Work.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577992"/>
            <a:ext cx="8610600" cy="5670408"/>
            <a:chOff x="1412240" y="685800"/>
            <a:chExt cx="6324600" cy="4485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1524000" y="685800"/>
              <a:ext cx="6096000" cy="43434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270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412240" y="5171440"/>
              <a:ext cx="6324600" cy="0"/>
            </a:xfrm>
            <a:prstGeom prst="lin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270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787462" y="4889590"/>
              <a:ext cx="868680" cy="279219"/>
              <a:chOff x="1798320" y="1828800"/>
              <a:chExt cx="4267200" cy="1371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828800" y="2057400"/>
                <a:ext cx="4191000" cy="1143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98320" y="1828800"/>
                <a:ext cx="4267200" cy="5715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V="1">
              <a:off x="6705600" y="5001592"/>
              <a:ext cx="685800" cy="101751"/>
              <a:chOff x="3147060" y="1676400"/>
              <a:chExt cx="2999740" cy="381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52800" y="1676400"/>
                <a:ext cx="27940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63000">
                    <a:schemeClr val="bg1"/>
                  </a:gs>
                  <a:gs pos="55000">
                    <a:schemeClr val="bg1"/>
                  </a:gs>
                  <a:gs pos="97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Flowchart: Stored Data 10"/>
              <p:cNvSpPr/>
              <p:nvPr/>
            </p:nvSpPr>
            <p:spPr>
              <a:xfrm>
                <a:off x="3147060" y="1762760"/>
                <a:ext cx="209550" cy="190500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Flowchart: Stored Data 11"/>
              <p:cNvSpPr/>
              <p:nvPr/>
            </p:nvSpPr>
            <p:spPr>
              <a:xfrm>
                <a:off x="3238500" y="1676400"/>
                <a:ext cx="419100" cy="381000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55" y="453231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en's Handwriting" panose="02000603000000000000" pitchFamily="2" charset="0"/>
              </a:rPr>
              <a:t>Integrating to Cloud Data</a:t>
            </a:r>
            <a:endParaRPr lang="en-US" b="1" dirty="0">
              <a:latin typeface="Ben's Handwriting" panose="02000603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22" y="3198654"/>
            <a:ext cx="1700424" cy="1277152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8986" r="8805" b="11539"/>
          <a:stretch/>
        </p:blipFill>
        <p:spPr bwMode="auto">
          <a:xfrm>
            <a:off x="2603502" y="3164761"/>
            <a:ext cx="736600" cy="67246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3098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8986" r="8805" b="11539"/>
          <a:stretch/>
        </p:blipFill>
        <p:spPr bwMode="auto">
          <a:xfrm rot="8336341">
            <a:off x="4473662" y="3816812"/>
            <a:ext cx="736600" cy="67246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/>
          <a:stretch/>
        </p:blipFill>
        <p:spPr bwMode="auto">
          <a:xfrm>
            <a:off x="3332479" y="1596231"/>
            <a:ext cx="339693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207111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Ben's Handwriting" panose="02000603000000000000" pitchFamily="2" charset="0"/>
              </a:rPr>
              <a:t>Cloud Data</a:t>
            </a:r>
            <a:endParaRPr lang="en-US" sz="3600" b="1" dirty="0">
              <a:solidFill>
                <a:srgbClr val="000000"/>
              </a:solidFill>
              <a:latin typeface="Ben's Handwriting" panose="02000603000000000000" pitchFamily="2" charset="0"/>
            </a:endParaRPr>
          </a:p>
        </p:txBody>
      </p:sp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01670"/>
            <a:ext cx="156355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8986" r="8805" b="11539"/>
          <a:stretch/>
        </p:blipFill>
        <p:spPr bwMode="auto">
          <a:xfrm rot="1880614">
            <a:off x="5871663" y="4605761"/>
            <a:ext cx="736600" cy="67246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66" name="TextBox 65"/>
          <p:cNvSpPr txBox="1"/>
          <p:nvPr/>
        </p:nvSpPr>
        <p:spPr>
          <a:xfrm>
            <a:off x="1344617" y="3399462"/>
            <a:ext cx="130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Ben's Handwriting" panose="02000603000000000000" pitchFamily="2" charset="0"/>
              </a:rPr>
              <a:t>Business Data</a:t>
            </a:r>
            <a:endParaRPr lang="en-US" sz="2400" b="1" dirty="0">
              <a:solidFill>
                <a:srgbClr val="000000"/>
              </a:solidFill>
              <a:latin typeface="Ben's Handwriting" panose="02000603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26374" y="4655403"/>
            <a:ext cx="126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Ben's Handwriting" panose="02000603000000000000" pitchFamily="2" charset="0"/>
              </a:rPr>
              <a:t>Web Services </a:t>
            </a:r>
            <a:endParaRPr lang="en-US" sz="2400" b="1" dirty="0">
              <a:solidFill>
                <a:srgbClr val="000000"/>
              </a:solidFill>
              <a:latin typeface="Ben's Handwriting" panose="02000603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69573" y="2971800"/>
            <a:ext cx="122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Ben's Handwriting" panose="02000603000000000000" pitchFamily="2" charset="0"/>
              </a:rPr>
              <a:t>Client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Ben's Handwriting" panose="02000603000000000000" pitchFamily="2" charset="0"/>
              </a:rPr>
              <a:t>Report</a:t>
            </a:r>
            <a:endParaRPr lang="en-US" sz="2400" b="1" dirty="0">
              <a:solidFill>
                <a:srgbClr val="000000"/>
              </a:solidFill>
              <a:latin typeface="Ben's Handwriting" panose="02000603000000000000" pitchFamily="2" charset="0"/>
            </a:endParaRPr>
          </a:p>
        </p:txBody>
      </p:sp>
      <p:pic>
        <p:nvPicPr>
          <p:cNvPr id="25" name="Picture 24" descr="biznetlogo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6" grpId="0"/>
      <p:bldP spid="67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1371600" cy="6873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US" sz="1800" i="1" dirty="0"/>
          </a:p>
          <a:p>
            <a:pPr marL="457200" lvl="1" indent="0">
              <a:buNone/>
            </a:pPr>
            <a:r>
              <a:rPr lang="en-US" sz="1800" i="1" dirty="0"/>
              <a:t>BizNet Workstation is designed for users who want to build reports from data in CSV files, data in Excel spreadsheets, and data in the Cloud.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Build reports leveraging the Cloud – Connect to major cloud providers such as Amazon, Microsoft, and Google. Connect to discrete web services using an open connectivity model (flexible).</a:t>
            </a:r>
          </a:p>
        </p:txBody>
      </p:sp>
      <p:pic>
        <p:nvPicPr>
          <p:cNvPr id="2050" name="Picture 2" descr="C:\Users\bchi\Desktop\Biznet Icon\BizNet Works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74"/>
            <a:ext cx="8382000" cy="13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84" y="152400"/>
            <a:ext cx="8229600" cy="884238"/>
          </a:xfrm>
        </p:spPr>
        <p:txBody>
          <a:bodyPr/>
          <a:lstStyle/>
          <a:p>
            <a:r>
              <a:rPr lang="en-US" dirty="0" smtClean="0"/>
              <a:t>Amazon Web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84736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fppt\template\arrows\circl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 b="1014"/>
          <a:stretch/>
        </p:blipFill>
        <p:spPr bwMode="auto">
          <a:xfrm>
            <a:off x="2590800" y="2514601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2200" y="3087469"/>
            <a:ext cx="2946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en's Handwriting" panose="02000603000000000000" pitchFamily="2" charset="0"/>
              </a:rPr>
              <a:t>We can Use SQL Queries!</a:t>
            </a:r>
            <a:endParaRPr lang="en-US" sz="4400" b="1" dirty="0">
              <a:latin typeface="Ben's Handwriting" panose="02000603000000000000" pitchFamily="2" charset="0"/>
            </a:endParaRPr>
          </a:p>
        </p:txBody>
      </p:sp>
      <p:pic>
        <p:nvPicPr>
          <p:cNvPr id="7" name="Picture 6" descr="biznetlogo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94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1999"/>
            <a:ext cx="7156450" cy="550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fppt\template\arrows\circl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 b="1014"/>
          <a:stretch/>
        </p:blipFill>
        <p:spPr bwMode="auto">
          <a:xfrm>
            <a:off x="2971800" y="3581400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2741" y="4420850"/>
            <a:ext cx="2946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en's Handwriting" panose="02000603000000000000" pitchFamily="2" charset="0"/>
              </a:rPr>
              <a:t>We can Use SQL Queries!</a:t>
            </a:r>
            <a:endParaRPr lang="en-US" sz="4400" b="1" dirty="0">
              <a:latin typeface="Ben's Handwriting" panose="02000603000000000000" pitchFamily="2" charset="0"/>
            </a:endParaRPr>
          </a:p>
        </p:txBody>
      </p:sp>
      <p:pic>
        <p:nvPicPr>
          <p:cNvPr id="8" name="Picture 7" descr="biznetlogo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382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smtClean="0"/>
              <a:t>Advantages of BizNet Workstation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Create your own functions on data in Excel</a:t>
            </a:r>
          </a:p>
          <a:p>
            <a:pPr lvl="1"/>
            <a:r>
              <a:rPr lang="en-US" dirty="0" smtClean="0"/>
              <a:t>Write and read data to and from the cloud </a:t>
            </a:r>
          </a:p>
          <a:p>
            <a:pPr lvl="1"/>
            <a:r>
              <a:rPr lang="en-US" dirty="0" smtClean="0"/>
              <a:t>Send workbooks without BizInsight installed. Installs when spreadsheet is opened!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 descr="C:\Users\bchi\Desktop\Biznet Icon\BizNet Work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74"/>
            <a:ext cx="8382000" cy="13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BizNet Technology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Stable</a:t>
            </a:r>
            <a:r>
              <a:rPr lang="en-US" dirty="0"/>
              <a:t>, Secure, Highly performing </a:t>
            </a:r>
            <a:r>
              <a:rPr lang="en-US" dirty="0" smtClean="0"/>
              <a:t>software.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Allow users to easily connect </a:t>
            </a:r>
            <a:r>
              <a:rPr lang="en-US" dirty="0"/>
              <a:t>to data and create </a:t>
            </a:r>
            <a:r>
              <a:rPr lang="en-US" dirty="0" smtClean="0"/>
              <a:t>powerful </a:t>
            </a:r>
            <a:r>
              <a:rPr lang="en-US" dirty="0"/>
              <a:t>Excel formulas and </a:t>
            </a:r>
            <a:r>
              <a:rPr lang="en-US" dirty="0" smtClean="0"/>
              <a:t>workbooks.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Excel </a:t>
            </a:r>
            <a:r>
              <a:rPr lang="en-US" dirty="0"/>
              <a:t>as a WYSIWYG report </a:t>
            </a:r>
            <a:r>
              <a:rPr lang="en-US" dirty="0" smtClean="0"/>
              <a:t>writer.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State </a:t>
            </a:r>
            <a:r>
              <a:rPr lang="en-US" dirty="0"/>
              <a:t>of the </a:t>
            </a:r>
            <a:r>
              <a:rPr lang="en-US" dirty="0" smtClean="0"/>
              <a:t>art technology, </a:t>
            </a:r>
            <a:r>
              <a:rPr lang="en-US" dirty="0"/>
              <a:t>in </a:t>
            </a:r>
            <a:r>
              <a:rPr lang="en-US" dirty="0" smtClean="0"/>
              <a:t>Excel, that </a:t>
            </a:r>
            <a:r>
              <a:rPr lang="en-US" dirty="0"/>
              <a:t>becomes transparent to the user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9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When we accomplish our goals, amazing things will happen for us and our customers!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Access </a:t>
            </a:r>
            <a:r>
              <a:rPr lang="en-US" dirty="0"/>
              <a:t>to the insights within the data is </a:t>
            </a:r>
            <a:r>
              <a:rPr lang="en-US" dirty="0" smtClean="0"/>
              <a:t>no longer requires </a:t>
            </a:r>
            <a:r>
              <a:rPr lang="en-US" dirty="0"/>
              <a:t>a highly technical resource.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You </a:t>
            </a:r>
            <a:r>
              <a:rPr lang="en-US" dirty="0"/>
              <a:t>gain control over a vast amount of data empowering individual contributors to follow through on their </a:t>
            </a:r>
            <a:r>
              <a:rPr lang="en-US" dirty="0" smtClean="0"/>
              <a:t>own questions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Users </a:t>
            </a:r>
            <a:r>
              <a:rPr lang="en-US" dirty="0" smtClean="0"/>
              <a:t>will </a:t>
            </a:r>
            <a:r>
              <a:rPr lang="en-US" dirty="0"/>
              <a:t>be empowered to create more than we ever imagined.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60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1371600" cy="687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“Connecting to data should be no big deal”</a:t>
            </a:r>
          </a:p>
        </p:txBody>
      </p:sp>
      <p:pic>
        <p:nvPicPr>
          <p:cNvPr id="7" name="Picture 2" descr="C:\Users\bchi\Desktop\Biznet Icon\BizNet Works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74"/>
            <a:ext cx="8382000" cy="13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pic>
        <p:nvPicPr>
          <p:cNvPr id="8" name="Picture 7" descr="Circle graphic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685800"/>
            <a:ext cx="5288280" cy="5249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7211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Q &amp; A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b="1" dirty="0" smtClean="0">
                <a:latin typeface="Candara" pitchFamily="34" charset="0"/>
                <a:cs typeface="Arial" pitchFamily="34" charset="0"/>
              </a:rPr>
              <a:t>Data In The Cloud!</a:t>
            </a:r>
            <a:endParaRPr lang="en-US" b="1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1371600" cy="68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9218" name="Picture 2" descr="http://gigaom2.files.wordpress.com/2011/11/2635924058_f8c1cde35d_b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799"/>
            <a:ext cx="835342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is the Cloud?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pic>
        <p:nvPicPr>
          <p:cNvPr id="8" name="Picture 7" descr="Circle graphic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685800"/>
            <a:ext cx="5288280" cy="52495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For More Information: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42900" y="1371600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2600" b="1" dirty="0">
                <a:latin typeface="Candara" pitchFamily="34" charset="0"/>
                <a:cs typeface="Arial" pitchFamily="34" charset="0"/>
              </a:rPr>
              <a:t>V</a:t>
            </a:r>
            <a:r>
              <a:rPr lang="en-US" sz="2600" b="1" dirty="0" smtClean="0">
                <a:latin typeface="Candara" pitchFamily="34" charset="0"/>
                <a:cs typeface="Arial" pitchFamily="34" charset="0"/>
              </a:rPr>
              <a:t>isit</a:t>
            </a:r>
            <a:r>
              <a:rPr lang="en-US" sz="2600" dirty="0" smtClean="0">
                <a:latin typeface="Candara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Candara" pitchFamily="34" charset="0"/>
                <a:cs typeface="Arial" pitchFamily="34" charset="0"/>
                <a:hlinkClick r:id="rId5"/>
              </a:rPr>
              <a:t>www.biznetsoftware.com</a:t>
            </a:r>
            <a:r>
              <a:rPr lang="en-US" sz="2600" dirty="0">
                <a:latin typeface="Candara" pitchFamily="34" charset="0"/>
                <a:cs typeface="Arial" pitchFamily="34" charset="0"/>
              </a:rPr>
              <a:t/>
            </a:r>
            <a:br>
              <a:rPr lang="en-US" sz="2600" dirty="0">
                <a:latin typeface="Candara" pitchFamily="34" charset="0"/>
                <a:cs typeface="Arial" pitchFamily="34" charset="0"/>
              </a:rPr>
            </a:br>
            <a:endParaRPr lang="en-US" sz="2600" dirty="0" smtClean="0">
              <a:latin typeface="Candar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Candara" pitchFamily="34" charset="0"/>
                <a:cs typeface="Arial" pitchFamily="34" charset="0"/>
              </a:rPr>
              <a:t>Contact us at:</a:t>
            </a:r>
            <a:r>
              <a:rPr lang="en-US" sz="2600" dirty="0" smtClean="0">
                <a:latin typeface="Candara" pitchFamily="34" charset="0"/>
                <a:cs typeface="Arial" pitchFamily="34" charset="0"/>
              </a:rPr>
              <a:t/>
            </a:r>
            <a:br>
              <a:rPr lang="en-US" sz="2600" dirty="0" smtClean="0">
                <a:latin typeface="Candara" pitchFamily="34" charset="0"/>
                <a:cs typeface="Arial" pitchFamily="34" charset="0"/>
              </a:rPr>
            </a:br>
            <a:r>
              <a:rPr lang="en-US" sz="2600" dirty="0" smtClean="0">
                <a:latin typeface="Candara" pitchFamily="34" charset="0"/>
                <a:cs typeface="Arial" pitchFamily="34" charset="0"/>
              </a:rPr>
              <a:t>888.803.8227 Toll-free</a:t>
            </a:r>
            <a:br>
              <a:rPr lang="en-US" sz="2600" dirty="0" smtClean="0">
                <a:latin typeface="Candara" pitchFamily="34" charset="0"/>
                <a:cs typeface="Arial" pitchFamily="34" charset="0"/>
              </a:rPr>
            </a:br>
            <a:r>
              <a:rPr lang="en-US" sz="2600" dirty="0" smtClean="0">
                <a:latin typeface="Candara" pitchFamily="34" charset="0"/>
                <a:cs typeface="Arial" pitchFamily="34" charset="0"/>
                <a:hlinkClick r:id="rId6"/>
              </a:rPr>
              <a:t>sales@biznetsoftware.com</a:t>
            </a:r>
            <a:r>
              <a:rPr lang="en-US" sz="2600" dirty="0" smtClean="0">
                <a:latin typeface="Candara" pitchFamily="34" charset="0"/>
                <a:cs typeface="Arial" pitchFamily="34" charset="0"/>
              </a:rPr>
              <a:t> </a:t>
            </a:r>
            <a:br>
              <a:rPr lang="en-US" sz="2600" dirty="0" smtClean="0">
                <a:latin typeface="Candara" pitchFamily="34" charset="0"/>
                <a:cs typeface="Arial" pitchFamily="34" charset="0"/>
              </a:rPr>
            </a:br>
            <a:endParaRPr lang="en-US" sz="2600" dirty="0" smtClean="0">
              <a:latin typeface="Candar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Candara" pitchFamily="34" charset="0"/>
                <a:cs typeface="Arial" pitchFamily="34" charset="0"/>
              </a:rPr>
              <a:t>View our Video Center for tips/tricks &amp; online tutorials:</a:t>
            </a:r>
            <a:r>
              <a:rPr lang="en-US" sz="2600" dirty="0" smtClean="0">
                <a:latin typeface="Candara" pitchFamily="34" charset="0"/>
                <a:cs typeface="Arial" pitchFamily="34" charset="0"/>
              </a:rPr>
              <a:t/>
            </a:r>
            <a:br>
              <a:rPr lang="en-US" sz="2600" dirty="0" smtClean="0">
                <a:latin typeface="Candara" pitchFamily="34" charset="0"/>
                <a:cs typeface="Arial" pitchFamily="34" charset="0"/>
              </a:rPr>
            </a:br>
            <a:r>
              <a:rPr lang="en-US" sz="2600" b="1" dirty="0" smtClean="0">
                <a:latin typeface="Candara" pitchFamily="34" charset="0"/>
                <a:cs typeface="Arial" pitchFamily="34" charset="0"/>
                <a:hlinkClick r:id="rId7"/>
              </a:rPr>
              <a:t>www.biznetsoftware.com/video-center</a:t>
            </a:r>
            <a:r>
              <a:rPr lang="en-US" sz="2600" dirty="0" smtClean="0">
                <a:latin typeface="Candara" pitchFamily="34" charset="0"/>
                <a:cs typeface="Arial" pitchFamily="34" charset="0"/>
              </a:rPr>
              <a:t/>
            </a:r>
            <a:br>
              <a:rPr lang="en-US" sz="2600" dirty="0" smtClean="0">
                <a:latin typeface="Candara" pitchFamily="34" charset="0"/>
                <a:cs typeface="Arial" pitchFamily="34" charset="0"/>
              </a:rPr>
            </a:br>
            <a:endParaRPr lang="en-US" sz="2600" dirty="0" smtClean="0">
              <a:latin typeface="Candar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Candara" pitchFamily="34" charset="0"/>
                <a:cs typeface="Arial" pitchFamily="34" charset="0"/>
              </a:rPr>
              <a:t>Follow us on Social Media: </a:t>
            </a:r>
            <a:r>
              <a:rPr lang="en-US" sz="2400" dirty="0" smtClean="0">
                <a:latin typeface="Candara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Candara" pitchFamily="34" charset="0"/>
                <a:cs typeface="Arial" pitchFamily="34" charset="0"/>
              </a:rPr>
            </a:br>
            <a:endParaRPr lang="en-US" sz="2400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7" name="Picture 13" descr="http://blog.hubspot.com/Portals/249/images/linkedin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5130800"/>
            <a:ext cx="6921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magazine.arcadia.edu/sites/magazine.arcadia.edu/files/facebook_icon_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87950"/>
            <a:ext cx="6016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metcouncil.org/images/content/pagebuilder/youtube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514508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://www.durhammag.com/downloads/4054/download/bitblt-512x512-cf3cc846bc7691820b51a95c05a125f26044b590/twitter-ic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515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b="1" dirty="0" smtClean="0">
                <a:latin typeface="Candara" pitchFamily="34" charset="0"/>
                <a:cs typeface="Arial" pitchFamily="34" charset="0"/>
              </a:rPr>
              <a:t>Data In The Cloud</a:t>
            </a:r>
            <a:endParaRPr lang="en-US" b="1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1371600" cy="6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“Cloud”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Cloud?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technology providers and Cloud experts talk too much jargon and technicalities and not enough about the practical business </a:t>
            </a:r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The “Cloud” is </a:t>
            </a:r>
            <a:r>
              <a:rPr lang="en-US" dirty="0"/>
              <a:t>the use of computing resources (hardware and software) that are delivered as a service over a network (typically the Internet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978"/>
            <a:ext cx="1235336" cy="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“Cloud”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is the Cloud different from </a:t>
            </a:r>
            <a:r>
              <a:rPr lang="en-US" dirty="0" smtClean="0"/>
              <a:t>Hosting?</a:t>
            </a:r>
          </a:p>
          <a:p>
            <a:pPr lvl="1"/>
            <a:r>
              <a:rPr lang="en-US" dirty="0"/>
              <a:t>Hosting: When you buy a lemonade stand, you pay for possession of the entity but you rent a location to operate the stand. This is similar to purchasing a software package and having it hosted on a rented server.</a:t>
            </a:r>
          </a:p>
          <a:p>
            <a:pPr lvl="1"/>
            <a:r>
              <a:rPr lang="en-US" dirty="0" smtClean="0"/>
              <a:t>Cloud: When </a:t>
            </a:r>
            <a:r>
              <a:rPr lang="en-US" dirty="0"/>
              <a:t>you </a:t>
            </a:r>
            <a:r>
              <a:rPr lang="en-US" dirty="0" smtClean="0"/>
              <a:t>rent a lemonade stand, </a:t>
            </a:r>
            <a:r>
              <a:rPr lang="en-US" dirty="0"/>
              <a:t>you </a:t>
            </a:r>
            <a:r>
              <a:rPr lang="en-US" dirty="0" smtClean="0"/>
              <a:t>pay for services within the entity, such as the stand, the workers, and the location. </a:t>
            </a:r>
            <a:r>
              <a:rPr lang="en-US" dirty="0"/>
              <a:t>This is similar to </a:t>
            </a:r>
            <a:r>
              <a:rPr lang="en-US" dirty="0" smtClean="0"/>
              <a:t>Software-as-a-Service.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978"/>
            <a:ext cx="1235336" cy="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38236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“Cloud”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978"/>
            <a:ext cx="1235336" cy="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5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“Cloud”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Integration in your life</a:t>
            </a:r>
          </a:p>
          <a:p>
            <a:pPr lvl="1"/>
            <a:r>
              <a:rPr lang="en-US" dirty="0" smtClean="0"/>
              <a:t>Personal</a:t>
            </a:r>
          </a:p>
          <a:p>
            <a:pPr lvl="2"/>
            <a:r>
              <a:rPr lang="en-US" dirty="0" err="1" smtClean="0"/>
              <a:t>Dropbox</a:t>
            </a:r>
            <a:r>
              <a:rPr lang="en-US" dirty="0"/>
              <a:t>, </a:t>
            </a:r>
            <a:r>
              <a:rPr lang="en-US" dirty="0" smtClean="0"/>
              <a:t>Box, SkyDrive, </a:t>
            </a:r>
            <a:r>
              <a:rPr lang="en-US" dirty="0" err="1" smtClean="0"/>
              <a:t>iCloud</a:t>
            </a:r>
            <a:endParaRPr lang="en-US" dirty="0"/>
          </a:p>
          <a:p>
            <a:pPr lvl="1"/>
            <a:r>
              <a:rPr lang="en-US" dirty="0" smtClean="0"/>
              <a:t>Career</a:t>
            </a:r>
          </a:p>
          <a:p>
            <a:pPr lvl="2"/>
            <a:r>
              <a:rPr lang="en-US" dirty="0" smtClean="0"/>
              <a:t>Amazon, Microsoft Azure, Google, Oracle, </a:t>
            </a:r>
            <a:r>
              <a:rPr lang="en-US" dirty="0" err="1" smtClean="0"/>
              <a:t>SalesForce</a:t>
            </a: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816"/>
            <a:ext cx="1235336" cy="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 smtClean="0"/>
              <a:t>Microsoft Office On Demand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49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2"/>
            <a:ext cx="8229600" cy="1143000"/>
          </a:xfrm>
        </p:spPr>
        <p:txBody>
          <a:bodyPr/>
          <a:lstStyle/>
          <a:p>
            <a:r>
              <a:rPr lang="en-US" b="1" dirty="0" smtClean="0"/>
              <a:t>Cloud Computing is Growing!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 The Cloud!</a:t>
            </a:r>
            <a:endParaRPr lang="en-US" dirty="0"/>
          </a:p>
        </p:txBody>
      </p:sp>
      <p:pic>
        <p:nvPicPr>
          <p:cNvPr id="10242" name="Picture 2" descr="CSmarket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48387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7500" y="2206803"/>
            <a:ext cx="1943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en's Handwriting" panose="02000603000000000000" pitchFamily="2" charset="0"/>
              </a:rPr>
              <a:t>$222 Billion Dollars!</a:t>
            </a:r>
            <a:endParaRPr lang="en-US" sz="4400" b="1" dirty="0">
              <a:latin typeface="Ben's Handwriting" panose="02000603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191760" y="1991360"/>
            <a:ext cx="1285240" cy="907941"/>
          </a:xfrm>
          <a:custGeom>
            <a:avLst/>
            <a:gdLst>
              <a:gd name="connsiteX0" fmla="*/ 1219200 w 1922166"/>
              <a:gd name="connsiteY0" fmla="*/ 142240 h 1076960"/>
              <a:gd name="connsiteX1" fmla="*/ 1168400 w 1922166"/>
              <a:gd name="connsiteY1" fmla="*/ 121920 h 1076960"/>
              <a:gd name="connsiteX2" fmla="*/ 934720 w 1922166"/>
              <a:gd name="connsiteY2" fmla="*/ 71120 h 1076960"/>
              <a:gd name="connsiteX3" fmla="*/ 894080 w 1922166"/>
              <a:gd name="connsiteY3" fmla="*/ 60960 h 1076960"/>
              <a:gd name="connsiteX4" fmla="*/ 528320 w 1922166"/>
              <a:gd name="connsiteY4" fmla="*/ 71120 h 1076960"/>
              <a:gd name="connsiteX5" fmla="*/ 345440 w 1922166"/>
              <a:gd name="connsiteY5" fmla="*/ 121920 h 1076960"/>
              <a:gd name="connsiteX6" fmla="*/ 304800 w 1922166"/>
              <a:gd name="connsiteY6" fmla="*/ 132080 h 1076960"/>
              <a:gd name="connsiteX7" fmla="*/ 213360 w 1922166"/>
              <a:gd name="connsiteY7" fmla="*/ 182880 h 1076960"/>
              <a:gd name="connsiteX8" fmla="*/ 111760 w 1922166"/>
              <a:gd name="connsiteY8" fmla="*/ 243840 h 1076960"/>
              <a:gd name="connsiteX9" fmla="*/ 71120 w 1922166"/>
              <a:gd name="connsiteY9" fmla="*/ 284480 h 1076960"/>
              <a:gd name="connsiteX10" fmla="*/ 50800 w 1922166"/>
              <a:gd name="connsiteY10" fmla="*/ 314960 h 1076960"/>
              <a:gd name="connsiteX11" fmla="*/ 0 w 1922166"/>
              <a:gd name="connsiteY11" fmla="*/ 386080 h 1076960"/>
              <a:gd name="connsiteX12" fmla="*/ 10160 w 1922166"/>
              <a:gd name="connsiteY12" fmla="*/ 589280 h 1076960"/>
              <a:gd name="connsiteX13" fmla="*/ 30480 w 1922166"/>
              <a:gd name="connsiteY13" fmla="*/ 619760 h 1076960"/>
              <a:gd name="connsiteX14" fmla="*/ 60960 w 1922166"/>
              <a:gd name="connsiteY14" fmla="*/ 680720 h 1076960"/>
              <a:gd name="connsiteX15" fmla="*/ 91440 w 1922166"/>
              <a:gd name="connsiteY15" fmla="*/ 701040 h 1076960"/>
              <a:gd name="connsiteX16" fmla="*/ 162560 w 1922166"/>
              <a:gd name="connsiteY16" fmla="*/ 772160 h 1076960"/>
              <a:gd name="connsiteX17" fmla="*/ 213360 w 1922166"/>
              <a:gd name="connsiteY17" fmla="*/ 802640 h 1076960"/>
              <a:gd name="connsiteX18" fmla="*/ 304800 w 1922166"/>
              <a:gd name="connsiteY18" fmla="*/ 873760 h 1076960"/>
              <a:gd name="connsiteX19" fmla="*/ 355600 w 1922166"/>
              <a:gd name="connsiteY19" fmla="*/ 883920 h 1076960"/>
              <a:gd name="connsiteX20" fmla="*/ 467360 w 1922166"/>
              <a:gd name="connsiteY20" fmla="*/ 924560 h 1076960"/>
              <a:gd name="connsiteX21" fmla="*/ 538480 w 1922166"/>
              <a:gd name="connsiteY21" fmla="*/ 944880 h 1076960"/>
              <a:gd name="connsiteX22" fmla="*/ 741680 w 1922166"/>
              <a:gd name="connsiteY22" fmla="*/ 995680 h 1076960"/>
              <a:gd name="connsiteX23" fmla="*/ 965200 w 1922166"/>
              <a:gd name="connsiteY23" fmla="*/ 1046480 h 1076960"/>
              <a:gd name="connsiteX24" fmla="*/ 1168400 w 1922166"/>
              <a:gd name="connsiteY24" fmla="*/ 1066800 h 1076960"/>
              <a:gd name="connsiteX25" fmla="*/ 1239520 w 1922166"/>
              <a:gd name="connsiteY25" fmla="*/ 1076960 h 1076960"/>
              <a:gd name="connsiteX26" fmla="*/ 1595120 w 1922166"/>
              <a:gd name="connsiteY26" fmla="*/ 1066800 h 1076960"/>
              <a:gd name="connsiteX27" fmla="*/ 1635760 w 1922166"/>
              <a:gd name="connsiteY27" fmla="*/ 1046480 h 1076960"/>
              <a:gd name="connsiteX28" fmla="*/ 1686560 w 1922166"/>
              <a:gd name="connsiteY28" fmla="*/ 1026160 h 1076960"/>
              <a:gd name="connsiteX29" fmla="*/ 1788160 w 1922166"/>
              <a:gd name="connsiteY29" fmla="*/ 965200 h 1076960"/>
              <a:gd name="connsiteX30" fmla="*/ 1849120 w 1922166"/>
              <a:gd name="connsiteY30" fmla="*/ 894080 h 1076960"/>
              <a:gd name="connsiteX31" fmla="*/ 1869440 w 1922166"/>
              <a:gd name="connsiteY31" fmla="*/ 863600 h 1076960"/>
              <a:gd name="connsiteX32" fmla="*/ 1899920 w 1922166"/>
              <a:gd name="connsiteY32" fmla="*/ 822960 h 1076960"/>
              <a:gd name="connsiteX33" fmla="*/ 1899920 w 1922166"/>
              <a:gd name="connsiteY33" fmla="*/ 558800 h 1076960"/>
              <a:gd name="connsiteX34" fmla="*/ 1838960 w 1922166"/>
              <a:gd name="connsiteY34" fmla="*/ 497840 h 1076960"/>
              <a:gd name="connsiteX35" fmla="*/ 1808480 w 1922166"/>
              <a:gd name="connsiteY35" fmla="*/ 457200 h 1076960"/>
              <a:gd name="connsiteX36" fmla="*/ 1778000 w 1922166"/>
              <a:gd name="connsiteY36" fmla="*/ 436880 h 1076960"/>
              <a:gd name="connsiteX37" fmla="*/ 1737360 w 1922166"/>
              <a:gd name="connsiteY37" fmla="*/ 406400 h 1076960"/>
              <a:gd name="connsiteX38" fmla="*/ 1706880 w 1922166"/>
              <a:gd name="connsiteY38" fmla="*/ 375920 h 1076960"/>
              <a:gd name="connsiteX39" fmla="*/ 1605280 w 1922166"/>
              <a:gd name="connsiteY39" fmla="*/ 304800 h 1076960"/>
              <a:gd name="connsiteX40" fmla="*/ 1513840 w 1922166"/>
              <a:gd name="connsiteY40" fmla="*/ 223520 h 1076960"/>
              <a:gd name="connsiteX41" fmla="*/ 1452880 w 1922166"/>
              <a:gd name="connsiteY41" fmla="*/ 203200 h 1076960"/>
              <a:gd name="connsiteX42" fmla="*/ 1330960 w 1922166"/>
              <a:gd name="connsiteY42" fmla="*/ 111760 h 1076960"/>
              <a:gd name="connsiteX43" fmla="*/ 1239520 w 1922166"/>
              <a:gd name="connsiteY43" fmla="*/ 91440 h 1076960"/>
              <a:gd name="connsiteX44" fmla="*/ 1087120 w 1922166"/>
              <a:gd name="connsiteY44" fmla="*/ 40640 h 1076960"/>
              <a:gd name="connsiteX45" fmla="*/ 975360 w 1922166"/>
              <a:gd name="connsiteY45" fmla="*/ 0 h 1076960"/>
              <a:gd name="connsiteX46" fmla="*/ 894080 w 1922166"/>
              <a:gd name="connsiteY46" fmla="*/ 0 h 10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22166" h="1076960">
                <a:moveTo>
                  <a:pt x="1219200" y="142240"/>
                </a:moveTo>
                <a:cubicBezTo>
                  <a:pt x="1202267" y="135467"/>
                  <a:pt x="1186093" y="126343"/>
                  <a:pt x="1168400" y="121920"/>
                </a:cubicBezTo>
                <a:cubicBezTo>
                  <a:pt x="1091067" y="102587"/>
                  <a:pt x="1012534" y="88412"/>
                  <a:pt x="934720" y="71120"/>
                </a:cubicBezTo>
                <a:cubicBezTo>
                  <a:pt x="921089" y="68091"/>
                  <a:pt x="907627" y="64347"/>
                  <a:pt x="894080" y="60960"/>
                </a:cubicBezTo>
                <a:cubicBezTo>
                  <a:pt x="772160" y="64347"/>
                  <a:pt x="650028" y="63182"/>
                  <a:pt x="528320" y="71120"/>
                </a:cubicBezTo>
                <a:cubicBezTo>
                  <a:pt x="442609" y="76710"/>
                  <a:pt x="421974" y="96409"/>
                  <a:pt x="345440" y="121920"/>
                </a:cubicBezTo>
                <a:cubicBezTo>
                  <a:pt x="332193" y="126336"/>
                  <a:pt x="317875" y="127177"/>
                  <a:pt x="304800" y="132080"/>
                </a:cubicBezTo>
                <a:cubicBezTo>
                  <a:pt x="274818" y="143323"/>
                  <a:pt x="240221" y="167957"/>
                  <a:pt x="213360" y="182880"/>
                </a:cubicBezTo>
                <a:cubicBezTo>
                  <a:pt x="177282" y="202923"/>
                  <a:pt x="142744" y="212856"/>
                  <a:pt x="111760" y="243840"/>
                </a:cubicBezTo>
                <a:cubicBezTo>
                  <a:pt x="98213" y="257387"/>
                  <a:pt x="83588" y="269934"/>
                  <a:pt x="71120" y="284480"/>
                </a:cubicBezTo>
                <a:cubicBezTo>
                  <a:pt x="63173" y="293751"/>
                  <a:pt x="57897" y="305024"/>
                  <a:pt x="50800" y="314960"/>
                </a:cubicBezTo>
                <a:cubicBezTo>
                  <a:pt x="-12211" y="403175"/>
                  <a:pt x="47888" y="314248"/>
                  <a:pt x="0" y="386080"/>
                </a:cubicBezTo>
                <a:cubicBezTo>
                  <a:pt x="3387" y="453813"/>
                  <a:pt x="1388" y="522032"/>
                  <a:pt x="10160" y="589280"/>
                </a:cubicBezTo>
                <a:cubicBezTo>
                  <a:pt x="11739" y="601388"/>
                  <a:pt x="25019" y="608838"/>
                  <a:pt x="30480" y="619760"/>
                </a:cubicBezTo>
                <a:cubicBezTo>
                  <a:pt x="47007" y="652814"/>
                  <a:pt x="31843" y="651603"/>
                  <a:pt x="60960" y="680720"/>
                </a:cubicBezTo>
                <a:cubicBezTo>
                  <a:pt x="69594" y="689354"/>
                  <a:pt x="82364" y="692871"/>
                  <a:pt x="91440" y="701040"/>
                </a:cubicBezTo>
                <a:cubicBezTo>
                  <a:pt x="116360" y="723468"/>
                  <a:pt x="133811" y="754911"/>
                  <a:pt x="162560" y="772160"/>
                </a:cubicBezTo>
                <a:cubicBezTo>
                  <a:pt x="179493" y="782320"/>
                  <a:pt x="197562" y="790792"/>
                  <a:pt x="213360" y="802640"/>
                </a:cubicBezTo>
                <a:cubicBezTo>
                  <a:pt x="270712" y="845654"/>
                  <a:pt x="215563" y="833198"/>
                  <a:pt x="304800" y="873760"/>
                </a:cubicBezTo>
                <a:cubicBezTo>
                  <a:pt x="320521" y="880906"/>
                  <a:pt x="339117" y="878769"/>
                  <a:pt x="355600" y="883920"/>
                </a:cubicBezTo>
                <a:cubicBezTo>
                  <a:pt x="393436" y="895744"/>
                  <a:pt x="429754" y="912025"/>
                  <a:pt x="467360" y="924560"/>
                </a:cubicBezTo>
                <a:cubicBezTo>
                  <a:pt x="490750" y="932357"/>
                  <a:pt x="515395" y="936223"/>
                  <a:pt x="538480" y="944880"/>
                </a:cubicBezTo>
                <a:cubicBezTo>
                  <a:pt x="694811" y="1003504"/>
                  <a:pt x="562264" y="979369"/>
                  <a:pt x="741680" y="995680"/>
                </a:cubicBezTo>
                <a:cubicBezTo>
                  <a:pt x="827884" y="1017231"/>
                  <a:pt x="879594" y="1032212"/>
                  <a:pt x="965200" y="1046480"/>
                </a:cubicBezTo>
                <a:cubicBezTo>
                  <a:pt x="1039992" y="1058945"/>
                  <a:pt x="1089399" y="1058484"/>
                  <a:pt x="1168400" y="1066800"/>
                </a:cubicBezTo>
                <a:cubicBezTo>
                  <a:pt x="1192216" y="1069307"/>
                  <a:pt x="1215813" y="1073573"/>
                  <a:pt x="1239520" y="1076960"/>
                </a:cubicBezTo>
                <a:cubicBezTo>
                  <a:pt x="1358053" y="1073573"/>
                  <a:pt x="1476888" y="1075895"/>
                  <a:pt x="1595120" y="1066800"/>
                </a:cubicBezTo>
                <a:cubicBezTo>
                  <a:pt x="1610221" y="1065638"/>
                  <a:pt x="1621920" y="1052631"/>
                  <a:pt x="1635760" y="1046480"/>
                </a:cubicBezTo>
                <a:cubicBezTo>
                  <a:pt x="1652426" y="1039073"/>
                  <a:pt x="1669894" y="1033567"/>
                  <a:pt x="1686560" y="1026160"/>
                </a:cubicBezTo>
                <a:cubicBezTo>
                  <a:pt x="1723422" y="1009777"/>
                  <a:pt x="1755911" y="990283"/>
                  <a:pt x="1788160" y="965200"/>
                </a:cubicBezTo>
                <a:cubicBezTo>
                  <a:pt x="1811897" y="946738"/>
                  <a:pt x="1832077" y="917940"/>
                  <a:pt x="1849120" y="894080"/>
                </a:cubicBezTo>
                <a:cubicBezTo>
                  <a:pt x="1856217" y="884144"/>
                  <a:pt x="1862343" y="873536"/>
                  <a:pt x="1869440" y="863600"/>
                </a:cubicBezTo>
                <a:cubicBezTo>
                  <a:pt x="1879282" y="849821"/>
                  <a:pt x="1889760" y="836507"/>
                  <a:pt x="1899920" y="822960"/>
                </a:cubicBezTo>
                <a:cubicBezTo>
                  <a:pt x="1923622" y="728151"/>
                  <a:pt x="1935001" y="699123"/>
                  <a:pt x="1899920" y="558800"/>
                </a:cubicBezTo>
                <a:cubicBezTo>
                  <a:pt x="1892950" y="530921"/>
                  <a:pt x="1856202" y="520829"/>
                  <a:pt x="1838960" y="497840"/>
                </a:cubicBezTo>
                <a:cubicBezTo>
                  <a:pt x="1828800" y="484293"/>
                  <a:pt x="1820454" y="469174"/>
                  <a:pt x="1808480" y="457200"/>
                </a:cubicBezTo>
                <a:cubicBezTo>
                  <a:pt x="1799846" y="448566"/>
                  <a:pt x="1787936" y="443977"/>
                  <a:pt x="1778000" y="436880"/>
                </a:cubicBezTo>
                <a:cubicBezTo>
                  <a:pt x="1764221" y="427038"/>
                  <a:pt x="1750217" y="417420"/>
                  <a:pt x="1737360" y="406400"/>
                </a:cubicBezTo>
                <a:cubicBezTo>
                  <a:pt x="1726451" y="397049"/>
                  <a:pt x="1718222" y="384741"/>
                  <a:pt x="1706880" y="375920"/>
                </a:cubicBezTo>
                <a:cubicBezTo>
                  <a:pt x="1643927" y="326956"/>
                  <a:pt x="1657070" y="349192"/>
                  <a:pt x="1605280" y="304800"/>
                </a:cubicBezTo>
                <a:cubicBezTo>
                  <a:pt x="1566145" y="271256"/>
                  <a:pt x="1567340" y="254728"/>
                  <a:pt x="1513840" y="223520"/>
                </a:cubicBezTo>
                <a:cubicBezTo>
                  <a:pt x="1495339" y="212728"/>
                  <a:pt x="1473200" y="209973"/>
                  <a:pt x="1452880" y="203200"/>
                </a:cubicBezTo>
                <a:cubicBezTo>
                  <a:pt x="1408108" y="158428"/>
                  <a:pt x="1393985" y="135395"/>
                  <a:pt x="1330960" y="111760"/>
                </a:cubicBezTo>
                <a:cubicBezTo>
                  <a:pt x="1301725" y="100797"/>
                  <a:pt x="1270000" y="98213"/>
                  <a:pt x="1239520" y="91440"/>
                </a:cubicBezTo>
                <a:cubicBezTo>
                  <a:pt x="1027200" y="-14720"/>
                  <a:pt x="1274890" y="98415"/>
                  <a:pt x="1087120" y="40640"/>
                </a:cubicBezTo>
                <a:cubicBezTo>
                  <a:pt x="874276" y="-24850"/>
                  <a:pt x="1152147" y="35357"/>
                  <a:pt x="975360" y="0"/>
                </a:cubicBezTo>
                <a:cubicBezTo>
                  <a:pt x="899499" y="10837"/>
                  <a:pt x="921173" y="27093"/>
                  <a:pt x="89408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iznetlogo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394962"/>
            <a:ext cx="2020449" cy="3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4EFF27B4178489567902DA5AE0C87" ma:contentTypeVersion="0" ma:contentTypeDescription="Create a new document." ma:contentTypeScope="" ma:versionID="a27391408c5a3df785c60c7bd6a3f6c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2F3074-57DE-46FE-9812-D5B61C51E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71B13A-0554-4268-89FD-30EE29F4358B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7AADF9B-4F35-4FB2-9D07-101433E35A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840</Words>
  <Application>Microsoft Office PowerPoint</Application>
  <PresentationFormat>On-screen Show (4:3)</PresentationFormat>
  <Paragraphs>136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Ben's Handwriting</vt:lpstr>
      <vt:lpstr>Calibri</vt:lpstr>
      <vt:lpstr>Candara</vt:lpstr>
      <vt:lpstr>Wingdings</vt:lpstr>
      <vt:lpstr>Office Theme</vt:lpstr>
      <vt:lpstr>PowerPoint Presentation</vt:lpstr>
      <vt:lpstr>PowerPoint Presentation</vt:lpstr>
      <vt:lpstr>What is the Cloud?</vt:lpstr>
      <vt:lpstr>The “Cloud”</vt:lpstr>
      <vt:lpstr>The “Cloud”</vt:lpstr>
      <vt:lpstr>The “Cloud”</vt:lpstr>
      <vt:lpstr>The “Cloud”</vt:lpstr>
      <vt:lpstr>Microsoft Office On Demand</vt:lpstr>
      <vt:lpstr>Cloud Computing is Growing!</vt:lpstr>
      <vt:lpstr>Why is it Hot?</vt:lpstr>
      <vt:lpstr>So Where’s the Catch?</vt:lpstr>
      <vt:lpstr>Complex</vt:lpstr>
      <vt:lpstr>PowerPoint Presentation</vt:lpstr>
      <vt:lpstr>PowerPoint Presentation</vt:lpstr>
      <vt:lpstr>PowerPoint Presentation</vt:lpstr>
      <vt:lpstr>PowerPoint Presentation</vt:lpstr>
      <vt:lpstr>Security</vt:lpstr>
      <vt:lpstr>PowerPoint Presentation</vt:lpstr>
      <vt:lpstr>Configure the Firewall</vt:lpstr>
      <vt:lpstr>Data Integration</vt:lpstr>
      <vt:lpstr>Integrating to Cloud Data</vt:lpstr>
      <vt:lpstr>PowerPoint Presentation</vt:lpstr>
      <vt:lpstr>Amazon Web Services</vt:lpstr>
      <vt:lpstr>PowerPoint Presentation</vt:lpstr>
      <vt:lpstr>PowerPoint Presentation</vt:lpstr>
      <vt:lpstr>BizNet Technology Goals</vt:lpstr>
      <vt:lpstr>When we accomplish our goals, amazing things will happen for us and our customers! </vt:lpstr>
      <vt:lpstr>“Connecting to data should be no big deal”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Apaschall</dc:creator>
  <cp:lastModifiedBy>Pete Reynolds</cp:lastModifiedBy>
  <cp:revision>125</cp:revision>
  <cp:lastPrinted>2013-08-21T14:49:00Z</cp:lastPrinted>
  <dcterms:created xsi:type="dcterms:W3CDTF">2012-09-07T14:11:47Z</dcterms:created>
  <dcterms:modified xsi:type="dcterms:W3CDTF">2014-03-17T22:28:17Z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0x010100A044EFF27B4178489567902DA5AE0C87</vt:lpwstr>
  </property>
</Properties>
</file>