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01" r:id="rId2"/>
    <p:sldId id="534" r:id="rId3"/>
    <p:sldId id="626" r:id="rId4"/>
    <p:sldId id="572" r:id="rId5"/>
    <p:sldId id="622" r:id="rId6"/>
    <p:sldId id="623" r:id="rId7"/>
    <p:sldId id="575" r:id="rId8"/>
    <p:sldId id="627" r:id="rId9"/>
    <p:sldId id="621" r:id="rId10"/>
    <p:sldId id="610" r:id="rId11"/>
    <p:sldId id="564" r:id="rId12"/>
    <p:sldId id="596" r:id="rId13"/>
    <p:sldId id="585" r:id="rId14"/>
    <p:sldId id="625" r:id="rId15"/>
    <p:sldId id="588" r:id="rId16"/>
    <p:sldId id="589" r:id="rId17"/>
    <p:sldId id="593" r:id="rId18"/>
    <p:sldId id="595" r:id="rId19"/>
    <p:sldId id="628" r:id="rId20"/>
    <p:sldId id="630" r:id="rId21"/>
    <p:sldId id="597" r:id="rId22"/>
    <p:sldId id="598" r:id="rId23"/>
    <p:sldId id="599" r:id="rId24"/>
    <p:sldId id="607" r:id="rId25"/>
    <p:sldId id="606" r:id="rId26"/>
    <p:sldId id="608" r:id="rId27"/>
    <p:sldId id="568" r:id="rId28"/>
    <p:sldId id="494" r:id="rId29"/>
    <p:sldId id="495" r:id="rId30"/>
    <p:sldId id="488" r:id="rId31"/>
    <p:sldId id="489" r:id="rId32"/>
    <p:sldId id="569" r:id="rId33"/>
    <p:sldId id="605" r:id="rId34"/>
    <p:sldId id="496" r:id="rId35"/>
    <p:sldId id="480" r:id="rId36"/>
    <p:sldId id="469" r:id="rId37"/>
    <p:sldId id="629" r:id="rId38"/>
    <p:sldId id="631" r:id="rId39"/>
    <p:sldId id="497" r:id="rId40"/>
  </p:sldIdLst>
  <p:sldSz cx="9144000" cy="6858000" type="screen4x3"/>
  <p:notesSz cx="9271000" cy="6985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F4F"/>
    <a:srgbClr val="CCC0DA"/>
    <a:srgbClr val="E9EDF4"/>
    <a:srgbClr val="D0D8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623" autoAdjust="0"/>
    <p:restoredTop sz="70360" autoAdjust="0"/>
  </p:normalViewPr>
  <p:slideViewPr>
    <p:cSldViewPr snapToGrid="0" snapToObjects="1">
      <p:cViewPr varScale="1">
        <p:scale>
          <a:sx n="63" d="100"/>
          <a:sy n="63" d="100"/>
        </p:scale>
        <p:origin x="-1572" y="-102"/>
      </p:cViewPr>
      <p:guideLst>
        <p:guide orient="horz" pos="827"/>
        <p:guide pos="3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0.28704332111491532"/>
          <c:y val="0.11658429212038512"/>
          <c:w val="0.49246090261238612"/>
          <c:h val="0.62667308638669006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of respondents, n=242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cat>
            <c:strRef>
              <c:f>Sheet1!$A$2:$A$6</c:f>
              <c:strCache>
                <c:ptCount val="5"/>
                <c:pt idx="0">
                  <c:v>Cut Costs</c:v>
                </c:pt>
                <c:pt idx="1">
                  <c:v>Improve Workforce Productivity</c:v>
                </c:pt>
                <c:pt idx="2">
                  <c:v>Improve Customer Retention</c:v>
                </c:pt>
                <c:pt idx="3">
                  <c:v>Improve Customer Service</c:v>
                </c:pt>
                <c:pt idx="4">
                  <c:v>Grow revenue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11</c:v>
                </c:pt>
                <c:pt idx="2">
                  <c:v>12</c:v>
                </c:pt>
                <c:pt idx="3">
                  <c:v>17</c:v>
                </c:pt>
                <c:pt idx="4">
                  <c:v>43</c:v>
                </c:pt>
              </c:numCache>
            </c:numRef>
          </c:val>
        </c:ser>
        <c:axId val="158806784"/>
        <c:axId val="158808320"/>
      </c:barChart>
      <c:catAx>
        <c:axId val="158806784"/>
        <c:scaling>
          <c:orientation val="minMax"/>
        </c:scaling>
        <c:delete val="1"/>
        <c:axPos val="l"/>
        <c:tickLblPos val="none"/>
        <c:crossAx val="158808320"/>
        <c:crosses val="autoZero"/>
        <c:auto val="1"/>
        <c:lblAlgn val="ctr"/>
        <c:lblOffset val="100"/>
      </c:catAx>
      <c:valAx>
        <c:axId val="15880832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58806784"/>
        <c:crosses val="autoZero"/>
        <c:crossBetween val="between"/>
      </c:valAx>
      <c:spPr>
        <a:effectLst>
          <a:innerShdw blurRad="63500" dist="50800" dir="8100000">
            <a:prstClr val="black">
              <a:alpha val="50000"/>
            </a:prstClr>
          </a:innerShdw>
        </a:effectLst>
      </c:spPr>
    </c:plotArea>
    <c:legend>
      <c:legendPos val="r"/>
      <c:layout>
        <c:manualLayout>
          <c:xMode val="edge"/>
          <c:yMode val="edge"/>
          <c:x val="0.27879507479904736"/>
          <c:y val="0.81558951437897564"/>
          <c:w val="0.50114547670437981"/>
          <c:h val="0.13082921737873468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0F5C6-6E87-42BF-BE29-6B37D6EC986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95DBC2-3DA6-47C4-85BC-FDE87DE40840}">
      <dgm:prSet phldrT="[Text]"/>
      <dgm:spPr/>
      <dgm:t>
        <a:bodyPr/>
        <a:lstStyle/>
        <a:p>
          <a:r>
            <a:rPr lang="en-US" dirty="0" smtClean="0"/>
            <a:t>Warranty Contracts &amp; Analytics</a:t>
          </a:r>
          <a:endParaRPr lang="en-US" dirty="0"/>
        </a:p>
      </dgm:t>
    </dgm:pt>
    <dgm:pt modelId="{EA06BC2D-CC86-404F-8793-3E3270733E94}" type="parTrans" cxnId="{32BB0BC1-DF1B-4AF4-969C-DC08C1320E10}">
      <dgm:prSet/>
      <dgm:spPr/>
      <dgm:t>
        <a:bodyPr/>
        <a:lstStyle/>
        <a:p>
          <a:endParaRPr lang="en-US"/>
        </a:p>
      </dgm:t>
    </dgm:pt>
    <dgm:pt modelId="{8267D0F2-E1E0-46B7-AF03-385ACBA8FDB5}" type="sibTrans" cxnId="{32BB0BC1-DF1B-4AF4-969C-DC08C1320E10}">
      <dgm:prSet/>
      <dgm:spPr/>
      <dgm:t>
        <a:bodyPr/>
        <a:lstStyle/>
        <a:p>
          <a:endParaRPr lang="en-US"/>
        </a:p>
      </dgm:t>
    </dgm:pt>
    <dgm:pt modelId="{10A1DF38-87B1-4A54-A742-8575665EEB71}">
      <dgm:prSet phldrT="[Text]"/>
      <dgm:spPr/>
      <dgm:t>
        <a:bodyPr/>
        <a:lstStyle/>
        <a:p>
          <a:r>
            <a:rPr lang="en-US" dirty="0" smtClean="0"/>
            <a:t>Claim Submittal</a:t>
          </a:r>
          <a:endParaRPr lang="en-US" dirty="0"/>
        </a:p>
      </dgm:t>
    </dgm:pt>
    <dgm:pt modelId="{FF706964-2F4A-4D30-BE69-45FEFF5209D5}" type="parTrans" cxnId="{159BC498-4A48-4E38-97C2-1F0773E91A5E}">
      <dgm:prSet/>
      <dgm:spPr/>
      <dgm:t>
        <a:bodyPr/>
        <a:lstStyle/>
        <a:p>
          <a:endParaRPr lang="en-US"/>
        </a:p>
      </dgm:t>
    </dgm:pt>
    <dgm:pt modelId="{9F287DE4-A798-480C-A5FD-7E8816EE1FB2}" type="sibTrans" cxnId="{159BC498-4A48-4E38-97C2-1F0773E91A5E}">
      <dgm:prSet/>
      <dgm:spPr/>
      <dgm:t>
        <a:bodyPr/>
        <a:lstStyle/>
        <a:p>
          <a:endParaRPr lang="en-US"/>
        </a:p>
      </dgm:t>
    </dgm:pt>
    <dgm:pt modelId="{B29A1443-60EB-455E-B04C-1575F3918C33}">
      <dgm:prSet phldrT="[Text]"/>
      <dgm:spPr/>
      <dgm:t>
        <a:bodyPr/>
        <a:lstStyle/>
        <a:p>
          <a:r>
            <a:rPr lang="en-US" dirty="0" smtClean="0"/>
            <a:t>Claim Processing</a:t>
          </a:r>
          <a:endParaRPr lang="en-US" dirty="0"/>
        </a:p>
      </dgm:t>
    </dgm:pt>
    <dgm:pt modelId="{523F3951-7EE7-4762-858F-6AF62FA1E679}" type="parTrans" cxnId="{7C86EE00-9EA0-4276-ABA9-DEF9B57AA59C}">
      <dgm:prSet/>
      <dgm:spPr/>
      <dgm:t>
        <a:bodyPr/>
        <a:lstStyle/>
        <a:p>
          <a:endParaRPr lang="en-US"/>
        </a:p>
      </dgm:t>
    </dgm:pt>
    <dgm:pt modelId="{B8B76751-388D-436D-BBB3-AA9D5A3F22DE}" type="sibTrans" cxnId="{7C86EE00-9EA0-4276-ABA9-DEF9B57AA59C}">
      <dgm:prSet/>
      <dgm:spPr/>
      <dgm:t>
        <a:bodyPr/>
        <a:lstStyle/>
        <a:p>
          <a:endParaRPr lang="en-US"/>
        </a:p>
      </dgm:t>
    </dgm:pt>
    <dgm:pt modelId="{65CC1290-4195-4ACE-84F5-34DAF8A9A30E}">
      <dgm:prSet phldrT="[Text]"/>
      <dgm:spPr/>
      <dgm:t>
        <a:bodyPr/>
        <a:lstStyle/>
        <a:p>
          <a:r>
            <a:rPr lang="en-US" dirty="0" smtClean="0"/>
            <a:t>Claim Review &amp; Payment</a:t>
          </a:r>
          <a:endParaRPr lang="en-US" dirty="0"/>
        </a:p>
      </dgm:t>
    </dgm:pt>
    <dgm:pt modelId="{692DC466-CA41-48FA-AF93-C53281F6EA03}" type="parTrans" cxnId="{5504AC9B-373D-4CC1-8158-152793F7923A}">
      <dgm:prSet/>
      <dgm:spPr/>
      <dgm:t>
        <a:bodyPr/>
        <a:lstStyle/>
        <a:p>
          <a:endParaRPr lang="en-US"/>
        </a:p>
      </dgm:t>
    </dgm:pt>
    <dgm:pt modelId="{B8697982-F106-4FF0-9DA7-AD055F377954}" type="sibTrans" cxnId="{5504AC9B-373D-4CC1-8158-152793F7923A}">
      <dgm:prSet/>
      <dgm:spPr/>
      <dgm:t>
        <a:bodyPr/>
        <a:lstStyle/>
        <a:p>
          <a:endParaRPr lang="en-US"/>
        </a:p>
      </dgm:t>
    </dgm:pt>
    <dgm:pt modelId="{C2A67780-5198-4607-B725-492DF0A856D5}">
      <dgm:prSet phldrT="[Text]"/>
      <dgm:spPr/>
      <dgm:t>
        <a:bodyPr/>
        <a:lstStyle/>
        <a:p>
          <a:r>
            <a:rPr lang="en-US" dirty="0" smtClean="0"/>
            <a:t>Parts Usage &amp; Return</a:t>
          </a:r>
          <a:endParaRPr lang="en-US" dirty="0"/>
        </a:p>
      </dgm:t>
    </dgm:pt>
    <dgm:pt modelId="{DABA829F-5149-4FF0-9BFE-2895487FB37A}" type="parTrans" cxnId="{6ED670F9-ADA5-4344-9258-97A7CED964BD}">
      <dgm:prSet/>
      <dgm:spPr/>
      <dgm:t>
        <a:bodyPr/>
        <a:lstStyle/>
        <a:p>
          <a:endParaRPr lang="en-US"/>
        </a:p>
      </dgm:t>
    </dgm:pt>
    <dgm:pt modelId="{A4C134BA-20D5-47C5-BBE7-AD9E4EED3335}" type="sibTrans" cxnId="{6ED670F9-ADA5-4344-9258-97A7CED964BD}">
      <dgm:prSet/>
      <dgm:spPr/>
      <dgm:t>
        <a:bodyPr/>
        <a:lstStyle/>
        <a:p>
          <a:endParaRPr lang="en-US"/>
        </a:p>
      </dgm:t>
    </dgm:pt>
    <dgm:pt modelId="{52B8CE70-994B-4113-9779-A971A5255C69}">
      <dgm:prSet phldrT="[Text]"/>
      <dgm:spPr/>
      <dgm:t>
        <a:bodyPr/>
        <a:lstStyle/>
        <a:p>
          <a:r>
            <a:rPr lang="en-US" dirty="0" smtClean="0"/>
            <a:t>Supplier Warranty</a:t>
          </a:r>
          <a:endParaRPr lang="en-US" dirty="0"/>
        </a:p>
      </dgm:t>
    </dgm:pt>
    <dgm:pt modelId="{A73984E0-26C6-4E83-9A44-EAF2583A40C3}" type="parTrans" cxnId="{41BE80D7-69DD-47CC-80C2-9FFEF243897B}">
      <dgm:prSet/>
      <dgm:spPr/>
      <dgm:t>
        <a:bodyPr/>
        <a:lstStyle/>
        <a:p>
          <a:endParaRPr lang="en-US"/>
        </a:p>
      </dgm:t>
    </dgm:pt>
    <dgm:pt modelId="{DA9120F0-D141-402F-9FC3-9C00BDDB55DA}" type="sibTrans" cxnId="{41BE80D7-69DD-47CC-80C2-9FFEF243897B}">
      <dgm:prSet/>
      <dgm:spPr/>
      <dgm:t>
        <a:bodyPr/>
        <a:lstStyle/>
        <a:p>
          <a:endParaRPr lang="en-US"/>
        </a:p>
      </dgm:t>
    </dgm:pt>
    <dgm:pt modelId="{FB220729-051C-4380-AABF-EB0496862967}">
      <dgm:prSet phldrT="[Text]"/>
      <dgm:spPr/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9EF75735-72C8-4491-A655-E86B2B3BB415}" type="parTrans" cxnId="{7A399800-7BF5-4092-B9EC-13A9A1084EF3}">
      <dgm:prSet/>
      <dgm:spPr/>
      <dgm:t>
        <a:bodyPr/>
        <a:lstStyle/>
        <a:p>
          <a:endParaRPr lang="en-US"/>
        </a:p>
      </dgm:t>
    </dgm:pt>
    <dgm:pt modelId="{A7FB2422-4D75-4816-A752-E8A7C855C108}" type="sibTrans" cxnId="{7A399800-7BF5-4092-B9EC-13A9A1084EF3}">
      <dgm:prSet/>
      <dgm:spPr/>
      <dgm:t>
        <a:bodyPr/>
        <a:lstStyle/>
        <a:p>
          <a:endParaRPr lang="en-US"/>
        </a:p>
      </dgm:t>
    </dgm:pt>
    <dgm:pt modelId="{99CE6134-CB6D-4B86-BB01-F2A1394DC4BB}" type="pres">
      <dgm:prSet presAssocID="{42A0F5C6-6E87-42BF-BE29-6B37D6EC986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14BBB3-9D71-415E-A7FD-806912B13AF9}" type="pres">
      <dgm:prSet presAssocID="{4B95DBC2-3DA6-47C4-85BC-FDE87DE40840}" presName="centerShape" presStyleLbl="node0" presStyleIdx="0" presStyleCnt="1"/>
      <dgm:spPr/>
      <dgm:t>
        <a:bodyPr/>
        <a:lstStyle/>
        <a:p>
          <a:endParaRPr lang="en-US"/>
        </a:p>
      </dgm:t>
    </dgm:pt>
    <dgm:pt modelId="{CC14DB63-B847-4859-83B2-D76917BFBD5B}" type="pres">
      <dgm:prSet presAssocID="{10A1DF38-87B1-4A54-A742-8575665EEB7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6B339-3BCC-4EBE-93AF-E9FE9464ED1A}" type="pres">
      <dgm:prSet presAssocID="{10A1DF38-87B1-4A54-A742-8575665EEB71}" presName="dummy" presStyleCnt="0"/>
      <dgm:spPr/>
    </dgm:pt>
    <dgm:pt modelId="{87B28582-A318-474B-8CE9-414AA7622DBB}" type="pres">
      <dgm:prSet presAssocID="{9F287DE4-A798-480C-A5FD-7E8816EE1FB2}" presName="sibTrans" presStyleLbl="sibTrans2D1" presStyleIdx="0" presStyleCnt="6"/>
      <dgm:spPr/>
      <dgm:t>
        <a:bodyPr/>
        <a:lstStyle/>
        <a:p>
          <a:endParaRPr lang="en-US"/>
        </a:p>
      </dgm:t>
    </dgm:pt>
    <dgm:pt modelId="{F8C54EAB-B9CC-419A-A248-15218F65112F}" type="pres">
      <dgm:prSet presAssocID="{B29A1443-60EB-455E-B04C-1575F3918C3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D9B5C-67F2-4109-A014-79CA22A54033}" type="pres">
      <dgm:prSet presAssocID="{B29A1443-60EB-455E-B04C-1575F3918C33}" presName="dummy" presStyleCnt="0"/>
      <dgm:spPr/>
    </dgm:pt>
    <dgm:pt modelId="{95AB939E-9C82-42EA-B67F-B8D4901DEB74}" type="pres">
      <dgm:prSet presAssocID="{B8B76751-388D-436D-BBB3-AA9D5A3F22DE}" presName="sibTrans" presStyleLbl="sibTrans2D1" presStyleIdx="1" presStyleCnt="6"/>
      <dgm:spPr/>
      <dgm:t>
        <a:bodyPr/>
        <a:lstStyle/>
        <a:p>
          <a:endParaRPr lang="en-US"/>
        </a:p>
      </dgm:t>
    </dgm:pt>
    <dgm:pt modelId="{41F030DC-823A-42C7-ABBF-0A93E5601809}" type="pres">
      <dgm:prSet presAssocID="{65CC1290-4195-4ACE-84F5-34DAF8A9A30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E1E2E-7E81-42C5-A211-7C3D9F549067}" type="pres">
      <dgm:prSet presAssocID="{65CC1290-4195-4ACE-84F5-34DAF8A9A30E}" presName="dummy" presStyleCnt="0"/>
      <dgm:spPr/>
    </dgm:pt>
    <dgm:pt modelId="{FE197069-D129-4EFA-B616-0631796513AE}" type="pres">
      <dgm:prSet presAssocID="{B8697982-F106-4FF0-9DA7-AD055F377954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1458E29-C0AC-40F4-B4DB-DD841D3CCB9A}" type="pres">
      <dgm:prSet presAssocID="{C2A67780-5198-4607-B725-492DF0A856D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F7982-1B79-4AF0-853A-F433AA6D29A0}" type="pres">
      <dgm:prSet presAssocID="{C2A67780-5198-4607-B725-492DF0A856D5}" presName="dummy" presStyleCnt="0"/>
      <dgm:spPr/>
    </dgm:pt>
    <dgm:pt modelId="{E80E0F98-2FFD-4FA1-9403-10A2980DD6BE}" type="pres">
      <dgm:prSet presAssocID="{A4C134BA-20D5-47C5-BBE7-AD9E4EED3335}" presName="sibTrans" presStyleLbl="sibTrans2D1" presStyleIdx="3" presStyleCnt="6"/>
      <dgm:spPr/>
      <dgm:t>
        <a:bodyPr/>
        <a:lstStyle/>
        <a:p>
          <a:endParaRPr lang="en-US"/>
        </a:p>
      </dgm:t>
    </dgm:pt>
    <dgm:pt modelId="{38DB15E6-DB6F-41AE-A93B-21B4FB2EA001}" type="pres">
      <dgm:prSet presAssocID="{52B8CE70-994B-4113-9779-A971A5255C6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CAA5-44B0-47DD-874B-2D8836F4B105}" type="pres">
      <dgm:prSet presAssocID="{52B8CE70-994B-4113-9779-A971A5255C69}" presName="dummy" presStyleCnt="0"/>
      <dgm:spPr/>
    </dgm:pt>
    <dgm:pt modelId="{CD01CFBA-1487-4E0E-B4B4-2626FAB93710}" type="pres">
      <dgm:prSet presAssocID="{DA9120F0-D141-402F-9FC3-9C00BDDB55DA}" presName="sibTrans" presStyleLbl="sibTrans2D1" presStyleIdx="4" presStyleCnt="6"/>
      <dgm:spPr/>
      <dgm:t>
        <a:bodyPr/>
        <a:lstStyle/>
        <a:p>
          <a:endParaRPr lang="en-US"/>
        </a:p>
      </dgm:t>
    </dgm:pt>
    <dgm:pt modelId="{15184C11-412F-4C26-8D2F-F0DD8EBD64A0}" type="pres">
      <dgm:prSet presAssocID="{FB220729-051C-4380-AABF-EB049686296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6AD3E-98EA-4CF7-B721-2FEE1FDBE3E5}" type="pres">
      <dgm:prSet presAssocID="{FB220729-051C-4380-AABF-EB0496862967}" presName="dummy" presStyleCnt="0"/>
      <dgm:spPr/>
    </dgm:pt>
    <dgm:pt modelId="{77E7186B-8A0E-4BDC-B2C7-DD41D2C7D906}" type="pres">
      <dgm:prSet presAssocID="{A7FB2422-4D75-4816-A752-E8A7C855C108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32BB0BC1-DF1B-4AF4-969C-DC08C1320E10}" srcId="{42A0F5C6-6E87-42BF-BE29-6B37D6EC986B}" destId="{4B95DBC2-3DA6-47C4-85BC-FDE87DE40840}" srcOrd="0" destOrd="0" parTransId="{EA06BC2D-CC86-404F-8793-3E3270733E94}" sibTransId="{8267D0F2-E1E0-46B7-AF03-385ACBA8FDB5}"/>
    <dgm:cxn modelId="{A42FA08A-5009-432B-B331-7EED843B31B8}" type="presOf" srcId="{9F287DE4-A798-480C-A5FD-7E8816EE1FB2}" destId="{87B28582-A318-474B-8CE9-414AA7622DBB}" srcOrd="0" destOrd="0" presId="urn:microsoft.com/office/officeart/2005/8/layout/radial6"/>
    <dgm:cxn modelId="{F1864092-104B-4F3B-9888-F7C710D63C40}" type="presOf" srcId="{B8B76751-388D-436D-BBB3-AA9D5A3F22DE}" destId="{95AB939E-9C82-42EA-B67F-B8D4901DEB74}" srcOrd="0" destOrd="0" presId="urn:microsoft.com/office/officeart/2005/8/layout/radial6"/>
    <dgm:cxn modelId="{C5B9D745-DEEF-4CB0-80DB-E2A4621AD31B}" type="presOf" srcId="{A4C134BA-20D5-47C5-BBE7-AD9E4EED3335}" destId="{E80E0F98-2FFD-4FA1-9403-10A2980DD6BE}" srcOrd="0" destOrd="0" presId="urn:microsoft.com/office/officeart/2005/8/layout/radial6"/>
    <dgm:cxn modelId="{41BE80D7-69DD-47CC-80C2-9FFEF243897B}" srcId="{4B95DBC2-3DA6-47C4-85BC-FDE87DE40840}" destId="{52B8CE70-994B-4113-9779-A971A5255C69}" srcOrd="4" destOrd="0" parTransId="{A73984E0-26C6-4E83-9A44-EAF2583A40C3}" sibTransId="{DA9120F0-D141-402F-9FC3-9C00BDDB55DA}"/>
    <dgm:cxn modelId="{7C86EE00-9EA0-4276-ABA9-DEF9B57AA59C}" srcId="{4B95DBC2-3DA6-47C4-85BC-FDE87DE40840}" destId="{B29A1443-60EB-455E-B04C-1575F3918C33}" srcOrd="1" destOrd="0" parTransId="{523F3951-7EE7-4762-858F-6AF62FA1E679}" sibTransId="{B8B76751-388D-436D-BBB3-AA9D5A3F22DE}"/>
    <dgm:cxn modelId="{6ED670F9-ADA5-4344-9258-97A7CED964BD}" srcId="{4B95DBC2-3DA6-47C4-85BC-FDE87DE40840}" destId="{C2A67780-5198-4607-B725-492DF0A856D5}" srcOrd="3" destOrd="0" parTransId="{DABA829F-5149-4FF0-9BFE-2895487FB37A}" sibTransId="{A4C134BA-20D5-47C5-BBE7-AD9E4EED3335}"/>
    <dgm:cxn modelId="{20705BB5-6A0F-460B-B642-375784F11190}" type="presOf" srcId="{B8697982-F106-4FF0-9DA7-AD055F377954}" destId="{FE197069-D129-4EFA-B616-0631796513AE}" srcOrd="0" destOrd="0" presId="urn:microsoft.com/office/officeart/2005/8/layout/radial6"/>
    <dgm:cxn modelId="{506C177D-76F8-4B3A-888E-18EE929D89B6}" type="presOf" srcId="{B29A1443-60EB-455E-B04C-1575F3918C33}" destId="{F8C54EAB-B9CC-419A-A248-15218F65112F}" srcOrd="0" destOrd="0" presId="urn:microsoft.com/office/officeart/2005/8/layout/radial6"/>
    <dgm:cxn modelId="{5D26206A-AD41-4FF2-AA27-9A7521C6FCB1}" type="presOf" srcId="{C2A67780-5198-4607-B725-492DF0A856D5}" destId="{31458E29-C0AC-40F4-B4DB-DD841D3CCB9A}" srcOrd="0" destOrd="0" presId="urn:microsoft.com/office/officeart/2005/8/layout/radial6"/>
    <dgm:cxn modelId="{4275549D-8205-4459-B121-BFD19BF1EE78}" type="presOf" srcId="{65CC1290-4195-4ACE-84F5-34DAF8A9A30E}" destId="{41F030DC-823A-42C7-ABBF-0A93E5601809}" srcOrd="0" destOrd="0" presId="urn:microsoft.com/office/officeart/2005/8/layout/radial6"/>
    <dgm:cxn modelId="{74B25774-C254-4995-A094-1C7C7C58983A}" type="presOf" srcId="{FB220729-051C-4380-AABF-EB0496862967}" destId="{15184C11-412F-4C26-8D2F-F0DD8EBD64A0}" srcOrd="0" destOrd="0" presId="urn:microsoft.com/office/officeart/2005/8/layout/radial6"/>
    <dgm:cxn modelId="{F0835F80-9987-4A37-A91A-ECA425BBF91B}" type="presOf" srcId="{10A1DF38-87B1-4A54-A742-8575665EEB71}" destId="{CC14DB63-B847-4859-83B2-D76917BFBD5B}" srcOrd="0" destOrd="0" presId="urn:microsoft.com/office/officeart/2005/8/layout/radial6"/>
    <dgm:cxn modelId="{10AE977C-422F-48E8-9BCB-2DEAF7ACDD5A}" type="presOf" srcId="{42A0F5C6-6E87-42BF-BE29-6B37D6EC986B}" destId="{99CE6134-CB6D-4B86-BB01-F2A1394DC4BB}" srcOrd="0" destOrd="0" presId="urn:microsoft.com/office/officeart/2005/8/layout/radial6"/>
    <dgm:cxn modelId="{31AC4C10-D1EB-4A5A-9ED7-CED5B36CFE6C}" type="presOf" srcId="{DA9120F0-D141-402F-9FC3-9C00BDDB55DA}" destId="{CD01CFBA-1487-4E0E-B4B4-2626FAB93710}" srcOrd="0" destOrd="0" presId="urn:microsoft.com/office/officeart/2005/8/layout/radial6"/>
    <dgm:cxn modelId="{5504AC9B-373D-4CC1-8158-152793F7923A}" srcId="{4B95DBC2-3DA6-47C4-85BC-FDE87DE40840}" destId="{65CC1290-4195-4ACE-84F5-34DAF8A9A30E}" srcOrd="2" destOrd="0" parTransId="{692DC466-CA41-48FA-AF93-C53281F6EA03}" sibTransId="{B8697982-F106-4FF0-9DA7-AD055F377954}"/>
    <dgm:cxn modelId="{BD8F4869-5FDA-41AF-BC8E-A4E03C05FA61}" type="presOf" srcId="{4B95DBC2-3DA6-47C4-85BC-FDE87DE40840}" destId="{8214BBB3-9D71-415E-A7FD-806912B13AF9}" srcOrd="0" destOrd="0" presId="urn:microsoft.com/office/officeart/2005/8/layout/radial6"/>
    <dgm:cxn modelId="{7A399800-7BF5-4092-B9EC-13A9A1084EF3}" srcId="{4B95DBC2-3DA6-47C4-85BC-FDE87DE40840}" destId="{FB220729-051C-4380-AABF-EB0496862967}" srcOrd="5" destOrd="0" parTransId="{9EF75735-72C8-4491-A655-E86B2B3BB415}" sibTransId="{A7FB2422-4D75-4816-A752-E8A7C855C108}"/>
    <dgm:cxn modelId="{E10D105E-5A36-4EA5-AB74-F7F37A87674C}" type="presOf" srcId="{A7FB2422-4D75-4816-A752-E8A7C855C108}" destId="{77E7186B-8A0E-4BDC-B2C7-DD41D2C7D906}" srcOrd="0" destOrd="0" presId="urn:microsoft.com/office/officeart/2005/8/layout/radial6"/>
    <dgm:cxn modelId="{1C5F8782-F296-4A07-8D2A-2AF88652E3ED}" type="presOf" srcId="{52B8CE70-994B-4113-9779-A971A5255C69}" destId="{38DB15E6-DB6F-41AE-A93B-21B4FB2EA001}" srcOrd="0" destOrd="0" presId="urn:microsoft.com/office/officeart/2005/8/layout/radial6"/>
    <dgm:cxn modelId="{159BC498-4A48-4E38-97C2-1F0773E91A5E}" srcId="{4B95DBC2-3DA6-47C4-85BC-FDE87DE40840}" destId="{10A1DF38-87B1-4A54-A742-8575665EEB71}" srcOrd="0" destOrd="0" parTransId="{FF706964-2F4A-4D30-BE69-45FEFF5209D5}" sibTransId="{9F287DE4-A798-480C-A5FD-7E8816EE1FB2}"/>
    <dgm:cxn modelId="{F75C02D4-049A-4032-9952-3D91A976AEC3}" type="presParOf" srcId="{99CE6134-CB6D-4B86-BB01-F2A1394DC4BB}" destId="{8214BBB3-9D71-415E-A7FD-806912B13AF9}" srcOrd="0" destOrd="0" presId="urn:microsoft.com/office/officeart/2005/8/layout/radial6"/>
    <dgm:cxn modelId="{ED5FD31D-45A3-4E55-8390-919EF37778D8}" type="presParOf" srcId="{99CE6134-CB6D-4B86-BB01-F2A1394DC4BB}" destId="{CC14DB63-B847-4859-83B2-D76917BFBD5B}" srcOrd="1" destOrd="0" presId="urn:microsoft.com/office/officeart/2005/8/layout/radial6"/>
    <dgm:cxn modelId="{2E62CBFC-AEA8-41B6-AE45-76966D71D7E1}" type="presParOf" srcId="{99CE6134-CB6D-4B86-BB01-F2A1394DC4BB}" destId="{9B16B339-3BCC-4EBE-93AF-E9FE9464ED1A}" srcOrd="2" destOrd="0" presId="urn:microsoft.com/office/officeart/2005/8/layout/radial6"/>
    <dgm:cxn modelId="{21A7A0EC-45FB-4CDB-849E-F326D1E4CCD0}" type="presParOf" srcId="{99CE6134-CB6D-4B86-BB01-F2A1394DC4BB}" destId="{87B28582-A318-474B-8CE9-414AA7622DBB}" srcOrd="3" destOrd="0" presId="urn:microsoft.com/office/officeart/2005/8/layout/radial6"/>
    <dgm:cxn modelId="{A28C8A20-9908-4796-BF8C-D4D4B11CBACC}" type="presParOf" srcId="{99CE6134-CB6D-4B86-BB01-F2A1394DC4BB}" destId="{F8C54EAB-B9CC-419A-A248-15218F65112F}" srcOrd="4" destOrd="0" presId="urn:microsoft.com/office/officeart/2005/8/layout/radial6"/>
    <dgm:cxn modelId="{5BC5F226-E9B9-4D50-9109-6880DC6BC286}" type="presParOf" srcId="{99CE6134-CB6D-4B86-BB01-F2A1394DC4BB}" destId="{224D9B5C-67F2-4109-A014-79CA22A54033}" srcOrd="5" destOrd="0" presId="urn:microsoft.com/office/officeart/2005/8/layout/radial6"/>
    <dgm:cxn modelId="{315389B1-D769-456C-86F7-EC3FB837487B}" type="presParOf" srcId="{99CE6134-CB6D-4B86-BB01-F2A1394DC4BB}" destId="{95AB939E-9C82-42EA-B67F-B8D4901DEB74}" srcOrd="6" destOrd="0" presId="urn:microsoft.com/office/officeart/2005/8/layout/radial6"/>
    <dgm:cxn modelId="{0E9B0B1F-61AC-40D2-8FD4-75A78C406948}" type="presParOf" srcId="{99CE6134-CB6D-4B86-BB01-F2A1394DC4BB}" destId="{41F030DC-823A-42C7-ABBF-0A93E5601809}" srcOrd="7" destOrd="0" presId="urn:microsoft.com/office/officeart/2005/8/layout/radial6"/>
    <dgm:cxn modelId="{564C8794-4B80-4B5F-9A7E-9630A77D263E}" type="presParOf" srcId="{99CE6134-CB6D-4B86-BB01-F2A1394DC4BB}" destId="{433E1E2E-7E81-42C5-A211-7C3D9F549067}" srcOrd="8" destOrd="0" presId="urn:microsoft.com/office/officeart/2005/8/layout/radial6"/>
    <dgm:cxn modelId="{046031FF-274D-4E11-BD84-5F119220E837}" type="presParOf" srcId="{99CE6134-CB6D-4B86-BB01-F2A1394DC4BB}" destId="{FE197069-D129-4EFA-B616-0631796513AE}" srcOrd="9" destOrd="0" presId="urn:microsoft.com/office/officeart/2005/8/layout/radial6"/>
    <dgm:cxn modelId="{1117F92C-E6F0-4F86-8623-CF3C38A5605D}" type="presParOf" srcId="{99CE6134-CB6D-4B86-BB01-F2A1394DC4BB}" destId="{31458E29-C0AC-40F4-B4DB-DD841D3CCB9A}" srcOrd="10" destOrd="0" presId="urn:microsoft.com/office/officeart/2005/8/layout/radial6"/>
    <dgm:cxn modelId="{BF9B224A-C29D-4720-ACBC-BC7E2B1C30A5}" type="presParOf" srcId="{99CE6134-CB6D-4B86-BB01-F2A1394DC4BB}" destId="{18CF7982-1B79-4AF0-853A-F433AA6D29A0}" srcOrd="11" destOrd="0" presId="urn:microsoft.com/office/officeart/2005/8/layout/radial6"/>
    <dgm:cxn modelId="{4A30A357-B3E6-4116-9288-5DBE24EF453C}" type="presParOf" srcId="{99CE6134-CB6D-4B86-BB01-F2A1394DC4BB}" destId="{E80E0F98-2FFD-4FA1-9403-10A2980DD6BE}" srcOrd="12" destOrd="0" presId="urn:microsoft.com/office/officeart/2005/8/layout/radial6"/>
    <dgm:cxn modelId="{922F2449-6824-47B3-BC9F-54ADD1221C3F}" type="presParOf" srcId="{99CE6134-CB6D-4B86-BB01-F2A1394DC4BB}" destId="{38DB15E6-DB6F-41AE-A93B-21B4FB2EA001}" srcOrd="13" destOrd="0" presId="urn:microsoft.com/office/officeart/2005/8/layout/radial6"/>
    <dgm:cxn modelId="{D72F43AC-49E8-4DC8-9C1D-B24FB16B46EF}" type="presParOf" srcId="{99CE6134-CB6D-4B86-BB01-F2A1394DC4BB}" destId="{F52BCAA5-44B0-47DD-874B-2D8836F4B105}" srcOrd="14" destOrd="0" presId="urn:microsoft.com/office/officeart/2005/8/layout/radial6"/>
    <dgm:cxn modelId="{F17D69F6-F4C7-455B-94D5-DE2EFEB07CFA}" type="presParOf" srcId="{99CE6134-CB6D-4B86-BB01-F2A1394DC4BB}" destId="{CD01CFBA-1487-4E0E-B4B4-2626FAB93710}" srcOrd="15" destOrd="0" presId="urn:microsoft.com/office/officeart/2005/8/layout/radial6"/>
    <dgm:cxn modelId="{0525C789-7E82-49C7-A6B0-5DEFD24C45B9}" type="presParOf" srcId="{99CE6134-CB6D-4B86-BB01-F2A1394DC4BB}" destId="{15184C11-412F-4C26-8D2F-F0DD8EBD64A0}" srcOrd="16" destOrd="0" presId="urn:microsoft.com/office/officeart/2005/8/layout/radial6"/>
    <dgm:cxn modelId="{E12FEAD2-6FA8-4BE2-BEE6-56E32626BDB3}" type="presParOf" srcId="{99CE6134-CB6D-4B86-BB01-F2A1394DC4BB}" destId="{B876AD3E-98EA-4CF7-B721-2FEE1FDBE3E5}" srcOrd="17" destOrd="0" presId="urn:microsoft.com/office/officeart/2005/8/layout/radial6"/>
    <dgm:cxn modelId="{1C238ACC-7139-4209-A8A0-50496110AA02}" type="presParOf" srcId="{99CE6134-CB6D-4B86-BB01-F2A1394DC4BB}" destId="{77E7186B-8A0E-4BDC-B2C7-DD41D2C7D90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E7186B-8A0E-4BDC-B2C7-DD41D2C7D906}">
      <dsp:nvSpPr>
        <dsp:cNvPr id="0" name=""/>
        <dsp:cNvSpPr/>
      </dsp:nvSpPr>
      <dsp:spPr>
        <a:xfrm>
          <a:off x="2038287" y="568760"/>
          <a:ext cx="3883203" cy="3883203"/>
        </a:xfrm>
        <a:prstGeom prst="blockArc">
          <a:avLst>
            <a:gd name="adj1" fmla="val 12600000"/>
            <a:gd name="adj2" fmla="val 16200000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1CFBA-1487-4E0E-B4B4-2626FAB93710}">
      <dsp:nvSpPr>
        <dsp:cNvPr id="0" name=""/>
        <dsp:cNvSpPr/>
      </dsp:nvSpPr>
      <dsp:spPr>
        <a:xfrm>
          <a:off x="2038287" y="568760"/>
          <a:ext cx="3883203" cy="3883203"/>
        </a:xfrm>
        <a:prstGeom prst="blockArc">
          <a:avLst>
            <a:gd name="adj1" fmla="val 9000000"/>
            <a:gd name="adj2" fmla="val 12600000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E0F98-2FFD-4FA1-9403-10A2980DD6BE}">
      <dsp:nvSpPr>
        <dsp:cNvPr id="0" name=""/>
        <dsp:cNvSpPr/>
      </dsp:nvSpPr>
      <dsp:spPr>
        <a:xfrm>
          <a:off x="2038287" y="568760"/>
          <a:ext cx="3883203" cy="3883203"/>
        </a:xfrm>
        <a:prstGeom prst="blockArc">
          <a:avLst>
            <a:gd name="adj1" fmla="val 5400000"/>
            <a:gd name="adj2" fmla="val 9000000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97069-D129-4EFA-B616-0631796513AE}">
      <dsp:nvSpPr>
        <dsp:cNvPr id="0" name=""/>
        <dsp:cNvSpPr/>
      </dsp:nvSpPr>
      <dsp:spPr>
        <a:xfrm>
          <a:off x="2038287" y="568760"/>
          <a:ext cx="3883203" cy="3883203"/>
        </a:xfrm>
        <a:prstGeom prst="blockArc">
          <a:avLst>
            <a:gd name="adj1" fmla="val 1800000"/>
            <a:gd name="adj2" fmla="val 5400000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B939E-9C82-42EA-B67F-B8D4901DEB74}">
      <dsp:nvSpPr>
        <dsp:cNvPr id="0" name=""/>
        <dsp:cNvSpPr/>
      </dsp:nvSpPr>
      <dsp:spPr>
        <a:xfrm>
          <a:off x="2038287" y="568760"/>
          <a:ext cx="3883203" cy="3883203"/>
        </a:xfrm>
        <a:prstGeom prst="blockArc">
          <a:avLst>
            <a:gd name="adj1" fmla="val 19800000"/>
            <a:gd name="adj2" fmla="val 1800000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28582-A318-474B-8CE9-414AA7622DBB}">
      <dsp:nvSpPr>
        <dsp:cNvPr id="0" name=""/>
        <dsp:cNvSpPr/>
      </dsp:nvSpPr>
      <dsp:spPr>
        <a:xfrm>
          <a:off x="2038287" y="568760"/>
          <a:ext cx="3883203" cy="3883203"/>
        </a:xfrm>
        <a:prstGeom prst="blockArc">
          <a:avLst>
            <a:gd name="adj1" fmla="val 16200000"/>
            <a:gd name="adj2" fmla="val 19800000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4BBB3-9D71-415E-A7FD-806912B13AF9}">
      <dsp:nvSpPr>
        <dsp:cNvPr id="0" name=""/>
        <dsp:cNvSpPr/>
      </dsp:nvSpPr>
      <dsp:spPr>
        <a:xfrm>
          <a:off x="3108317" y="1638790"/>
          <a:ext cx="1743144" cy="1743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Warranty Contracts &amp; Analytics</a:t>
          </a:r>
          <a:endParaRPr lang="en-US" sz="1900" kern="1200" dirty="0"/>
        </a:p>
      </dsp:txBody>
      <dsp:txXfrm>
        <a:off x="3108317" y="1638790"/>
        <a:ext cx="1743144" cy="1743144"/>
      </dsp:txXfrm>
    </dsp:sp>
    <dsp:sp modelId="{CC14DB63-B847-4859-83B2-D76917BFBD5B}">
      <dsp:nvSpPr>
        <dsp:cNvPr id="0" name=""/>
        <dsp:cNvSpPr/>
      </dsp:nvSpPr>
      <dsp:spPr>
        <a:xfrm>
          <a:off x="3369788" y="2587"/>
          <a:ext cx="1220201" cy="1220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Claim Submittal</a:t>
          </a:r>
          <a:endParaRPr lang="en-US" sz="1200" kern="1200" dirty="0"/>
        </a:p>
      </dsp:txBody>
      <dsp:txXfrm>
        <a:off x="3369788" y="2587"/>
        <a:ext cx="1220201" cy="1220201"/>
      </dsp:txXfrm>
    </dsp:sp>
    <dsp:sp modelId="{F8C54EAB-B9CC-419A-A248-15218F65112F}">
      <dsp:nvSpPr>
        <dsp:cNvPr id="0" name=""/>
        <dsp:cNvSpPr/>
      </dsp:nvSpPr>
      <dsp:spPr>
        <a:xfrm>
          <a:off x="5013223" y="951424"/>
          <a:ext cx="1220201" cy="1220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Claim Processing</a:t>
          </a:r>
          <a:endParaRPr lang="en-US" sz="1200" kern="1200" dirty="0"/>
        </a:p>
      </dsp:txBody>
      <dsp:txXfrm>
        <a:off x="5013223" y="951424"/>
        <a:ext cx="1220201" cy="1220201"/>
      </dsp:txXfrm>
    </dsp:sp>
    <dsp:sp modelId="{41F030DC-823A-42C7-ABBF-0A93E5601809}">
      <dsp:nvSpPr>
        <dsp:cNvPr id="0" name=""/>
        <dsp:cNvSpPr/>
      </dsp:nvSpPr>
      <dsp:spPr>
        <a:xfrm>
          <a:off x="5013223" y="2849099"/>
          <a:ext cx="1220201" cy="1220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Claim Review &amp; Payment</a:t>
          </a:r>
          <a:endParaRPr lang="en-US" sz="1200" kern="1200" dirty="0"/>
        </a:p>
      </dsp:txBody>
      <dsp:txXfrm>
        <a:off x="5013223" y="2849099"/>
        <a:ext cx="1220201" cy="1220201"/>
      </dsp:txXfrm>
    </dsp:sp>
    <dsp:sp modelId="{31458E29-C0AC-40F4-B4DB-DD841D3CCB9A}">
      <dsp:nvSpPr>
        <dsp:cNvPr id="0" name=""/>
        <dsp:cNvSpPr/>
      </dsp:nvSpPr>
      <dsp:spPr>
        <a:xfrm>
          <a:off x="3369788" y="3797936"/>
          <a:ext cx="1220201" cy="1220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Parts Usage &amp; Return</a:t>
          </a:r>
          <a:endParaRPr lang="en-US" sz="1200" kern="1200" dirty="0"/>
        </a:p>
      </dsp:txBody>
      <dsp:txXfrm>
        <a:off x="3369788" y="3797936"/>
        <a:ext cx="1220201" cy="1220201"/>
      </dsp:txXfrm>
    </dsp:sp>
    <dsp:sp modelId="{38DB15E6-DB6F-41AE-A93B-21B4FB2EA001}">
      <dsp:nvSpPr>
        <dsp:cNvPr id="0" name=""/>
        <dsp:cNvSpPr/>
      </dsp:nvSpPr>
      <dsp:spPr>
        <a:xfrm>
          <a:off x="1726354" y="2849099"/>
          <a:ext cx="1220201" cy="1220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Supplier Warranty</a:t>
          </a:r>
          <a:endParaRPr lang="en-US" sz="1200" kern="1200" dirty="0"/>
        </a:p>
      </dsp:txBody>
      <dsp:txXfrm>
        <a:off x="1726354" y="2849099"/>
        <a:ext cx="1220201" cy="1220201"/>
      </dsp:txXfrm>
    </dsp:sp>
    <dsp:sp modelId="{15184C11-412F-4C26-8D2F-F0DD8EBD64A0}">
      <dsp:nvSpPr>
        <dsp:cNvPr id="0" name=""/>
        <dsp:cNvSpPr/>
      </dsp:nvSpPr>
      <dsp:spPr>
        <a:xfrm>
          <a:off x="1726354" y="951424"/>
          <a:ext cx="1220201" cy="1220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Quality</a:t>
          </a:r>
          <a:endParaRPr lang="en-US" sz="1200" kern="1200" dirty="0"/>
        </a:p>
      </dsp:txBody>
      <dsp:txXfrm>
        <a:off x="1726354" y="951424"/>
        <a:ext cx="1220201" cy="1220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0.04311</cdr:x>
      <cdr:y>0.13568</cdr:y>
    </cdr:from>
    <cdr:to>
      <cdr:x>0.2853</cdr:x>
      <cdr:y>0.62812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0703" y="697970"/>
          <a:ext cx="2082621" cy="2533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r"/>
          <a:r>
            <a:rPr lang="en-US" sz="1800" dirty="0" smtClean="0"/>
            <a:t>Grow revenue</a:t>
          </a:r>
        </a:p>
        <a:p xmlns:a="http://schemas.openxmlformats.org/drawingml/2006/main">
          <a:pPr algn="r"/>
          <a:endParaRPr lang="en-US" sz="1800" dirty="0" smtClean="0"/>
        </a:p>
        <a:p xmlns:a="http://schemas.openxmlformats.org/drawingml/2006/main">
          <a:pPr algn="r">
            <a:spcAft>
              <a:spcPts val="600"/>
            </a:spcAft>
          </a:pPr>
          <a:r>
            <a:rPr lang="en-US" sz="1800" dirty="0" smtClean="0"/>
            <a:t>Improve customer </a:t>
          </a:r>
          <a:br>
            <a:rPr lang="en-US" sz="1800" dirty="0" smtClean="0"/>
          </a:br>
          <a:r>
            <a:rPr lang="en-US" sz="1800" dirty="0" smtClean="0"/>
            <a:t>service</a:t>
          </a:r>
        </a:p>
        <a:p xmlns:a="http://schemas.openxmlformats.org/drawingml/2006/main">
          <a:pPr algn="r">
            <a:spcAft>
              <a:spcPts val="600"/>
            </a:spcAft>
          </a:pPr>
          <a:r>
            <a:rPr lang="en-US" sz="1800" dirty="0" smtClean="0"/>
            <a:t>Improve customer </a:t>
          </a:r>
          <a:br>
            <a:rPr lang="en-US" sz="1800" dirty="0" smtClean="0"/>
          </a:br>
          <a:r>
            <a:rPr lang="en-US" sz="1800" dirty="0" smtClean="0"/>
            <a:t>retention</a:t>
          </a:r>
        </a:p>
        <a:p xmlns:a="http://schemas.openxmlformats.org/drawingml/2006/main">
          <a:pPr algn="r"/>
          <a:r>
            <a:rPr lang="en-US" sz="1800" dirty="0" smtClean="0"/>
            <a:t>Improve workforce</a:t>
          </a:r>
          <a:br>
            <a:rPr lang="en-US" sz="1800" dirty="0" smtClean="0"/>
          </a:br>
          <a:r>
            <a:rPr lang="en-US" sz="1800" dirty="0" smtClean="0"/>
            <a:t> productivity</a:t>
          </a:r>
        </a:p>
        <a:p xmlns:a="http://schemas.openxmlformats.org/drawingml/2006/main">
          <a:pPr algn="r"/>
          <a:endParaRPr lang="en-US" sz="1800" dirty="0" smtClean="0"/>
        </a:p>
        <a:p xmlns:a="http://schemas.openxmlformats.org/drawingml/2006/main">
          <a:pPr algn="r"/>
          <a:r>
            <a:rPr lang="en-US" sz="1800" dirty="0" smtClean="0"/>
            <a:t>Cut costs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17433" cy="349250"/>
          </a:xfrm>
          <a:prstGeom prst="rect">
            <a:avLst/>
          </a:prstGeom>
        </p:spPr>
        <p:txBody>
          <a:bodyPr vert="horz" lIns="92874" tIns="46437" rIns="92874" bIns="464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1423" y="0"/>
            <a:ext cx="4017433" cy="349250"/>
          </a:xfrm>
          <a:prstGeom prst="rect">
            <a:avLst/>
          </a:prstGeom>
        </p:spPr>
        <p:txBody>
          <a:bodyPr vert="horz" lIns="92874" tIns="46437" rIns="92874" bIns="464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A5A01C37-0B06-4CE3-B51D-D6BBF0906E6D}" type="datetimeFigureOut">
              <a:rPr lang="en-US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34538"/>
            <a:ext cx="4017433" cy="349250"/>
          </a:xfrm>
          <a:prstGeom prst="rect">
            <a:avLst/>
          </a:prstGeom>
        </p:spPr>
        <p:txBody>
          <a:bodyPr vert="horz" lIns="92874" tIns="46437" rIns="92874" bIns="464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1423" y="6634538"/>
            <a:ext cx="4017433" cy="349250"/>
          </a:xfrm>
          <a:prstGeom prst="rect">
            <a:avLst/>
          </a:prstGeom>
        </p:spPr>
        <p:txBody>
          <a:bodyPr vert="horz" lIns="92874" tIns="46437" rIns="92874" bIns="464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252006AF-97C9-44E9-B7B6-823A3D0B7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17433" cy="349250"/>
          </a:xfrm>
          <a:prstGeom prst="rect">
            <a:avLst/>
          </a:prstGeom>
        </p:spPr>
        <p:txBody>
          <a:bodyPr vert="horz" lIns="92874" tIns="46437" rIns="92874" bIns="464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1423" y="0"/>
            <a:ext cx="4017433" cy="349250"/>
          </a:xfrm>
          <a:prstGeom prst="rect">
            <a:avLst/>
          </a:prstGeom>
        </p:spPr>
        <p:txBody>
          <a:bodyPr vert="horz" lIns="92874" tIns="46437" rIns="92874" bIns="464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9260DCF8-F506-4430-B347-34C058449058}" type="datetimeFigureOut">
              <a:rPr lang="en-US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525463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74" tIns="46437" rIns="92874" bIns="4643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</p:spPr>
        <p:txBody>
          <a:bodyPr vert="horz" lIns="92874" tIns="46437" rIns="92874" bIns="4643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17433" cy="349250"/>
          </a:xfrm>
          <a:prstGeom prst="rect">
            <a:avLst/>
          </a:prstGeom>
        </p:spPr>
        <p:txBody>
          <a:bodyPr vert="horz" lIns="92874" tIns="46437" rIns="92874" bIns="464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1423" y="6634538"/>
            <a:ext cx="4017433" cy="349250"/>
          </a:xfrm>
          <a:prstGeom prst="rect">
            <a:avLst/>
          </a:prstGeom>
        </p:spPr>
        <p:txBody>
          <a:bodyPr vert="horz" lIns="92874" tIns="46437" rIns="92874" bIns="464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207CDA6C-2F42-4F01-BD6E-AD6BF3784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F1B9AE-BDC1-4F27-B5EF-5C1F77F6B8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4DE696-0836-473A-88FD-9762B937DF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82BAAC-3551-4A09-92DD-2490D7EDE8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2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2F915-73B2-45BC-8122-EDA2D738F3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CDA6C-2F42-4F01-BD6E-AD6BF378462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CDA6C-2F42-4F01-BD6E-AD6BF378462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CDA6C-2F42-4F01-BD6E-AD6BF378462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CDA6C-2F42-4F01-BD6E-AD6BF378462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82BAAC-3551-4A09-92DD-2490D7EDE8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82BAAC-3551-4A09-92DD-2490D7EDE8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89250" y="523875"/>
            <a:ext cx="3494088" cy="2620963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531" y="3317937"/>
            <a:ext cx="7415940" cy="3143373"/>
          </a:xfrm>
        </p:spPr>
        <p:txBody>
          <a:bodyPr lIns="92870" tIns="46434" rIns="92870" bIns="46434">
            <a:normAutofit fontScale="92500" lnSpcReduction="20000"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CDA6C-2F42-4F01-BD6E-AD6BF378462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CDA6C-2F42-4F01-BD6E-AD6BF378462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CDA6C-2F42-4F01-BD6E-AD6BF378462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7395"/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92E0BE-A90A-4294-B7A5-577EEDA520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65C37-58A3-4D2E-803F-3F33431F19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383FF2-5F50-42EE-9345-6AFEF99A96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82BAAC-3551-4A09-92DD-2490D7EDE8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2425" y="523875"/>
            <a:ext cx="3494088" cy="26193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82BAAC-3551-4A09-92DD-2490D7EDE8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82BAAC-3551-4A09-92DD-2490D7EDE8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CDA6C-2F42-4F01-BD6E-AD6BF378462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CDA6C-2F42-4F01-BD6E-AD6BF378462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CDA6C-2F42-4F01-BD6E-AD6BF378462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CDA6C-2F42-4F01-BD6E-AD6BF378462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D75ABB-8493-463E-8811-A1625DC57A1F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36CC9-29C7-459A-8CBC-8EAFA8650A91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82BAAC-3551-4A09-92DD-2490D7EDE8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CDA6C-2F42-4F01-BD6E-AD6BF378462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227388"/>
            <a:ext cx="91424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607452"/>
            <a:ext cx="8229600" cy="70541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200" y="1417638"/>
            <a:ext cx="8229600" cy="3492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7938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5987C6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5000"/>
              <a:buFontTx/>
              <a:buBlip>
                <a:blip r:embed="rId2"/>
              </a:buBlip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  <a:lvl2pPr>
              <a:buSzPct val="75000"/>
              <a:buFontTx/>
              <a:buBlip>
                <a:blip r:embed="rId2"/>
              </a:buBlip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2pPr>
            <a:lvl3pPr>
              <a:buSzPct val="75000"/>
              <a:buFontTx/>
              <a:buBlip>
                <a:blip r:embed="rId2"/>
              </a:buBlip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3pPr>
            <a:lvl4pPr>
              <a:buSzPct val="75000"/>
              <a:buFontTx/>
              <a:buBlip>
                <a:blip r:embed="rId2"/>
              </a:buBlip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4pPr>
            <a:lvl5pPr>
              <a:buSzPct val="75000"/>
              <a:buFontTx/>
              <a:buBlip>
                <a:blip r:embed="rId2"/>
              </a:buBlip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182"/>
            <a:ext cx="8229600" cy="4999951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452"/>
            <a:ext cx="8229600" cy="70873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7938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B21BA-0C6E-42AF-BFED-ABF0917EF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5243" y="3428408"/>
            <a:ext cx="8229600" cy="3492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5243" y="2618222"/>
            <a:ext cx="8229600" cy="81018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5243" y="219015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DE157-3601-4580-9949-84C400FE6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89849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89849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0" y="17938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DECC4-0646-4A30-B6DA-F3509E9B70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64444"/>
            <a:ext cx="4041775" cy="4234755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24683"/>
            <a:ext cx="4041775" cy="63976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4444"/>
            <a:ext cx="4040188" cy="423475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4683"/>
            <a:ext cx="4040188" cy="63976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0" y="17938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EE334-EBAB-438F-9B4C-A4F5C42E8F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0" y="17938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56167-676A-4F43-A81E-9AD021562F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Items/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16"/>
          </p:nvPr>
        </p:nvSpPr>
        <p:spPr>
          <a:xfrm>
            <a:off x="5886173" y="1420041"/>
            <a:ext cx="2800627" cy="48195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7"/>
          </p:nvPr>
        </p:nvSpPr>
        <p:spPr>
          <a:xfrm>
            <a:off x="3235738" y="1420041"/>
            <a:ext cx="2650435" cy="48195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5"/>
          </p:nvPr>
        </p:nvSpPr>
        <p:spPr>
          <a:xfrm>
            <a:off x="456655" y="1420041"/>
            <a:ext cx="2779084" cy="48195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0" y="17938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EDBE-B373-4F04-8807-E8B7F9F02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F14DE-672D-4FB3-A46D-E6F5861BB6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/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0" y="17938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17637"/>
            <a:ext cx="8229600" cy="4864629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E7823-9C49-4516-A7B8-943ED7D912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021388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98488"/>
            <a:ext cx="8229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16038"/>
            <a:ext cx="82296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6459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0" smtClean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>
              <a:defRPr/>
            </a:pPr>
            <a:fld id="{806A8696-5F8D-4096-8B8B-0056EAF09D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  <p:sldLayoutId id="214748365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rgbClr val="4F4F4F"/>
          </a:solidFill>
          <a:latin typeface="Century Gothic"/>
          <a:ea typeface="+mj-ea"/>
          <a:cs typeface="Century Gothic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rgbClr val="4F4F4F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rgbClr val="4F4F4F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rgbClr val="4F4F4F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rgbClr val="4F4F4F"/>
          </a:solidFill>
          <a:latin typeface="Century Gothic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F4F4F"/>
          </a:solidFill>
          <a:latin typeface="Century Gothic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F4F4F"/>
          </a:solidFill>
          <a:latin typeface="Century Gothic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F4F4F"/>
          </a:solidFill>
          <a:latin typeface="Century Gothic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F4F4F"/>
          </a:solidFill>
          <a:latin typeface="Century Gothic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F79646"/>
        </a:buClr>
        <a:buFont typeface="Arial" charset="0"/>
        <a:buChar char="•"/>
        <a:defRPr sz="2800" kern="1200">
          <a:solidFill>
            <a:srgbClr val="4F4F4F"/>
          </a:solidFill>
          <a:latin typeface="Century Gothic"/>
          <a:ea typeface="+mn-ea"/>
          <a:cs typeface="Century Gothic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F79646"/>
        </a:buClr>
        <a:buFont typeface="Lucida Grande"/>
        <a:buChar char="-"/>
        <a:defRPr sz="2400" kern="1200">
          <a:solidFill>
            <a:srgbClr val="4F4F4F"/>
          </a:solidFill>
          <a:latin typeface="Century Gothic"/>
          <a:ea typeface="+mn-ea"/>
          <a:cs typeface="Century Gothic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F79646"/>
        </a:buClr>
        <a:buFont typeface="Arial" charset="0"/>
        <a:buChar char="•"/>
        <a:defRPr sz="2000" kern="1200">
          <a:solidFill>
            <a:srgbClr val="4F4F4F"/>
          </a:solidFill>
          <a:latin typeface="Century Gothic"/>
          <a:ea typeface="+mn-ea"/>
          <a:cs typeface="Century Gothic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F79646"/>
        </a:buClr>
        <a:buFont typeface="Lucida Grande"/>
        <a:buChar char="-"/>
        <a:defRPr kern="1200">
          <a:solidFill>
            <a:srgbClr val="4F4F4F"/>
          </a:solidFill>
          <a:latin typeface="Century Gothic"/>
          <a:ea typeface="+mn-ea"/>
          <a:cs typeface="Century Gothic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F79646"/>
        </a:buClr>
        <a:buFont typeface="Arial" charset="0"/>
        <a:buChar char="•"/>
        <a:defRPr kern="1200">
          <a:solidFill>
            <a:srgbClr val="4F4F4F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ad.com/explore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57200" y="960438"/>
            <a:ext cx="8229600" cy="7048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Gothic" pitchFamily="34" charset="0"/>
              </a:rPr>
              <a:t>Excellence in Customer Service For Today &amp; Tomorrow with QAD</a:t>
            </a:r>
          </a:p>
        </p:txBody>
      </p:sp>
      <p:sp>
        <p:nvSpPr>
          <p:cNvPr id="1331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2080419"/>
            <a:ext cx="8229600" cy="1325562"/>
          </a:xfrm>
        </p:spPr>
        <p:txBody>
          <a:bodyPr/>
          <a:lstStyle/>
          <a:p>
            <a:r>
              <a:rPr lang="en-GB" dirty="0" smtClean="0">
                <a:solidFill>
                  <a:srgbClr val="4F4F4F"/>
                </a:solidFill>
                <a:latin typeface="Century Gothic" pitchFamily="34" charset="0"/>
              </a:rPr>
              <a:t>Stephen </a:t>
            </a:r>
            <a:r>
              <a:rPr lang="en-GB" dirty="0" smtClean="0">
                <a:solidFill>
                  <a:srgbClr val="4F4F4F"/>
                </a:solidFill>
                <a:latin typeface="Century Gothic" pitchFamily="34" charset="0"/>
              </a:rPr>
              <a:t>Dombroski</a:t>
            </a:r>
          </a:p>
          <a:p>
            <a:r>
              <a:rPr lang="en-GB" dirty="0" smtClean="0">
                <a:solidFill>
                  <a:srgbClr val="4F4F4F"/>
                </a:solidFill>
                <a:latin typeface="Century Gothic" pitchFamily="34" charset="0"/>
              </a:rPr>
              <a:t>Lisa Ozkan</a:t>
            </a:r>
            <a:endParaRPr lang="en-GB" dirty="0" smtClean="0">
              <a:solidFill>
                <a:srgbClr val="4F4F4F"/>
              </a:solidFill>
              <a:latin typeface="Century Gothic" pitchFamily="34" charset="0"/>
            </a:endParaRPr>
          </a:p>
          <a:p>
            <a:r>
              <a:rPr lang="en-GB" dirty="0" smtClean="0">
                <a:solidFill>
                  <a:srgbClr val="4F4F4F"/>
                </a:solidFill>
                <a:latin typeface="Century Gothic" pitchFamily="34" charset="0"/>
              </a:rPr>
              <a:t>March 2012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QAD </a:t>
            </a:r>
            <a:r>
              <a:rPr lang="en-US" dirty="0" smtClean="0">
                <a:latin typeface="Century Gothic" pitchFamily="34" charset="0"/>
              </a:rPr>
              <a:t>Midwest </a:t>
            </a:r>
            <a:r>
              <a:rPr lang="en-US" dirty="0" smtClean="0">
                <a:latin typeface="Century Gothic" pitchFamily="34" charset="0"/>
              </a:rPr>
              <a:t>User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038"/>
            <a:ext cx="8229600" cy="50006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 smtClean="0">
                <a:latin typeface="Century Gothic" pitchFamily="34" charset="0"/>
              </a:rPr>
              <a:t>Fully integrated solution with QAD EA</a:t>
            </a:r>
          </a:p>
          <a:p>
            <a:pPr>
              <a:defRPr/>
            </a:pPr>
            <a:r>
              <a:rPr lang="en-US" sz="2800" dirty="0" smtClean="0">
                <a:latin typeface="Century Gothic" pitchFamily="34" charset="0"/>
              </a:rPr>
              <a:t>Provides a complete view of customer support activities  </a:t>
            </a:r>
          </a:p>
          <a:p>
            <a:pPr>
              <a:defRPr/>
            </a:pPr>
            <a:r>
              <a:rPr lang="en-US" sz="2800" dirty="0" smtClean="0">
                <a:latin typeface="Century Gothic" pitchFamily="34" charset="0"/>
              </a:rPr>
              <a:t>Role based user interface</a:t>
            </a:r>
          </a:p>
          <a:p>
            <a:pPr>
              <a:defRPr/>
            </a:pPr>
            <a:r>
              <a:rPr lang="en-US" sz="2800" dirty="0" smtClean="0">
                <a:latin typeface="Century Gothic" pitchFamily="34" charset="0"/>
              </a:rPr>
              <a:t>Complete solution covering all phases of after sales support</a:t>
            </a:r>
          </a:p>
          <a:p>
            <a:pPr>
              <a:defRPr/>
            </a:pPr>
            <a:r>
              <a:rPr lang="en-US" sz="2800" dirty="0" smtClean="0">
                <a:latin typeface="Century Gothic" pitchFamily="34" charset="0"/>
              </a:rPr>
              <a:t>Manages operational and financial activities </a:t>
            </a:r>
          </a:p>
          <a:p>
            <a:pPr>
              <a:defRPr/>
            </a:pPr>
            <a:r>
              <a:rPr lang="en-US" sz="2800" dirty="0" smtClean="0">
                <a:latin typeface="Century Gothic" pitchFamily="34" charset="0"/>
              </a:rPr>
              <a:t>Supports global companies</a:t>
            </a:r>
            <a:endParaRPr lang="en-U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/>
              </a:buClr>
              <a:defRPr/>
            </a:pPr>
            <a:endParaRPr lang="en-US" dirty="0" smtClean="0">
              <a:solidFill>
                <a:schemeClr val="tx2">
                  <a:lumMod val="75000"/>
                  <a:lumOff val="25000"/>
                </a:schemeClr>
              </a:solidFill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/>
              </a:buClr>
              <a:defRPr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9219" name="Title 3"/>
          <p:cNvSpPr>
            <a:spLocks noGrp="1"/>
          </p:cNvSpPr>
          <p:nvPr>
            <p:ph type="title"/>
          </p:nvPr>
        </p:nvSpPr>
        <p:spPr>
          <a:xfrm>
            <a:off x="457200" y="608013"/>
            <a:ext cx="8229600" cy="708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Why Select QAD’s Service and Support?</a:t>
            </a:r>
          </a:p>
        </p:txBody>
      </p:sp>
      <p:sp>
        <p:nvSpPr>
          <p:cNvPr id="9220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QAD </a:t>
            </a:r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Midwest </a:t>
            </a:r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User Group</a:t>
            </a:r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AB1E10-2052-4ED2-A6C0-A177945F8664}" type="slidenum">
              <a:rPr lang="en-US" smtClean="0"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 smtClean="0"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DF4244-A34C-46CE-B57E-A93DCE7F5636}" type="slidenum">
              <a:rPr lang="en-US"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>
              <a:latin typeface="Century Gothic" pitchFamily="34" charset="0"/>
            </a:endParaRPr>
          </a:p>
        </p:txBody>
      </p:sp>
      <p:sp>
        <p:nvSpPr>
          <p:cNvPr id="17411" name="Title 3"/>
          <p:cNvSpPr>
            <a:spLocks noGrp="1"/>
          </p:cNvSpPr>
          <p:nvPr>
            <p:ph type="title"/>
          </p:nvPr>
        </p:nvSpPr>
        <p:spPr>
          <a:xfrm>
            <a:off x="457200" y="2834640"/>
            <a:ext cx="8229600" cy="708025"/>
          </a:xfrm>
        </p:spPr>
        <p:txBody>
          <a:bodyPr/>
          <a:lstStyle/>
          <a:p>
            <a:r>
              <a:rPr lang="en-US" sz="2800" dirty="0" smtClean="0"/>
              <a:t>Overview of QAD’s Service &amp; Support Suite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79646"/>
              </a:buClr>
            </a:pP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QAD </a:t>
            </a: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Midwest </a:t>
            </a: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User Group</a:t>
            </a:r>
            <a:endParaRPr lang="en-US" sz="2000" b="1" dirty="0">
              <a:solidFill>
                <a:srgbClr val="4F81BD"/>
              </a:solidFill>
              <a:latin typeface="Century Gothic" pitchFamily="34" charset="0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038"/>
            <a:ext cx="8229600" cy="5000625"/>
          </a:xfrm>
        </p:spPr>
        <p:txBody>
          <a:bodyPr rtlCol="0">
            <a:normAutofit/>
          </a:bodyPr>
          <a:lstStyle/>
          <a:p>
            <a:r>
              <a:rPr lang="en-US" dirty="0" smtClean="0"/>
              <a:t>QAD Service/Support Management (SSM)</a:t>
            </a:r>
          </a:p>
          <a:p>
            <a:r>
              <a:rPr lang="en-US" dirty="0" smtClean="0"/>
              <a:t>QAD Mobile Field Service (MFS)</a:t>
            </a:r>
          </a:p>
          <a:p>
            <a:r>
              <a:rPr lang="en-US" dirty="0" smtClean="0"/>
              <a:t>QAD Field Service Scheduler (FSS)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/>
              </a:buClr>
              <a:defRPr/>
            </a:pPr>
            <a:endParaRPr lang="en-US" dirty="0" smtClean="0">
              <a:solidFill>
                <a:schemeClr val="tx2">
                  <a:lumMod val="75000"/>
                  <a:lumOff val="25000"/>
                </a:schemeClr>
              </a:solidFill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/>
              </a:buClr>
              <a:defRPr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5123" name="Title 3"/>
          <p:cNvSpPr>
            <a:spLocks noGrp="1"/>
          </p:cNvSpPr>
          <p:nvPr>
            <p:ph type="title"/>
          </p:nvPr>
        </p:nvSpPr>
        <p:spPr>
          <a:xfrm>
            <a:off x="457200" y="608013"/>
            <a:ext cx="8686800" cy="708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What is it?</a:t>
            </a:r>
          </a:p>
        </p:txBody>
      </p:sp>
      <p:sp>
        <p:nvSpPr>
          <p:cNvPr id="5124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QAD </a:t>
            </a:r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Midwest </a:t>
            </a:r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User Group</a:t>
            </a:r>
          </a:p>
        </p:txBody>
      </p:sp>
      <p:sp>
        <p:nvSpPr>
          <p:cNvPr id="512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A7CE8F-FBD4-4F4B-9BFA-C06199D4CCC2}" type="slidenum">
              <a:rPr lang="en-US" smtClean="0"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 smtClean="0"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</p:txBody>
      </p:sp>
      <p:pic>
        <p:nvPicPr>
          <p:cNvPr id="6" name="Picture 8" descr="FSS_Ma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3201" y="3117003"/>
            <a:ext cx="3340719" cy="2323513"/>
          </a:xfrm>
          <a:prstGeom prst="rect">
            <a:avLst/>
          </a:prstGeom>
          <a:noFill/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7" name="Picture 9" descr="FSS_GanttChart_noBubbles"/>
          <p:cNvPicPr>
            <a:picLocks noChangeAspect="1" noChangeArrowheads="1"/>
          </p:cNvPicPr>
          <p:nvPr/>
        </p:nvPicPr>
        <p:blipFill>
          <a:blip r:embed="rId4"/>
          <a:srcRect t="15837"/>
          <a:stretch>
            <a:fillRect/>
          </a:stretch>
        </p:blipFill>
        <p:spPr bwMode="auto">
          <a:xfrm>
            <a:off x="4657802" y="4714536"/>
            <a:ext cx="3010485" cy="21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9" name="Picture 8" descr="wrk01.jpg"/>
          <p:cNvPicPr>
            <a:picLocks noChangeAspect="1"/>
          </p:cNvPicPr>
          <p:nvPr/>
        </p:nvPicPr>
        <p:blipFill>
          <a:blip r:embed="rId5"/>
          <a:srcRect t="7762"/>
          <a:stretch>
            <a:fillRect/>
          </a:stretch>
        </p:blipFill>
        <p:spPr>
          <a:xfrm>
            <a:off x="812300" y="3117003"/>
            <a:ext cx="3845502" cy="2562474"/>
          </a:xfrm>
          <a:prstGeom prst="rect">
            <a:avLst/>
          </a:prstGeom>
        </p:spPr>
      </p:pic>
      <p:pic>
        <p:nvPicPr>
          <p:cNvPr id="8" name="Picture 7" descr="PPT5B.jpg"/>
          <p:cNvPicPr>
            <a:picLocks noChangeAspect="1"/>
          </p:cNvPicPr>
          <p:nvPr/>
        </p:nvPicPr>
        <p:blipFill>
          <a:blip r:embed="rId6"/>
          <a:srcRect r="15619" b="15972"/>
          <a:stretch>
            <a:fillRect/>
          </a:stretch>
        </p:blipFill>
        <p:spPr bwMode="auto">
          <a:xfrm>
            <a:off x="1966580" y="3765517"/>
            <a:ext cx="3477387" cy="2660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7C2359-7503-456E-A57B-C359A77DCA98}" type="slidenum">
              <a:rPr lang="en-US"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>
              <a:latin typeface="Century Gothic" pitchFamily="34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199" y="1509168"/>
            <a:ext cx="5838669" cy="4407457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accent5"/>
                </a:solidFill>
              </a:rPr>
              <a:t>Installed base management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5"/>
                </a:solidFill>
              </a:rPr>
              <a:t>Warranty and claims management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5"/>
                </a:solidFill>
              </a:rPr>
              <a:t>Service contract management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5"/>
                </a:solidFill>
              </a:rPr>
              <a:t>Returns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5"/>
                </a:solidFill>
              </a:rPr>
              <a:t>Call management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5"/>
                </a:solidFill>
              </a:rPr>
              <a:t>Services parts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5"/>
                </a:solidFill>
              </a:rPr>
              <a:t>Service cost tracking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5"/>
                </a:solidFill>
              </a:rPr>
              <a:t>Service billing</a:t>
            </a:r>
          </a:p>
          <a:p>
            <a:pPr marL="339725" indent="-339725">
              <a:lnSpc>
                <a:spcPct val="80000"/>
              </a:lnSpc>
              <a:spcAft>
                <a:spcPct val="5000"/>
              </a:spcAft>
              <a:defRPr/>
            </a:pPr>
            <a:endParaRPr lang="en-US" dirty="0" smtClean="0"/>
          </a:p>
        </p:txBody>
      </p:sp>
      <p:sp>
        <p:nvSpPr>
          <p:cNvPr id="28675" name="Title 3"/>
          <p:cNvSpPr>
            <a:spLocks noGrp="1"/>
          </p:cNvSpPr>
          <p:nvPr>
            <p:ph type="title"/>
          </p:nvPr>
        </p:nvSpPr>
        <p:spPr>
          <a:xfrm>
            <a:off x="457200" y="766509"/>
            <a:ext cx="8599488" cy="708025"/>
          </a:xfrm>
        </p:spPr>
        <p:txBody>
          <a:bodyPr/>
          <a:lstStyle/>
          <a:p>
            <a:r>
              <a:rPr lang="en-US" dirty="0" smtClean="0"/>
              <a:t>QAD Service/Support Management (SSM)</a:t>
            </a:r>
            <a:endParaRPr lang="en-US" dirty="0" smtClean="0">
              <a:solidFill>
                <a:srgbClr val="4F4F4F"/>
              </a:solidFill>
              <a:latin typeface="Century Gothic" pitchFamily="34" charset="0"/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79646"/>
              </a:buClr>
            </a:pP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QAD </a:t>
            </a: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Midwest </a:t>
            </a: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User Group</a:t>
            </a:r>
            <a:endParaRPr lang="en-US" sz="2000" b="1" dirty="0">
              <a:solidFill>
                <a:srgbClr val="4F81BD"/>
              </a:solidFill>
              <a:latin typeface="Century Gothic" pitchFamily="34" charset="0"/>
              <a:cs typeface="Century Gothic"/>
            </a:endParaRPr>
          </a:p>
        </p:txBody>
      </p:sp>
      <p:pic>
        <p:nvPicPr>
          <p:cNvPr id="7" name="Picture 7" descr="MPj040716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098" y="2970109"/>
            <a:ext cx="5869399" cy="3489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16182"/>
            <a:ext cx="5547360" cy="4999951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Accurate service cost and revenue tracking</a:t>
            </a:r>
          </a:p>
          <a:p>
            <a:pPr>
              <a:defRPr/>
            </a:pPr>
            <a:r>
              <a:rPr lang="en-US" sz="2400" dirty="0" smtClean="0"/>
              <a:t>Installed base tracking after sales to better serve customers</a:t>
            </a:r>
          </a:p>
          <a:p>
            <a:pPr>
              <a:defRPr/>
            </a:pPr>
            <a:r>
              <a:rPr lang="en-US" sz="2400" dirty="0" smtClean="0"/>
              <a:t>Reduced cost of warranty and contract administration through automation and visibility </a:t>
            </a:r>
          </a:p>
          <a:p>
            <a:pPr>
              <a:defRPr/>
            </a:pPr>
            <a:r>
              <a:rPr lang="en-US" sz="2400" dirty="0" smtClean="0"/>
              <a:t>Streamlined service-oriented activities (call management, field service, returns) </a:t>
            </a:r>
          </a:p>
          <a:p>
            <a:pPr>
              <a:defRPr/>
            </a:pPr>
            <a:r>
              <a:rPr lang="en-US" sz="2400" dirty="0" smtClean="0"/>
              <a:t>Optimized engineer time and service inventories 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QAD SSM Benefits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QAD </a:t>
            </a:r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Midwest </a:t>
            </a:r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User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B21BA-0C6E-42AF-BFED-ABF0917EFC3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 descr="The-call-center-at-most-businesses-is-strictly-focused-on-answering-customer-complaints-and-on-making-cure-that-they-are-providing-excellent-customer-service_.jpg"/>
          <p:cNvPicPr>
            <a:picLocks noChangeAspect="1"/>
          </p:cNvPicPr>
          <p:nvPr/>
        </p:nvPicPr>
        <p:blipFill>
          <a:blip r:embed="rId3"/>
          <a:srcRect r="49115"/>
          <a:stretch>
            <a:fillRect/>
          </a:stretch>
        </p:blipFill>
        <p:spPr>
          <a:xfrm>
            <a:off x="6004560" y="1316182"/>
            <a:ext cx="3139440" cy="45440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39200" y="6735304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7C2359-7503-456E-A57B-C359A77DCA98}" type="slidenum">
              <a:rPr lang="en-US"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>
              <a:latin typeface="Century Gothic" pitchFamily="34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509168"/>
            <a:ext cx="4869087" cy="4407457"/>
          </a:xfrm>
        </p:spPr>
        <p:txBody>
          <a:bodyPr/>
          <a:lstStyle/>
          <a:p>
            <a:r>
              <a:rPr lang="en-US" sz="2400" dirty="0" smtClean="0"/>
              <a:t>Designed for your field service engineer</a:t>
            </a:r>
          </a:p>
          <a:p>
            <a:pPr lvl="1"/>
            <a:r>
              <a:rPr lang="en-US" dirty="0" smtClean="0"/>
              <a:t>Call assignments</a:t>
            </a:r>
          </a:p>
          <a:p>
            <a:pPr lvl="1"/>
            <a:r>
              <a:rPr lang="en-US" dirty="0" smtClean="0"/>
              <a:t>End-user details</a:t>
            </a:r>
          </a:p>
          <a:p>
            <a:pPr lvl="1"/>
            <a:r>
              <a:rPr lang="en-US" dirty="0" smtClean="0"/>
              <a:t>Simplified call activity reporting</a:t>
            </a:r>
          </a:p>
          <a:p>
            <a:pPr lvl="1"/>
            <a:r>
              <a:rPr lang="en-US" dirty="0" smtClean="0"/>
              <a:t>Parts replenishment</a:t>
            </a:r>
          </a:p>
          <a:p>
            <a:pPr lvl="1"/>
            <a:r>
              <a:rPr lang="en-US" dirty="0" smtClean="0"/>
              <a:t>Inventory Inquiry</a:t>
            </a:r>
          </a:p>
          <a:p>
            <a:pPr lvl="1"/>
            <a:r>
              <a:rPr lang="en-US" dirty="0" smtClean="0"/>
              <a:t>Installed Base Inquiry</a:t>
            </a:r>
          </a:p>
          <a:p>
            <a:pPr lvl="1"/>
            <a:r>
              <a:rPr lang="en-US" dirty="0" smtClean="0"/>
              <a:t>Field Service Report</a:t>
            </a:r>
          </a:p>
          <a:p>
            <a:pPr lvl="1"/>
            <a:r>
              <a:rPr lang="en-US" dirty="0" smtClean="0"/>
              <a:t>Capture digital signature</a:t>
            </a:r>
          </a:p>
        </p:txBody>
      </p:sp>
      <p:sp>
        <p:nvSpPr>
          <p:cNvPr id="28675" name="Title 3"/>
          <p:cNvSpPr>
            <a:spLocks noGrp="1"/>
          </p:cNvSpPr>
          <p:nvPr>
            <p:ph type="title"/>
          </p:nvPr>
        </p:nvSpPr>
        <p:spPr>
          <a:xfrm>
            <a:off x="457200" y="676569"/>
            <a:ext cx="8599488" cy="708025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QAD Mobile Field Service (MFS)</a:t>
            </a:r>
            <a:endParaRPr lang="en-US" dirty="0">
              <a:solidFill>
                <a:srgbClr val="4F4F4F"/>
              </a:solidFill>
            </a:endParaRPr>
          </a:p>
        </p:txBody>
      </p:sp>
      <p:pic>
        <p:nvPicPr>
          <p:cNvPr id="13" name="Picture 12" descr="wrk01.jpg"/>
          <p:cNvPicPr>
            <a:picLocks noChangeAspect="1"/>
          </p:cNvPicPr>
          <p:nvPr/>
        </p:nvPicPr>
        <p:blipFill>
          <a:blip r:embed="rId3"/>
          <a:srcRect t="7762"/>
          <a:stretch>
            <a:fillRect/>
          </a:stretch>
        </p:blipFill>
        <p:spPr>
          <a:xfrm>
            <a:off x="4841298" y="1499541"/>
            <a:ext cx="3845502" cy="2562474"/>
          </a:xfrm>
          <a:prstGeom prst="rect">
            <a:avLst/>
          </a:prstGeom>
        </p:spPr>
      </p:pic>
      <p:pic>
        <p:nvPicPr>
          <p:cNvPr id="15" name="Picture 14" descr="wrk01_callList.jpg"/>
          <p:cNvPicPr>
            <a:picLocks noChangeAspect="1"/>
          </p:cNvPicPr>
          <p:nvPr/>
        </p:nvPicPr>
        <p:blipFill>
          <a:blip r:embed="rId4"/>
          <a:srcRect t="4103" b="48116"/>
          <a:stretch>
            <a:fillRect/>
          </a:stretch>
        </p:blipFill>
        <p:spPr>
          <a:xfrm>
            <a:off x="4841298" y="3288638"/>
            <a:ext cx="3621567" cy="1245897"/>
          </a:xfrm>
          <a:prstGeom prst="rect">
            <a:avLst/>
          </a:prstGeom>
        </p:spPr>
      </p:pic>
      <p:pic>
        <p:nvPicPr>
          <p:cNvPr id="10" name="Picture 11" descr="PPT12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8678" y="3097978"/>
            <a:ext cx="2378010" cy="30691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8" name="Text Placeholder 3"/>
          <p:cNvSpPr txBox="1">
            <a:spLocks/>
          </p:cNvSpPr>
          <p:nvPr/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79646"/>
              </a:buClr>
            </a:pP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QAD </a:t>
            </a: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Midwest </a:t>
            </a: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User Group</a:t>
            </a:r>
            <a:endParaRPr lang="en-US" sz="2000" b="1" dirty="0">
              <a:solidFill>
                <a:srgbClr val="4F81BD"/>
              </a:solidFill>
              <a:latin typeface="Century Gothic" pitchFamily="34" charset="0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653" y="1316182"/>
            <a:ext cx="5558225" cy="499995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Improved planned maintenance timeliness by 5%</a:t>
            </a:r>
          </a:p>
          <a:p>
            <a:r>
              <a:rPr lang="en-US" dirty="0" smtClean="0"/>
              <a:t>50 % time saving in processing call activity recording</a:t>
            </a:r>
          </a:p>
          <a:p>
            <a:r>
              <a:rPr lang="en-US" dirty="0" smtClean="0"/>
              <a:t>Increased engineer utilization by at least 5%</a:t>
            </a:r>
          </a:p>
          <a:p>
            <a:r>
              <a:rPr lang="en-US" dirty="0" smtClean="0"/>
              <a:t>Capture proof of service on the spot</a:t>
            </a:r>
          </a:p>
          <a:p>
            <a:r>
              <a:rPr lang="en-US" dirty="0" smtClean="0"/>
              <a:t>Reduced aged parts write-off by 10%</a:t>
            </a:r>
          </a:p>
          <a:p>
            <a:r>
              <a:rPr lang="en-US" dirty="0" smtClean="0"/>
              <a:t>Efficient communication between Engineers, CSR and Logistics</a:t>
            </a:r>
          </a:p>
          <a:p>
            <a:r>
              <a:rPr lang="en-US" dirty="0" smtClean="0"/>
              <a:t>Direct visibility of inventory</a:t>
            </a:r>
          </a:p>
          <a:p>
            <a:r>
              <a:rPr lang="en-US" dirty="0" smtClean="0"/>
              <a:t>Improved service part transfer process</a:t>
            </a:r>
          </a:p>
          <a:p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QAD MFS Benefits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QAD </a:t>
            </a:r>
            <a:r>
              <a:rPr lang="en-US" dirty="0" smtClean="0"/>
              <a:t>Midwest </a:t>
            </a:r>
            <a:r>
              <a:rPr lang="en-US" dirty="0" smtClean="0"/>
              <a:t>User Group</a:t>
            </a:r>
            <a:endParaRPr lang="en-US" dirty="0" smtClean="0">
              <a:latin typeface="Century Gothic" pitchFamily="34" charset="0"/>
            </a:endParaRPr>
          </a:p>
        </p:txBody>
      </p:sp>
      <p:pic>
        <p:nvPicPr>
          <p:cNvPr id="7" name="Picture 6" descr="inset-fieldserv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938" y="1316182"/>
            <a:ext cx="2953061" cy="4002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1" y="1509168"/>
            <a:ext cx="5143760" cy="4407457"/>
          </a:xfrm>
        </p:spPr>
        <p:txBody>
          <a:bodyPr/>
          <a:lstStyle/>
          <a:p>
            <a:r>
              <a:rPr lang="en-US" sz="2400" dirty="0" smtClean="0"/>
              <a:t>Designed for your dispatcher/scheduler </a:t>
            </a:r>
          </a:p>
          <a:p>
            <a:pPr lvl="1"/>
            <a:r>
              <a:rPr lang="en-US" sz="2000" dirty="0" smtClean="0"/>
              <a:t>Match engineers and skills to customer needs and visualize each engineer's day in advance </a:t>
            </a:r>
          </a:p>
          <a:p>
            <a:pPr lvl="1"/>
            <a:r>
              <a:rPr lang="en-US" sz="2000" dirty="0" smtClean="0"/>
              <a:t>Centralized, integrated scheduling and allocation of people, skills, and service parts inventories </a:t>
            </a:r>
          </a:p>
          <a:p>
            <a:pPr lvl="1"/>
            <a:r>
              <a:rPr lang="en-US" sz="2000" dirty="0" smtClean="0"/>
              <a:t>Intelligent mapping and planning for scheduled visits </a:t>
            </a:r>
          </a:p>
        </p:txBody>
      </p:sp>
      <p:sp>
        <p:nvSpPr>
          <p:cNvPr id="28675" name="Title 3"/>
          <p:cNvSpPr>
            <a:spLocks noGrp="1"/>
          </p:cNvSpPr>
          <p:nvPr>
            <p:ph type="title"/>
          </p:nvPr>
        </p:nvSpPr>
        <p:spPr>
          <a:xfrm>
            <a:off x="457200" y="766509"/>
            <a:ext cx="8599488" cy="708025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QAD</a:t>
            </a:r>
            <a:r>
              <a:rPr lang="en-US" dirty="0" smtClean="0">
                <a:solidFill>
                  <a:srgbClr val="4F4F4F"/>
                </a:solidFill>
              </a:rPr>
              <a:t> Field Service Scheduler (FSS)</a:t>
            </a:r>
            <a:endParaRPr lang="en-US" dirty="0">
              <a:solidFill>
                <a:srgbClr val="4F4F4F"/>
              </a:solidFill>
            </a:endParaRPr>
          </a:p>
        </p:txBody>
      </p:sp>
      <p:pic>
        <p:nvPicPr>
          <p:cNvPr id="12" name="Picture 11" descr="FSS_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960" y="4059238"/>
            <a:ext cx="4022725" cy="2798762"/>
          </a:xfrm>
          <a:prstGeom prst="rect">
            <a:avLst/>
          </a:prstGeom>
          <a:noFill/>
          <a:effectLst>
            <a:outerShdw dist="125724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3" name="InlineLink~https://www.qad.com~" descr="f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1125" y="1509168"/>
            <a:ext cx="4660592" cy="297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Placeholder 3"/>
          <p:cNvSpPr txBox="1">
            <a:spLocks/>
          </p:cNvSpPr>
          <p:nvPr/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79646"/>
              </a:buClr>
            </a:pP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QAD </a:t>
            </a: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Midwest </a:t>
            </a: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User Group</a:t>
            </a:r>
            <a:endParaRPr lang="en-US" sz="2000" b="1" dirty="0">
              <a:solidFill>
                <a:srgbClr val="4F81BD"/>
              </a:solidFill>
              <a:latin typeface="Century Gothic" pitchFamily="34" charset="0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6182"/>
            <a:ext cx="8229601" cy="4999951"/>
          </a:xfrm>
        </p:spPr>
        <p:txBody>
          <a:bodyPr>
            <a:normAutofit/>
          </a:bodyPr>
          <a:lstStyle/>
          <a:p>
            <a:r>
              <a:rPr lang="en-US" dirty="0" smtClean="0"/>
              <a:t>Reduced costs and improved productivity through: </a:t>
            </a:r>
          </a:p>
          <a:p>
            <a:pPr lvl="1"/>
            <a:r>
              <a:rPr lang="en-US" dirty="0" smtClean="0"/>
              <a:t>Streamlined scheduling</a:t>
            </a:r>
          </a:p>
          <a:p>
            <a:pPr lvl="1"/>
            <a:r>
              <a:rPr lang="en-US" dirty="0" smtClean="0"/>
              <a:t>Improved first time fix rates &amp; SLA compliance </a:t>
            </a:r>
          </a:p>
          <a:p>
            <a:pPr lvl="1"/>
            <a:r>
              <a:rPr lang="en-US" dirty="0" smtClean="0"/>
              <a:t>Improved identification, allocation and tracking of engineers &amp; materials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QAD FSS Benefits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QAD </a:t>
            </a:r>
            <a:r>
              <a:rPr lang="en-US" dirty="0" smtClean="0"/>
              <a:t>Midwest </a:t>
            </a:r>
            <a:r>
              <a:rPr lang="en-US" dirty="0" smtClean="0"/>
              <a:t>User Group</a:t>
            </a:r>
            <a:endParaRPr lang="en-US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DF4244-A34C-46CE-B57E-A93DCE7F5636}" type="slidenum">
              <a:rPr lang="en-US"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>
              <a:latin typeface="Century Gothic" pitchFamily="34" charset="0"/>
            </a:endParaRPr>
          </a:p>
        </p:txBody>
      </p:sp>
      <p:sp>
        <p:nvSpPr>
          <p:cNvPr id="17411" name="Title 3"/>
          <p:cNvSpPr>
            <a:spLocks noGrp="1"/>
          </p:cNvSpPr>
          <p:nvPr>
            <p:ph type="title"/>
          </p:nvPr>
        </p:nvSpPr>
        <p:spPr>
          <a:xfrm>
            <a:off x="457200" y="2834640"/>
            <a:ext cx="8229600" cy="708025"/>
          </a:xfrm>
        </p:spPr>
        <p:txBody>
          <a:bodyPr/>
          <a:lstStyle/>
          <a:p>
            <a:r>
              <a:rPr lang="en-US" sz="2800" dirty="0" smtClean="0"/>
              <a:t>Recent Enhancements</a:t>
            </a:r>
            <a:endParaRPr lang="en-US" sz="2800" dirty="0" smtClean="0">
              <a:solidFill>
                <a:srgbClr val="4F4F4F"/>
              </a:solidFill>
              <a:latin typeface="Century Gothic" pitchFamily="34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79646"/>
              </a:buClr>
            </a:pP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QAD </a:t>
            </a: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Midwest </a:t>
            </a: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User Group</a:t>
            </a:r>
            <a:endParaRPr lang="en-US" sz="2000" b="1" dirty="0">
              <a:solidFill>
                <a:srgbClr val="4F81BD"/>
              </a:solidFill>
              <a:latin typeface="Century Gothic" pitchFamily="34" charset="0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DF4244-A34C-46CE-B57E-A93DCE7F5636}" type="slidenum">
              <a:rPr lang="en-US"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latin typeface="Century Gothic" pitchFamily="34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316038"/>
            <a:ext cx="8599488" cy="5000625"/>
          </a:xfrm>
        </p:spPr>
        <p:txBody>
          <a:bodyPr/>
          <a:lstStyle/>
          <a:p>
            <a:r>
              <a:rPr lang="en-US" dirty="0" smtClean="0"/>
              <a:t>Challenges Facing Service Organizations</a:t>
            </a:r>
          </a:p>
          <a:p>
            <a:r>
              <a:rPr lang="en-US" dirty="0" smtClean="0"/>
              <a:t>Vertical Market Relevance</a:t>
            </a:r>
          </a:p>
          <a:p>
            <a:r>
              <a:rPr lang="en-US" dirty="0" smtClean="0"/>
              <a:t>Overview of QAD’s Service &amp; Support Suite</a:t>
            </a:r>
          </a:p>
          <a:p>
            <a:r>
              <a:rPr lang="en-US" dirty="0" smtClean="0"/>
              <a:t>Recent Enhancements</a:t>
            </a:r>
          </a:p>
          <a:p>
            <a:r>
              <a:rPr lang="en-US" dirty="0" smtClean="0"/>
              <a:t>Customer Story</a:t>
            </a:r>
          </a:p>
          <a:p>
            <a:r>
              <a:rPr lang="en-US" dirty="0" smtClean="0"/>
              <a:t>Future Direction of the Service &amp; Support Suite</a:t>
            </a:r>
          </a:p>
          <a:p>
            <a:r>
              <a:rPr lang="en-US" dirty="0" smtClean="0"/>
              <a:t>Q&amp;A</a:t>
            </a:r>
          </a:p>
        </p:txBody>
      </p:sp>
      <p:sp>
        <p:nvSpPr>
          <p:cNvPr id="17411" name="Title 3"/>
          <p:cNvSpPr>
            <a:spLocks noGrp="1"/>
          </p:cNvSpPr>
          <p:nvPr>
            <p:ph type="title"/>
          </p:nvPr>
        </p:nvSpPr>
        <p:spPr>
          <a:xfrm>
            <a:off x="457200" y="608013"/>
            <a:ext cx="8229600" cy="708025"/>
          </a:xfrm>
        </p:spPr>
        <p:txBody>
          <a:bodyPr/>
          <a:lstStyle/>
          <a:p>
            <a:r>
              <a:rPr lang="en-US" dirty="0" smtClean="0">
                <a:solidFill>
                  <a:srgbClr val="4F4F4F"/>
                </a:solidFill>
                <a:latin typeface="Century Gothic" pitchFamily="34" charset="0"/>
              </a:rPr>
              <a:t>Agenda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79646"/>
              </a:buClr>
            </a:pP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QAD </a:t>
            </a: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Midwest </a:t>
            </a: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User Group</a:t>
            </a:r>
            <a:endParaRPr lang="en-US" sz="2000" b="1" dirty="0">
              <a:solidFill>
                <a:srgbClr val="4F81BD"/>
              </a:solidFill>
              <a:latin typeface="Century Gothic" pitchFamily="34" charset="0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Number Placeholder 3"/>
          <p:cNvSpPr txBox="1">
            <a:spLocks noGrp="1"/>
          </p:cNvSpPr>
          <p:nvPr/>
        </p:nvSpPr>
        <p:spPr bwMode="auto">
          <a:xfrm>
            <a:off x="7000875" y="6626225"/>
            <a:ext cx="21336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84C66FA-6BB1-4431-BB4D-B83AB6610E3E}" type="slidenum">
              <a:rPr lang="en-AU" sz="1000">
                <a:solidFill>
                  <a:schemeClr val="bg2"/>
                </a:solidFill>
              </a:rPr>
              <a:pPr algn="r"/>
              <a:t>20</a:t>
            </a:fld>
            <a:endParaRPr lang="en-AU" sz="1000" dirty="0">
              <a:solidFill>
                <a:schemeClr val="bg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490538"/>
            <a:ext cx="8153400" cy="881062"/>
          </a:xfrm>
        </p:spPr>
        <p:txBody>
          <a:bodyPr/>
          <a:lstStyle/>
          <a:p>
            <a:r>
              <a:rPr lang="en-US" dirty="0" smtClean="0"/>
              <a:t>QAD SSM Enhancements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 marR="0" lv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F79646"/>
              </a:buClr>
              <a:buSzTx/>
              <a:tabLst/>
              <a:defRPr/>
            </a:pP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QAD </a:t>
            </a: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Midwest </a:t>
            </a: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User Group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276944"/>
            <a:ext cx="8210282" cy="480454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rgbClr val="F79646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4F4F4F"/>
                </a:solidFill>
                <a:latin typeface="Century Gothic"/>
                <a:cs typeface="Century Gothic"/>
              </a:rPr>
              <a:t>Role-based usability enhancements</a:t>
            </a:r>
          </a:p>
          <a:p>
            <a:pPr marL="742950" lvl="1" indent="-285750">
              <a:spcBef>
                <a:spcPct val="20000"/>
              </a:spcBef>
              <a:buClr>
                <a:srgbClr val="F79646"/>
              </a:buClr>
              <a:buFont typeface="Lucida Grande"/>
              <a:buChar char="-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Customer Support Center</a:t>
            </a:r>
          </a:p>
          <a:p>
            <a:pPr marL="742950" lvl="1" indent="-285750">
              <a:spcBef>
                <a:spcPct val="20000"/>
              </a:spcBef>
              <a:buClr>
                <a:srgbClr val="F79646"/>
              </a:buClr>
              <a:buFont typeface="Lucida Grande"/>
              <a:buChar char="-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Process Maps</a:t>
            </a:r>
          </a:p>
          <a:p>
            <a:pPr marL="742950" lvl="1" indent="-285750">
              <a:spcBef>
                <a:spcPct val="20000"/>
              </a:spcBef>
              <a:buClr>
                <a:srgbClr val="F79646"/>
              </a:buClr>
              <a:buFont typeface="Lucida Grande"/>
              <a:buChar char="-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Operational Metrics</a:t>
            </a:r>
          </a:p>
          <a:p>
            <a:pPr marL="742950" lvl="1" indent="-285750">
              <a:spcBef>
                <a:spcPct val="20000"/>
              </a:spcBef>
              <a:buClr>
                <a:srgbClr val="F79646"/>
              </a:buClr>
              <a:buFont typeface="Lucida Grande"/>
              <a:buChar char="-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Reports (EE only)</a:t>
            </a:r>
          </a:p>
          <a:p>
            <a:pPr marL="342900" lvl="0" indent="-342900">
              <a:spcBef>
                <a:spcPct val="20000"/>
              </a:spcBef>
              <a:buClr>
                <a:srgbClr val="F79646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4F4F4F"/>
                </a:solidFill>
                <a:latin typeface="Century Gothic"/>
                <a:cs typeface="Century Gothic"/>
              </a:rPr>
              <a:t>Work flow alerts for calls/visits/MO created</a:t>
            </a:r>
          </a:p>
          <a:p>
            <a:pPr marL="342900" lvl="0" indent="-342900">
              <a:spcBef>
                <a:spcPct val="20000"/>
              </a:spcBef>
              <a:buClr>
                <a:srgbClr val="F79646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4F4F4F"/>
                </a:solidFill>
                <a:latin typeface="Century Gothic"/>
                <a:cs typeface="Century Gothic"/>
              </a:rPr>
              <a:t>Engineer scheduling enhancements</a:t>
            </a:r>
          </a:p>
          <a:p>
            <a:pPr marL="342900" indent="-342900">
              <a:spcBef>
                <a:spcPct val="20000"/>
              </a:spcBef>
              <a:buClr>
                <a:srgbClr val="F79646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4F4F4F"/>
                </a:solidFill>
                <a:latin typeface="Century Gothic"/>
                <a:cs typeface="Century Gothic"/>
              </a:rPr>
              <a:t>ISB and call management enhancements</a:t>
            </a:r>
          </a:p>
          <a:p>
            <a:pPr marL="342900" lvl="0" indent="-342900">
              <a:spcBef>
                <a:spcPct val="20000"/>
              </a:spcBef>
              <a:buClr>
                <a:srgbClr val="F79646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4F4F4F"/>
                </a:solidFill>
                <a:latin typeface="Century Gothic"/>
                <a:cs typeface="Century Gothic"/>
              </a:rPr>
              <a:t>Streamlined service logistics</a:t>
            </a:r>
          </a:p>
          <a:p>
            <a:pPr marL="342900" lvl="0" indent="-342900">
              <a:spcBef>
                <a:spcPct val="20000"/>
              </a:spcBef>
              <a:buClr>
                <a:srgbClr val="F79646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4F4F4F"/>
                </a:solidFill>
                <a:latin typeface="Century Gothic"/>
                <a:cs typeface="Century Gothic"/>
              </a:rPr>
              <a:t>Depot repair enhancements</a:t>
            </a:r>
          </a:p>
          <a:p>
            <a:pPr marL="342900" lvl="0" indent="-342900">
              <a:spcBef>
                <a:spcPct val="20000"/>
              </a:spcBef>
              <a:buClr>
                <a:srgbClr val="F79646"/>
              </a:buClr>
              <a:buFont typeface="Arial" charset="0"/>
              <a:buChar char="•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4F4F4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4F4F"/>
                </a:solidFill>
              </a:rPr>
              <a:t>Role Based User Experience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88"/>
            <a:ext cx="4216400" cy="5053012"/>
          </a:xfrm>
        </p:spPr>
        <p:txBody>
          <a:bodyPr/>
          <a:lstStyle/>
          <a:p>
            <a:pPr>
              <a:buFont typeface="Century Gothic" pitchFamily="34" charset="0"/>
              <a:buChar char="•"/>
            </a:pPr>
            <a:r>
              <a:rPr lang="en-US" sz="2400" dirty="0"/>
              <a:t>Intelligently grouped views and functionality based on needs of various roles within a service organization</a:t>
            </a:r>
          </a:p>
          <a:p>
            <a:pPr>
              <a:buFont typeface="Century Gothic" pitchFamily="34" charset="0"/>
              <a:buChar char="•"/>
            </a:pPr>
            <a:r>
              <a:rPr lang="en-US" sz="2400" dirty="0"/>
              <a:t>Operational service KPIs</a:t>
            </a:r>
          </a:p>
          <a:p>
            <a:pPr>
              <a:buFont typeface="Webdings" pitchFamily="18" charset="2"/>
              <a:buNone/>
            </a:pPr>
            <a:endParaRPr lang="en-US" sz="2400" dirty="0"/>
          </a:p>
        </p:txBody>
      </p:sp>
      <p:pic>
        <p:nvPicPr>
          <p:cNvPr id="670725" name="Picture 2"/>
          <p:cNvPicPr>
            <a:picLocks noChangeAspect="1" noChangeArrowheads="1"/>
          </p:cNvPicPr>
          <p:nvPr/>
        </p:nvPicPr>
        <p:blipFill>
          <a:blip r:embed="rId3"/>
          <a:srcRect r="31883"/>
          <a:stretch>
            <a:fillRect/>
          </a:stretch>
        </p:blipFill>
        <p:spPr bwMode="auto">
          <a:xfrm>
            <a:off x="5243546" y="1701555"/>
            <a:ext cx="3748087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0726" name="Picture 6" descr="Scree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6516" y="3606800"/>
            <a:ext cx="38163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0727" name="InlineLink~https://www.qad.com~" descr="ssm_4_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359925"/>
            <a:ext cx="353060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 marR="0" lv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F79646"/>
              </a:buClr>
              <a:buSzTx/>
              <a:tabLst/>
              <a:defRPr/>
            </a:pPr>
            <a:r>
              <a:rPr lang="en-US" sz="2000" b="1" dirty="0" smtClean="0">
                <a:solidFill>
                  <a:srgbClr val="4F81BD"/>
                </a:solidFill>
                <a:latin typeface="Century Gothic"/>
                <a:cs typeface="Century Gothic"/>
              </a:rPr>
              <a:t>QAD </a:t>
            </a:r>
            <a:r>
              <a:rPr lang="en-US" sz="2000" b="1" dirty="0" smtClean="0">
                <a:solidFill>
                  <a:srgbClr val="4F81BD"/>
                </a:solidFill>
                <a:latin typeface="Century Gothic"/>
                <a:cs typeface="Century Gothic"/>
              </a:rPr>
              <a:t>Midwest </a:t>
            </a:r>
            <a:r>
              <a:rPr lang="en-US" sz="2000" b="1" dirty="0" smtClean="0">
                <a:solidFill>
                  <a:srgbClr val="4F81BD"/>
                </a:solidFill>
                <a:latin typeface="Century Gothic"/>
                <a:cs typeface="Century Gothic"/>
              </a:rPr>
              <a:t>User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1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1" y="1162817"/>
            <a:ext cx="4445000" cy="352084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4F4F"/>
                </a:solidFill>
              </a:rPr>
              <a:t>Reporting</a:t>
            </a:r>
            <a:endParaRPr lang="en-US" dirty="0">
              <a:solidFill>
                <a:srgbClr val="4F4F4F"/>
              </a:solidFill>
            </a:endParaRP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88"/>
            <a:ext cx="5130800" cy="5053012"/>
          </a:xfrm>
        </p:spPr>
        <p:txBody>
          <a:bodyPr/>
          <a:lstStyle/>
          <a:p>
            <a:pPr>
              <a:buFont typeface="Century Gothic" pitchFamily="34" charset="0"/>
              <a:buChar char="•"/>
            </a:pPr>
            <a:r>
              <a:rPr lang="en-US" sz="2400" dirty="0" smtClean="0"/>
              <a:t>QAD 2010.1 EE</a:t>
            </a:r>
          </a:p>
          <a:p>
            <a:pPr lvl="1">
              <a:buFont typeface="Century Gothic" pitchFamily="34" charset="0"/>
              <a:buChar char="•"/>
            </a:pPr>
            <a:r>
              <a:rPr lang="en-US" sz="2000" dirty="0" smtClean="0"/>
              <a:t>28 SSM Reports released using Reports Framework (old reports can also still be accessed)</a:t>
            </a:r>
          </a:p>
          <a:p>
            <a:pPr lvl="1">
              <a:buFont typeface="Century Gothic" pitchFamily="34" charset="0"/>
              <a:buChar char="•"/>
            </a:pPr>
            <a:r>
              <a:rPr lang="en-US" sz="2000" dirty="0" smtClean="0"/>
              <a:t>Some of the old reports can be eliminated with browses or combined into single report </a:t>
            </a:r>
          </a:p>
          <a:p>
            <a:pPr>
              <a:buFont typeface="Century Gothic" pitchFamily="34" charset="0"/>
              <a:buChar char="•"/>
            </a:pPr>
            <a:r>
              <a:rPr lang="en-US" sz="2400" dirty="0" smtClean="0"/>
              <a:t>QAD 2011 EE+</a:t>
            </a:r>
          </a:p>
          <a:p>
            <a:pPr lvl="1">
              <a:buFont typeface="Century Gothic" pitchFamily="34" charset="0"/>
              <a:buChar char="•"/>
            </a:pPr>
            <a:r>
              <a:rPr lang="en-US" sz="2000" dirty="0" smtClean="0"/>
              <a:t>Customer Management Reporting Bundle</a:t>
            </a:r>
          </a:p>
          <a:p>
            <a:pPr lvl="1">
              <a:buFont typeface="Century Gothic" pitchFamily="34" charset="0"/>
              <a:buChar char="•"/>
            </a:pPr>
            <a:r>
              <a:rPr lang="en-US" sz="2000" dirty="0" smtClean="0"/>
              <a:t>180+ reports/browses</a:t>
            </a:r>
            <a:endParaRPr lang="en-US" sz="2000" dirty="0"/>
          </a:p>
        </p:txBody>
      </p:sp>
      <p:pic>
        <p:nvPicPr>
          <p:cNvPr id="6" name="Picture 5" descr="PPT1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395" y="3088148"/>
            <a:ext cx="3570613" cy="27184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" name="Picture 7" descr="PPT1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00" y="4101832"/>
            <a:ext cx="3581400" cy="275616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" name="Picture 8" descr="PPT10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300" y="3238500"/>
            <a:ext cx="2739987" cy="298809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Picture 6" descr="PPT10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000" y="5231252"/>
            <a:ext cx="2189832" cy="285864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 marR="0" lv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F79646"/>
              </a:buClr>
              <a:buSzTx/>
              <a:tabLst/>
              <a:defRPr/>
            </a:pPr>
            <a:r>
              <a:rPr lang="en-US" sz="2000" b="1" dirty="0" smtClean="0">
                <a:solidFill>
                  <a:srgbClr val="4F81BD"/>
                </a:solidFill>
                <a:latin typeface="Century Gothic"/>
                <a:cs typeface="Century Gothic"/>
              </a:rPr>
              <a:t>QAD </a:t>
            </a:r>
            <a:r>
              <a:rPr lang="en-US" sz="2000" b="1" dirty="0" smtClean="0">
                <a:solidFill>
                  <a:srgbClr val="4F81BD"/>
                </a:solidFill>
                <a:latin typeface="Century Gothic"/>
                <a:cs typeface="Century Gothic"/>
              </a:rPr>
              <a:t>Midwest </a:t>
            </a:r>
            <a:r>
              <a:rPr lang="en-US" sz="2000" b="1" dirty="0" smtClean="0">
                <a:solidFill>
                  <a:srgbClr val="4F81BD"/>
                </a:solidFill>
                <a:latin typeface="Century Gothic"/>
                <a:cs typeface="Century Gothic"/>
              </a:rPr>
              <a:t>User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4F4F"/>
                </a:solidFill>
              </a:rPr>
              <a:t>Operational </a:t>
            </a:r>
            <a:r>
              <a:rPr lang="en-US" dirty="0">
                <a:solidFill>
                  <a:srgbClr val="4F4F4F"/>
                </a:solidFill>
              </a:rPr>
              <a:t>Metrics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entury Gothic" pitchFamily="34" charset="0"/>
              <a:buChar char="•"/>
            </a:pPr>
            <a:r>
              <a:rPr lang="en-US" sz="2400" dirty="0" smtClean="0"/>
              <a:t>QAD 2010.1 EE +</a:t>
            </a:r>
          </a:p>
          <a:p>
            <a:pPr lvl="1">
              <a:buFont typeface="Century Gothic" pitchFamily="34" charset="0"/>
              <a:buChar char="•"/>
            </a:pPr>
            <a:r>
              <a:rPr lang="en-US" sz="2000" dirty="0" smtClean="0"/>
              <a:t>Operational and Data Integrity Metrics expanded</a:t>
            </a:r>
            <a:endParaRPr lang="en-US" sz="2000" dirty="0"/>
          </a:p>
        </p:txBody>
      </p:sp>
      <p:pic>
        <p:nvPicPr>
          <p:cNvPr id="10" name="Picture 9" descr="PPT1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2641600"/>
            <a:ext cx="5994400" cy="517294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" name="Picture 10" descr="PPT10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0" y="3479800"/>
            <a:ext cx="5862673" cy="3530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" name="Picture 11" descr="PPT1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9768" y="2326672"/>
            <a:ext cx="5220132" cy="3911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" name="Curved Right Arrow 12"/>
          <p:cNvSpPr/>
          <p:nvPr/>
        </p:nvSpPr>
        <p:spPr bwMode="auto">
          <a:xfrm>
            <a:off x="215900" y="3225800"/>
            <a:ext cx="850900" cy="13462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 marR="0" lv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F79646"/>
              </a:buClr>
              <a:buSzTx/>
              <a:tabLst/>
              <a:defRPr/>
            </a:pPr>
            <a:r>
              <a:rPr lang="en-US" sz="2000" b="1" dirty="0" smtClean="0">
                <a:solidFill>
                  <a:srgbClr val="4F81BD"/>
                </a:solidFill>
                <a:latin typeface="Century Gothic"/>
                <a:cs typeface="Century Gothic"/>
              </a:rPr>
              <a:t>QAD </a:t>
            </a:r>
            <a:r>
              <a:rPr lang="en-US" sz="2000" b="1" dirty="0" smtClean="0">
                <a:solidFill>
                  <a:srgbClr val="4F81BD"/>
                </a:solidFill>
                <a:latin typeface="Century Gothic"/>
                <a:cs typeface="Century Gothic"/>
              </a:rPr>
              <a:t>Midwest </a:t>
            </a:r>
            <a:r>
              <a:rPr lang="en-US" sz="2000" b="1" dirty="0" smtClean="0">
                <a:solidFill>
                  <a:srgbClr val="4F81BD"/>
                </a:solidFill>
                <a:latin typeface="Century Gothic"/>
                <a:cs typeface="Century Gothic"/>
              </a:rPr>
              <a:t>User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038"/>
            <a:ext cx="8229600" cy="5143500"/>
          </a:xfrm>
        </p:spPr>
        <p:txBody>
          <a:bodyPr rtlCol="0"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Version dependency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QAD 2011 EE +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Key enhancement / capability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Part of “Customer Management Reports Bundle”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Uplift of 80+ SSM reports/inquiries to QAD reporting framework </a:t>
            </a:r>
          </a:p>
          <a:p>
            <a:pPr lvl="1" eaLnBrk="1" hangingPunct="1">
              <a:defRPr/>
            </a:pPr>
            <a:endParaRPr lang="en-U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/>
              </a:buClr>
              <a:defRPr/>
            </a:pPr>
            <a:endParaRPr lang="en-US" dirty="0" smtClean="0">
              <a:solidFill>
                <a:schemeClr val="tx2">
                  <a:lumMod val="75000"/>
                  <a:lumOff val="25000"/>
                </a:schemeClr>
              </a:solidFill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/>
              </a:buClr>
              <a:defRPr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>
          <a:xfrm>
            <a:off x="457200" y="608013"/>
            <a:ext cx="8370888" cy="708025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Century Gothic" pitchFamily="34" charset="0"/>
                <a:cs typeface="Century Gothic" pitchFamily="34" charset="0"/>
              </a:rPr>
              <a:t>Enhanced Reporting and Analysis</a:t>
            </a:r>
          </a:p>
        </p:txBody>
      </p:sp>
      <p:sp>
        <p:nvSpPr>
          <p:cNvPr id="12292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QAD </a:t>
            </a:r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Midwest </a:t>
            </a:r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User Group</a:t>
            </a:r>
          </a:p>
        </p:txBody>
      </p:sp>
      <p:sp>
        <p:nvSpPr>
          <p:cNvPr id="1229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D1489A-322C-4C11-B32F-4AE00C9A381B}" type="slidenum">
              <a:rPr lang="en-US" smtClean="0"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 smtClean="0"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038"/>
            <a:ext cx="8229600" cy="5000625"/>
          </a:xfrm>
        </p:spPr>
        <p:txBody>
          <a:bodyPr rtlCol="0"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What is New</a:t>
            </a:r>
          </a:p>
          <a:p>
            <a:pPr lvl="1" eaLnBrk="1" hangingPunct="1">
              <a:defRPr/>
            </a:pP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Enhanced Reporting and Analysis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Leveraging Reporting &amp; Browse framework</a:t>
            </a:r>
          </a:p>
          <a:p>
            <a:pPr lvl="1" eaLnBrk="1" hangingPunct="1">
              <a:defRPr/>
            </a:pP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Mobile Field Service Enhancements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Technology update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Visibility and accessibility improvements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User definition</a:t>
            </a:r>
          </a:p>
          <a:p>
            <a:pPr lvl="2" eaLnBrk="1" hangingPunct="1"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lvl="2" eaLnBrk="1" hangingPunct="1"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AU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/>
              </a:buClr>
              <a:defRPr/>
            </a:pPr>
            <a:endParaRPr lang="en-US" dirty="0" smtClean="0">
              <a:solidFill>
                <a:schemeClr val="tx2">
                  <a:lumMod val="75000"/>
                  <a:lumOff val="25000"/>
                </a:schemeClr>
              </a:solidFill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6"/>
              </a:buClr>
              <a:defRPr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457200" y="608013"/>
            <a:ext cx="8229600" cy="708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March 2012 Release</a:t>
            </a:r>
          </a:p>
        </p:txBody>
      </p:sp>
      <p:sp>
        <p:nvSpPr>
          <p:cNvPr id="11268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QAD </a:t>
            </a:r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Midwest </a:t>
            </a:r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User Group</a:t>
            </a:r>
          </a:p>
        </p:txBody>
      </p:sp>
      <p:sp>
        <p:nvSpPr>
          <p:cNvPr id="1126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2517AB-7730-416E-AC7A-A55DE6279E36}" type="slidenum">
              <a:rPr lang="en-US" smtClean="0"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 smtClean="0"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16038"/>
            <a:ext cx="8229600" cy="5143500"/>
          </a:xfrm>
        </p:spPr>
        <p:txBody>
          <a:bodyPr rtlCol="0"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Version dependency (MFS 3.1)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eB2.1 SP4+, QAD 2009 EE+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Key enhancement / capability</a:t>
            </a:r>
          </a:p>
          <a:p>
            <a:pPr lvl="1">
              <a:defRPr/>
            </a:pPr>
            <a:r>
              <a:rPr lang="en-US" dirty="0" smtClean="0"/>
              <a:t>Replace </a:t>
            </a:r>
            <a:r>
              <a:rPr lang="en-US" dirty="0" err="1" smtClean="0"/>
              <a:t>OneBridge</a:t>
            </a:r>
            <a:r>
              <a:rPr lang="en-US" dirty="0" smtClean="0"/>
              <a:t> Sync Server with Tomcat Web Server</a:t>
            </a:r>
          </a:p>
          <a:p>
            <a:pPr lvl="1">
              <a:defRPr/>
            </a:pPr>
            <a:r>
              <a:rPr lang="en-US" dirty="0" smtClean="0"/>
              <a:t>Multiple workspace support for each engineer</a:t>
            </a:r>
          </a:p>
          <a:p>
            <a:pPr lvl="1">
              <a:defRPr/>
            </a:pPr>
            <a:r>
              <a:rPr lang="en-US" dirty="0" smtClean="0"/>
              <a:t>Enhanced error log visibility and management</a:t>
            </a:r>
          </a:p>
          <a:p>
            <a:pPr lvl="1">
              <a:defRPr/>
            </a:pPr>
            <a:r>
              <a:rPr lang="en-US" dirty="0" smtClean="0"/>
              <a:t>Laptop version of MFS only, until we develop client app for additional devices</a:t>
            </a:r>
          </a:p>
          <a:p>
            <a:pPr lvl="1">
              <a:defRPr/>
            </a:pPr>
            <a:r>
              <a:rPr lang="en-US" dirty="0" smtClean="0"/>
              <a:t>User definition supports multiple devices / workspaces per NU</a:t>
            </a:r>
            <a:endParaRPr lang="en-US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6387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608013"/>
            <a:ext cx="8370888" cy="708025"/>
          </a:xfrm>
        </p:spPr>
        <p:txBody>
          <a:bodyPr/>
          <a:lstStyle/>
          <a:p>
            <a:pPr lvl="1" eaLnBrk="1" hangingPunct="1">
              <a:defRPr/>
            </a:pP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Mobile Field Service Enhancements</a:t>
            </a:r>
          </a:p>
        </p:txBody>
      </p:sp>
      <p:sp>
        <p:nvSpPr>
          <p:cNvPr id="14340" name="Text Placeholder 4"/>
          <p:cNvSpPr>
            <a:spLocks noGrp="1"/>
          </p:cNvSpPr>
          <p:nvPr>
            <p:ph type="body" sz="quarter" idx="11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QAD </a:t>
            </a:r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Midwest </a:t>
            </a:r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User Group</a:t>
            </a:r>
          </a:p>
        </p:txBody>
      </p:sp>
      <p:sp>
        <p:nvSpPr>
          <p:cNvPr id="14341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8E06E8-A5B3-48BF-B283-F696BD19AF23}" type="slidenum">
              <a:rPr lang="en-US" smtClean="0"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mtClean="0"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DF4244-A34C-46CE-B57E-A93DCE7F5636}" type="slidenum">
              <a:rPr lang="en-US"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latin typeface="Century Gothic" pitchFamily="34" charset="0"/>
            </a:endParaRPr>
          </a:p>
        </p:txBody>
      </p:sp>
      <p:sp>
        <p:nvSpPr>
          <p:cNvPr id="17411" name="Title 3"/>
          <p:cNvSpPr>
            <a:spLocks noGrp="1"/>
          </p:cNvSpPr>
          <p:nvPr>
            <p:ph type="title"/>
          </p:nvPr>
        </p:nvSpPr>
        <p:spPr>
          <a:xfrm>
            <a:off x="457200" y="2834640"/>
            <a:ext cx="8229600" cy="708025"/>
          </a:xfrm>
        </p:spPr>
        <p:txBody>
          <a:bodyPr/>
          <a:lstStyle/>
          <a:p>
            <a:r>
              <a:rPr lang="en-US" sz="2800" dirty="0" smtClean="0"/>
              <a:t>Customer Success Story</a:t>
            </a:r>
            <a:endParaRPr lang="en-US" sz="2800" dirty="0" smtClean="0">
              <a:solidFill>
                <a:srgbClr val="4F4F4F"/>
              </a:solidFill>
              <a:latin typeface="Century Gothic" pitchFamily="34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79646"/>
              </a:buClr>
            </a:pP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QAD </a:t>
            </a: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Midwest </a:t>
            </a: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User Group</a:t>
            </a:r>
            <a:endParaRPr lang="en-US" sz="2000" b="1" dirty="0">
              <a:solidFill>
                <a:srgbClr val="4F81BD"/>
              </a:solidFill>
              <a:latin typeface="Century Gothic" pitchFamily="34" charset="0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/>
          </p:cNvSpPr>
          <p:nvPr>
            <p:ph type="body" idx="1"/>
          </p:nvPr>
        </p:nvSpPr>
        <p:spPr>
          <a:xfrm>
            <a:off x="2593975" y="1464274"/>
            <a:ext cx="6092825" cy="4207478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5000"/>
              </a:spcBef>
              <a:spcAft>
                <a:spcPct val="5000"/>
              </a:spcAft>
              <a:buFont typeface="Century Gothic" pitchFamily="34" charset="0"/>
              <a:buChar char="•"/>
            </a:pPr>
            <a:r>
              <a:rPr lang="en-US" sz="3200" dirty="0" smtClean="0"/>
              <a:t>Ion-beam </a:t>
            </a:r>
            <a:r>
              <a:rPr lang="en-US" sz="3200" dirty="0"/>
              <a:t>systems and electron microscopes for nanotechnology </a:t>
            </a:r>
          </a:p>
          <a:p>
            <a:pPr>
              <a:lnSpc>
                <a:spcPct val="85000"/>
              </a:lnSpc>
              <a:spcBef>
                <a:spcPct val="5000"/>
              </a:spcBef>
              <a:spcAft>
                <a:spcPct val="5000"/>
              </a:spcAft>
              <a:buFont typeface="Century Gothic" pitchFamily="34" charset="0"/>
              <a:buChar char="•"/>
            </a:pPr>
            <a:endParaRPr lang="en-US" sz="3200" dirty="0" smtClean="0"/>
          </a:p>
          <a:p>
            <a:pPr>
              <a:lnSpc>
                <a:spcPct val="85000"/>
              </a:lnSpc>
              <a:spcBef>
                <a:spcPct val="5000"/>
              </a:spcBef>
              <a:spcAft>
                <a:spcPct val="5000"/>
              </a:spcAft>
              <a:buFont typeface="Century Gothic" pitchFamily="34" charset="0"/>
              <a:buChar char="•"/>
            </a:pPr>
            <a:r>
              <a:rPr lang="en-US" sz="3200" dirty="0" smtClean="0"/>
              <a:t>3 </a:t>
            </a:r>
            <a:r>
              <a:rPr lang="en-US" sz="3200" dirty="0"/>
              <a:t>research centers and 50+ service locations in Americas, Europe, and </a:t>
            </a:r>
            <a:r>
              <a:rPr lang="en-US" sz="3200" dirty="0" smtClean="0"/>
              <a:t>Asia</a:t>
            </a:r>
            <a:endParaRPr lang="en-US" sz="3200" dirty="0"/>
          </a:p>
        </p:txBody>
      </p:sp>
      <p:pic>
        <p:nvPicPr>
          <p:cNvPr id="28262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563" y="1507694"/>
            <a:ext cx="1771650" cy="4486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8262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b"/>
          <a:lstStyle/>
          <a:p>
            <a:r>
              <a:rPr lang="en-US" dirty="0">
                <a:solidFill>
                  <a:schemeClr val="accent5"/>
                </a:solidFill>
              </a:rPr>
              <a:t>FEI </a:t>
            </a:r>
            <a:r>
              <a:rPr lang="en-US" dirty="0" smtClean="0">
                <a:solidFill>
                  <a:schemeClr val="accent5"/>
                </a:solidFill>
              </a:rPr>
              <a:t>Company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282629" name="Picture 6" descr="logoM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6216" y="608013"/>
            <a:ext cx="26130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10"/>
          <p:cNvSpPr txBox="1">
            <a:spLocks/>
          </p:cNvSpPr>
          <p:nvPr/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 marR="0" lvl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tabLst/>
              <a:defRPr/>
            </a:pPr>
            <a:r>
              <a:rPr lang="en-AU" sz="2000" b="1" dirty="0" smtClean="0">
                <a:solidFill>
                  <a:srgbClr val="4F81BD"/>
                </a:solidFill>
                <a:latin typeface="Century Gothic"/>
                <a:cs typeface="Century Gothic"/>
              </a:rPr>
              <a:t>QAD </a:t>
            </a:r>
            <a:r>
              <a:rPr lang="en-AU" sz="2000" b="1" dirty="0" smtClean="0">
                <a:solidFill>
                  <a:srgbClr val="4F81BD"/>
                </a:solidFill>
                <a:latin typeface="Century Gothic"/>
                <a:cs typeface="Century Gothic"/>
              </a:rPr>
              <a:t>Midwest </a:t>
            </a:r>
            <a:r>
              <a:rPr lang="en-AU" sz="2000" b="1" dirty="0" smtClean="0">
                <a:solidFill>
                  <a:srgbClr val="4F81BD"/>
                </a:solidFill>
                <a:latin typeface="Century Gothic"/>
                <a:cs typeface="Century Gothic"/>
              </a:rPr>
              <a:t>User Group</a:t>
            </a:r>
            <a:endParaRPr lang="en-US" sz="2000" b="1" dirty="0" smtClean="0">
              <a:solidFill>
                <a:srgbClr val="4F81BD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183"/>
            <a:ext cx="8229600" cy="3713018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3200" dirty="0" smtClean="0"/>
              <a:t>Global with inconsistent methods</a:t>
            </a:r>
          </a:p>
          <a:p>
            <a:pPr>
              <a:lnSpc>
                <a:spcPct val="8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3200" dirty="0" smtClean="0"/>
              <a:t>Lack of workforce scheduling visibility</a:t>
            </a:r>
          </a:p>
          <a:p>
            <a:pPr>
              <a:lnSpc>
                <a:spcPct val="8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3200" dirty="0" smtClean="0"/>
              <a:t>Accuracy of field service reports</a:t>
            </a:r>
          </a:p>
          <a:p>
            <a:pPr>
              <a:lnSpc>
                <a:spcPct val="8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3200" dirty="0" smtClean="0"/>
              <a:t>Delays in invoicing and payments</a:t>
            </a:r>
          </a:p>
          <a:p>
            <a:pPr>
              <a:lnSpc>
                <a:spcPct val="8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3200" dirty="0" smtClean="0"/>
              <a:t>Service call information </a:t>
            </a:r>
            <a:r>
              <a:rPr lang="en-US" sz="3200" dirty="0" err="1" smtClean="0"/>
              <a:t>siloed</a:t>
            </a:r>
            <a:r>
              <a:rPr lang="en-US" sz="3200" dirty="0" smtClean="0"/>
              <a:t>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FEI’s</a:t>
            </a:r>
            <a:r>
              <a:rPr lang="fr-FR" dirty="0" smtClean="0"/>
              <a:t> Field Service Challenges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QAD </a:t>
            </a:r>
            <a:r>
              <a:rPr lang="en-US" dirty="0" smtClean="0"/>
              <a:t>Midwest </a:t>
            </a:r>
            <a:r>
              <a:rPr lang="en-US" dirty="0" smtClean="0"/>
              <a:t>User Group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DF4244-A34C-46CE-B57E-A93DCE7F5636}" type="slidenum">
              <a:rPr lang="en-US"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latin typeface="Century Gothic" pitchFamily="34" charset="0"/>
            </a:endParaRPr>
          </a:p>
        </p:txBody>
      </p:sp>
      <p:sp>
        <p:nvSpPr>
          <p:cNvPr id="17411" name="Title 3"/>
          <p:cNvSpPr>
            <a:spLocks noGrp="1"/>
          </p:cNvSpPr>
          <p:nvPr>
            <p:ph type="title"/>
          </p:nvPr>
        </p:nvSpPr>
        <p:spPr>
          <a:xfrm>
            <a:off x="457200" y="2834640"/>
            <a:ext cx="8229600" cy="708025"/>
          </a:xfrm>
        </p:spPr>
        <p:txBody>
          <a:bodyPr/>
          <a:lstStyle/>
          <a:p>
            <a:r>
              <a:rPr lang="en-US" sz="2800" dirty="0" smtClean="0"/>
              <a:t>Challenges Facing Service Organizations</a:t>
            </a:r>
            <a:endParaRPr lang="en-US" sz="2800" dirty="0" smtClean="0">
              <a:solidFill>
                <a:srgbClr val="4F4F4F"/>
              </a:solidFill>
              <a:latin typeface="Century Gothic" pitchFamily="34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79646"/>
              </a:buClr>
            </a:pP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QAD </a:t>
            </a: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Midwest </a:t>
            </a: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User Group</a:t>
            </a:r>
            <a:endParaRPr lang="en-US" sz="2000" b="1" dirty="0">
              <a:solidFill>
                <a:srgbClr val="4F81BD"/>
              </a:solidFill>
              <a:latin typeface="Century Gothic" pitchFamily="34" charset="0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FEI Global Service Organization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QAD </a:t>
            </a:r>
            <a:r>
              <a:rPr lang="en-US" dirty="0" smtClean="0"/>
              <a:t>Midwest </a:t>
            </a:r>
            <a:r>
              <a:rPr lang="en-US" dirty="0" smtClean="0"/>
              <a:t>User Group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088" y="1317625"/>
            <a:ext cx="7994650" cy="4737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9287" y="2003425"/>
            <a:ext cx="2007075" cy="1200150"/>
          </a:xfrm>
          <a:prstGeom prst="rect">
            <a:avLst/>
          </a:prstGeom>
          <a:solidFill>
            <a:schemeClr val="bg1">
              <a:lumMod val="65000"/>
              <a:alpha val="52156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Europe: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130 FSEs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4 Service Areas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911402" y="3725488"/>
            <a:ext cx="2022475" cy="1200150"/>
          </a:xfrm>
          <a:prstGeom prst="rect">
            <a:avLst/>
          </a:prstGeom>
          <a:solidFill>
            <a:schemeClr val="bg1">
              <a:lumMod val="65000"/>
              <a:alpha val="52156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North America: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184 FSEs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10 Service Areas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971800" y="3420688"/>
            <a:ext cx="1893888" cy="1200150"/>
          </a:xfrm>
          <a:prstGeom prst="rect">
            <a:avLst/>
          </a:prstGeom>
          <a:solidFill>
            <a:schemeClr val="bg1">
              <a:lumMod val="65000"/>
              <a:alpha val="52156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Asia/Japan: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90 FSEs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</a:rPr>
              <a:t>4 Service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PTF19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4954" y="827958"/>
            <a:ext cx="3551846" cy="50006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FEI - Results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F14DE-672D-4FB3-A46D-E6F5861BB64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79646"/>
              </a:buClr>
            </a:pPr>
            <a:r>
              <a:rPr lang="en-US" sz="2000" b="1" dirty="0" smtClean="0">
                <a:solidFill>
                  <a:srgbClr val="4F81BD"/>
                </a:solidFill>
                <a:latin typeface="Century Gothic"/>
                <a:cs typeface="Century Gothic"/>
              </a:rPr>
              <a:t>QAD </a:t>
            </a:r>
            <a:r>
              <a:rPr lang="en-US" sz="2000" b="1" dirty="0" smtClean="0">
                <a:solidFill>
                  <a:srgbClr val="4F81BD"/>
                </a:solidFill>
                <a:latin typeface="Century Gothic"/>
                <a:cs typeface="Century Gothic"/>
              </a:rPr>
              <a:t>Midwest </a:t>
            </a:r>
            <a:r>
              <a:rPr lang="en-US" sz="2000" b="1" dirty="0" smtClean="0">
                <a:solidFill>
                  <a:srgbClr val="4F81BD"/>
                </a:solidFill>
                <a:latin typeface="Century Gothic"/>
                <a:cs typeface="Century Gothic"/>
              </a:rPr>
              <a:t>User Group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57200" y="1316182"/>
            <a:ext cx="4380271" cy="499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600"/>
              </a:spcBef>
              <a:buClr>
                <a:srgbClr val="F79646"/>
              </a:buClr>
              <a:buFont typeface="Arial" charset="0"/>
              <a:buChar char="•"/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Reduced data entry time from 5 days to 2 days</a:t>
            </a:r>
          </a:p>
          <a:p>
            <a:pPr marL="342900" indent="-342900">
              <a:spcBef>
                <a:spcPts val="600"/>
              </a:spcBef>
              <a:buClr>
                <a:srgbClr val="F79646"/>
              </a:buClr>
              <a:buFont typeface="Arial" charset="0"/>
              <a:buChar char="•"/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Improved planned maintenance inspection timeliness by 5%</a:t>
            </a:r>
          </a:p>
          <a:p>
            <a:pPr marL="342900" indent="-342900">
              <a:spcBef>
                <a:spcPts val="600"/>
              </a:spcBef>
              <a:buClr>
                <a:srgbClr val="F79646"/>
              </a:buClr>
              <a:buFont typeface="Arial" charset="0"/>
              <a:buChar char="•"/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Increased field service engineer utilization by at least 5%</a:t>
            </a:r>
          </a:p>
          <a:p>
            <a:pPr marL="342900" indent="-342900">
              <a:spcBef>
                <a:spcPts val="600"/>
              </a:spcBef>
              <a:buClr>
                <a:srgbClr val="F79646"/>
              </a:buClr>
              <a:buFont typeface="Arial" charset="0"/>
              <a:buChar char="•"/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Reduced aged parts write-off by 10%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DF4244-A34C-46CE-B57E-A93DCE7F5636}" type="slidenum">
              <a:rPr lang="en-US"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latin typeface="Century Gothic" pitchFamily="34" charset="0"/>
            </a:endParaRPr>
          </a:p>
        </p:txBody>
      </p:sp>
      <p:sp>
        <p:nvSpPr>
          <p:cNvPr id="17411" name="Title 3"/>
          <p:cNvSpPr>
            <a:spLocks noGrp="1"/>
          </p:cNvSpPr>
          <p:nvPr>
            <p:ph type="title"/>
          </p:nvPr>
        </p:nvSpPr>
        <p:spPr>
          <a:xfrm>
            <a:off x="198120" y="2834640"/>
            <a:ext cx="8858568" cy="708025"/>
          </a:xfrm>
        </p:spPr>
        <p:txBody>
          <a:bodyPr/>
          <a:lstStyle/>
          <a:p>
            <a:r>
              <a:rPr lang="en-US" sz="2800" dirty="0" smtClean="0"/>
              <a:t>Future Direction of QAD’s Service &amp; Support Suite</a:t>
            </a:r>
            <a:endParaRPr lang="en-US" sz="2800" dirty="0" smtClean="0">
              <a:solidFill>
                <a:srgbClr val="4F4F4F"/>
              </a:solidFill>
              <a:latin typeface="Century Gothic" pitchFamily="34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79646"/>
              </a:buClr>
            </a:pP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QAD </a:t>
            </a: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Midwest </a:t>
            </a: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User Group</a:t>
            </a:r>
            <a:endParaRPr lang="en-US" sz="2000" b="1" dirty="0">
              <a:solidFill>
                <a:srgbClr val="4F81BD"/>
              </a:solidFill>
              <a:latin typeface="Century Gothic" pitchFamily="34" charset="0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182"/>
            <a:ext cx="5976694" cy="499995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Smart user experience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Adaptable business processes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Access Anywhere Anytime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for Service &amp; Support Suite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QAD Midwest User Group</a:t>
            </a: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088" y="3154471"/>
            <a:ext cx="5992353" cy="290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images.macworld.com/images/news/graphics/133988-iphone3g.jpg"/>
          <p:cNvPicPr>
            <a:picLocks noChangeAspect="1" noChangeArrowheads="1"/>
          </p:cNvPicPr>
          <p:nvPr/>
        </p:nvPicPr>
        <p:blipFill>
          <a:blip r:embed="rId4"/>
          <a:srcRect l="5888" r="5435" b="3959"/>
          <a:stretch>
            <a:fillRect/>
          </a:stretch>
        </p:blipFill>
        <p:spPr bwMode="auto">
          <a:xfrm>
            <a:off x="6669024" y="1522620"/>
            <a:ext cx="2387216" cy="4695300"/>
          </a:xfrm>
          <a:prstGeom prst="rect">
            <a:avLst/>
          </a:prstGeom>
          <a:noFill/>
        </p:spPr>
      </p:pic>
      <p:pic>
        <p:nvPicPr>
          <p:cNvPr id="10" name="Picture 9" descr="PPT184.jpg"/>
          <p:cNvPicPr>
            <a:picLocks noChangeAspect="1"/>
          </p:cNvPicPr>
          <p:nvPr/>
        </p:nvPicPr>
        <p:blipFill>
          <a:blip r:embed="rId5"/>
          <a:srcRect l="2987" t="15478" r="3423" b="13814"/>
          <a:stretch>
            <a:fillRect/>
          </a:stretch>
        </p:blipFill>
        <p:spPr>
          <a:xfrm>
            <a:off x="7018107" y="2377440"/>
            <a:ext cx="1766230" cy="258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Warranty for Service and Support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QAD </a:t>
            </a:r>
            <a:r>
              <a:rPr lang="en-US" dirty="0" smtClean="0"/>
              <a:t>Midwest </a:t>
            </a:r>
            <a:r>
              <a:rPr lang="en-US" dirty="0" smtClean="0"/>
              <a:t>User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B21BA-0C6E-42AF-BFED-ABF0917EFC3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21" name="Content Placeholder 22"/>
          <p:cNvGraphicFramePr>
            <a:graphicFrameLocks/>
          </p:cNvGraphicFramePr>
          <p:nvPr/>
        </p:nvGraphicFramePr>
        <p:xfrm>
          <a:off x="457200" y="1304146"/>
          <a:ext cx="7959779" cy="502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164281" y="1316182"/>
            <a:ext cx="166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Web, e-mail, </a:t>
            </a:r>
          </a:p>
          <a:p>
            <a:r>
              <a:rPr lang="en-US" dirty="0" smtClean="0"/>
              <a:t>fax, other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42184" y="2452834"/>
            <a:ext cx="2241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Validate</a:t>
            </a:r>
          </a:p>
          <a:p>
            <a:r>
              <a:rPr lang="en-US" dirty="0" smtClean="0"/>
              <a:t>Approve / Reject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19536" y="5506472"/>
            <a:ext cx="2267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Buy/Sell</a:t>
            </a:r>
          </a:p>
          <a:p>
            <a:r>
              <a:rPr lang="en-US" dirty="0" smtClean="0"/>
              <a:t>Material Transfer</a:t>
            </a:r>
          </a:p>
          <a:p>
            <a:r>
              <a:rPr lang="en-US" dirty="0" smtClean="0"/>
              <a:t>RMA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2184" y="4085834"/>
            <a:ext cx="1669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Workflow</a:t>
            </a:r>
          </a:p>
          <a:p>
            <a:r>
              <a:rPr lang="en-US" dirty="0" smtClean="0"/>
              <a:t>Credit Memo</a:t>
            </a:r>
          </a:p>
          <a:p>
            <a:r>
              <a:rPr lang="en-US" dirty="0" smtClean="0"/>
              <a:t>A/P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44494" y="1887727"/>
            <a:ext cx="147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Corrective Action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0869" y="3949355"/>
            <a:ext cx="2074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Vendor recovery, </a:t>
            </a:r>
          </a:p>
          <a:p>
            <a:r>
              <a:rPr lang="en-US" dirty="0" smtClean="0"/>
              <a:t>collaborative quality &amp; cost management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Sale of Service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Auto-create contracts and ISB items from SO fulfillment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Either invoice product and service together on the original SO, or separately</a:t>
            </a: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ISB enhancements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Customer defined ISB attributes - Some used to price the item during its sale or the sale of its service coverage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Improved contract pricing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Flexible contract pricing to allow using billing cycles other than just monthly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Apply best pricing to contracts</a:t>
            </a:r>
          </a:p>
          <a:p>
            <a:pPr fontAlgn="t">
              <a:lnSpc>
                <a:spcPct val="80000"/>
              </a:lnSpc>
            </a:pPr>
            <a:endParaRPr lang="en-US" sz="15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 &amp; Support - Future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 lvl="0">
              <a:buNone/>
              <a:defRPr/>
            </a:pPr>
            <a:r>
              <a:rPr lang="en-US" sz="2000" b="1" dirty="0" smtClean="0">
                <a:solidFill>
                  <a:srgbClr val="4F81BD"/>
                </a:solidFill>
              </a:rPr>
              <a:t>QAD </a:t>
            </a:r>
            <a:r>
              <a:rPr lang="en-US" sz="2000" b="1" dirty="0" smtClean="0">
                <a:solidFill>
                  <a:srgbClr val="4F81BD"/>
                </a:solidFill>
              </a:rPr>
              <a:t>Midwest </a:t>
            </a:r>
            <a:r>
              <a:rPr lang="en-US" sz="2000" b="1" dirty="0" smtClean="0">
                <a:solidFill>
                  <a:srgbClr val="4F81BD"/>
                </a:solidFill>
              </a:rPr>
              <a:t>User Group</a:t>
            </a:r>
            <a:endParaRPr lang="en-US" sz="2000" b="1" dirty="0">
              <a:solidFill>
                <a:srgbClr val="4F81BD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fontAlgn="t">
              <a:lnSpc>
                <a:spcPct val="80000"/>
              </a:lnSpc>
            </a:pPr>
            <a:r>
              <a:rPr lang="en-US" dirty="0" smtClean="0"/>
              <a:t>Improved contract renewal quoting and tracking 	</a:t>
            </a:r>
            <a:endParaRPr lang="en-US" sz="2000" dirty="0" smtClean="0"/>
          </a:p>
          <a:p>
            <a:pPr lvl="1" fontAlgn="t">
              <a:lnSpc>
                <a:spcPct val="80000"/>
              </a:lnSpc>
            </a:pPr>
            <a:r>
              <a:rPr lang="en-US" sz="2000" dirty="0" smtClean="0"/>
              <a:t>Auto-create sales quotes for contract renewals with Maintenance Renewal Center</a:t>
            </a:r>
          </a:p>
          <a:p>
            <a:pPr lvl="1" fontAlgn="t">
              <a:lnSpc>
                <a:spcPct val="80000"/>
              </a:lnSpc>
              <a:buNone/>
            </a:pPr>
            <a:endParaRPr lang="en-US" sz="2000" dirty="0" smtClean="0"/>
          </a:p>
          <a:p>
            <a:pPr fontAlgn="t">
              <a:lnSpc>
                <a:spcPct val="80000"/>
              </a:lnSpc>
            </a:pPr>
            <a:r>
              <a:rPr lang="en-US" dirty="0" smtClean="0"/>
              <a:t>Mobile Field Service</a:t>
            </a:r>
          </a:p>
          <a:p>
            <a:pPr lvl="1" fontAlgn="t">
              <a:lnSpc>
                <a:spcPct val="80000"/>
              </a:lnSpc>
            </a:pPr>
            <a:r>
              <a:rPr lang="en-US" sz="2000" dirty="0" smtClean="0"/>
              <a:t>Evaluating tablet and smart phone needs</a:t>
            </a:r>
          </a:p>
          <a:p>
            <a:pPr lvl="1" fontAlgn="t">
              <a:lnSpc>
                <a:spcPct val="80000"/>
              </a:lnSpc>
            </a:pPr>
            <a:endParaRPr lang="en-US" sz="2000" dirty="0" smtClean="0"/>
          </a:p>
          <a:p>
            <a:pPr fontAlgn="t">
              <a:lnSpc>
                <a:spcPct val="80000"/>
              </a:lnSpc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 &amp; Support - Future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 lvl="0">
              <a:buNone/>
              <a:defRPr/>
            </a:pPr>
            <a:r>
              <a:rPr lang="en-US" sz="2000" b="1" dirty="0" smtClean="0">
                <a:solidFill>
                  <a:srgbClr val="4F81BD"/>
                </a:solidFill>
              </a:rPr>
              <a:t>QAD </a:t>
            </a:r>
            <a:r>
              <a:rPr lang="en-US" sz="2000" b="1" dirty="0" smtClean="0">
                <a:solidFill>
                  <a:srgbClr val="4F81BD"/>
                </a:solidFill>
              </a:rPr>
              <a:t>Midwest </a:t>
            </a:r>
            <a:r>
              <a:rPr lang="en-US" sz="2000" b="1" dirty="0" smtClean="0">
                <a:solidFill>
                  <a:srgbClr val="4F81BD"/>
                </a:solidFill>
              </a:rPr>
              <a:t>User Group</a:t>
            </a:r>
            <a:endParaRPr lang="en-US" sz="2000" b="1" dirty="0">
              <a:solidFill>
                <a:srgbClr val="4F81BD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Deliver outstanding customer service</a:t>
            </a:r>
          </a:p>
          <a:p>
            <a:r>
              <a:rPr lang="en-US" dirty="0" smtClean="0">
                <a:latin typeface="Century Gothic" pitchFamily="34" charset="0"/>
              </a:rPr>
              <a:t>Reduce operational costs</a:t>
            </a:r>
          </a:p>
          <a:p>
            <a:r>
              <a:rPr lang="en-US" dirty="0" smtClean="0">
                <a:latin typeface="Century Gothic" pitchFamily="34" charset="0"/>
              </a:rPr>
              <a:t>Improve service revenues</a:t>
            </a:r>
          </a:p>
          <a:p>
            <a:r>
              <a:rPr lang="en-US" dirty="0" smtClean="0">
                <a:latin typeface="Century Gothic" pitchFamily="34" charset="0"/>
              </a:rPr>
              <a:t>Increase profit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F14DE-672D-4FB3-A46D-E6F5861BB64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F79646"/>
              </a:buClr>
            </a:pPr>
            <a:r>
              <a:rPr lang="en-US" sz="2000" b="1" dirty="0" smtClean="0">
                <a:solidFill>
                  <a:srgbClr val="4F81BD"/>
                </a:solidFill>
                <a:latin typeface="Century Gothic"/>
                <a:cs typeface="Century Gothic"/>
              </a:rPr>
              <a:t>QAD </a:t>
            </a:r>
            <a:r>
              <a:rPr lang="en-US" sz="2000" b="1" dirty="0" smtClean="0">
                <a:solidFill>
                  <a:srgbClr val="4F81BD"/>
                </a:solidFill>
                <a:latin typeface="Century Gothic"/>
                <a:cs typeface="Century Gothic"/>
              </a:rPr>
              <a:t>Midwest </a:t>
            </a:r>
            <a:r>
              <a:rPr lang="en-US" sz="2000" b="1" dirty="0" smtClean="0">
                <a:solidFill>
                  <a:srgbClr val="4F81BD"/>
                </a:solidFill>
                <a:latin typeface="Century Gothic"/>
                <a:cs typeface="Century Gothic"/>
              </a:rPr>
              <a:t>User Group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main-qad-explore-atlan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71" y="1537973"/>
            <a:ext cx="8293344" cy="34647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250295" y="5370789"/>
            <a:ext cx="8599040" cy="448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20000"/>
              </a:spcBef>
              <a:buClr>
                <a:schemeClr val="accent6"/>
              </a:buClr>
              <a:defRPr/>
            </a:pP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Learn More: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hlinkClick r:id="rId3"/>
              </a:rPr>
              <a:t>www.qad.com/explore</a:t>
            </a:r>
            <a:endParaRPr kumimoji="0" lang="en-US" sz="3700" b="1" i="0" u="none" strike="noStrike" kern="120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9" name="Picture 8" descr="head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71" y="542772"/>
            <a:ext cx="8293344" cy="9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08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16680" y="2662594"/>
            <a:ext cx="1661160" cy="708730"/>
          </a:xfrm>
        </p:spPr>
        <p:txBody>
          <a:bodyPr>
            <a:normAutofit/>
          </a:bodyPr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 lvl="0">
              <a:buNone/>
              <a:defRPr/>
            </a:pPr>
            <a:r>
              <a:rPr lang="en-US" sz="2000" b="1" dirty="0" smtClean="0">
                <a:solidFill>
                  <a:srgbClr val="4F81BD"/>
                </a:solidFill>
              </a:rPr>
              <a:t>QAD </a:t>
            </a:r>
            <a:r>
              <a:rPr lang="en-US" sz="2000" b="1" dirty="0" smtClean="0">
                <a:solidFill>
                  <a:srgbClr val="4F81BD"/>
                </a:solidFill>
              </a:rPr>
              <a:t>Midwest </a:t>
            </a:r>
            <a:r>
              <a:rPr lang="en-US" sz="2000" b="1" dirty="0" smtClean="0">
                <a:solidFill>
                  <a:srgbClr val="4F81BD"/>
                </a:solidFill>
              </a:rPr>
              <a:t>User Group</a:t>
            </a:r>
            <a:endParaRPr lang="en-US" sz="2000" b="1" dirty="0">
              <a:solidFill>
                <a:srgbClr val="4F81B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457200" y="1316182"/>
          <a:ext cx="8599040" cy="5144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607452"/>
            <a:ext cx="8425543" cy="708730"/>
          </a:xfrm>
        </p:spPr>
        <p:txBody>
          <a:bodyPr>
            <a:noAutofit/>
          </a:bodyPr>
          <a:lstStyle/>
          <a:p>
            <a:r>
              <a:rPr lang="en-US" dirty="0" smtClean="0"/>
              <a:t>Top 5 Goals For CSOs in 2011 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QAD Midwest User Group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" y="6053125"/>
            <a:ext cx="46343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 Aberdeen Group September 2010</a:t>
            </a:r>
            <a:endParaRPr lang="en-US" sz="1050" dirty="0"/>
          </a:p>
        </p:txBody>
      </p:sp>
    </p:spTree>
    <p:extLst>
      <p:ext uri="{BB962C8B-B14F-4D97-AF65-F5344CB8AC3E}">
        <p14:creationId xmlns="" xmlns:p14="http://schemas.microsoft.com/office/powerpoint/2010/main" val="22708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153400" cy="8810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F4F4F"/>
                </a:solidFill>
              </a:rPr>
              <a:t>Business </a:t>
            </a:r>
            <a:r>
              <a:rPr lang="en-US" dirty="0" smtClean="0">
                <a:solidFill>
                  <a:srgbClr val="4F4F4F"/>
                </a:solidFill>
              </a:rPr>
              <a:t>Drivers – to increase revenue</a:t>
            </a:r>
            <a:endParaRPr lang="en-US" dirty="0">
              <a:solidFill>
                <a:srgbClr val="4F4F4F"/>
              </a:solidFill>
            </a:endParaRP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entury Gothic" pitchFamily="34" charset="0"/>
              <a:buChar char="•"/>
            </a:pPr>
            <a:r>
              <a:rPr lang="en-US" dirty="0" smtClean="0"/>
              <a:t>Providing top-notch customer service</a:t>
            </a:r>
          </a:p>
          <a:p>
            <a:pPr>
              <a:buFont typeface="Century Gothic" pitchFamily="34" charset="0"/>
              <a:buChar char="•"/>
            </a:pPr>
            <a:r>
              <a:rPr lang="en-US" dirty="0" smtClean="0"/>
              <a:t>Maintaining </a:t>
            </a:r>
            <a:r>
              <a:rPr lang="en-US" dirty="0"/>
              <a:t>brand loyalty and brand visibility</a:t>
            </a:r>
          </a:p>
          <a:p>
            <a:pPr>
              <a:buFont typeface="Century Gothic" pitchFamily="34" charset="0"/>
              <a:buChar char="•"/>
            </a:pPr>
            <a:r>
              <a:rPr lang="en-US" dirty="0"/>
              <a:t>Reducing service costs and improving the speed of service and support</a:t>
            </a:r>
          </a:p>
          <a:p>
            <a:pPr>
              <a:buFont typeface="Century Gothic" pitchFamily="34" charset="0"/>
              <a:buChar char="•"/>
            </a:pPr>
            <a:r>
              <a:rPr lang="en-US" dirty="0"/>
              <a:t>Managing all aspects of after-sales support and service operations </a:t>
            </a:r>
          </a:p>
          <a:p>
            <a:pPr>
              <a:buFont typeface="Century Gothic" pitchFamily="34" charset="0"/>
              <a:buChar char="•"/>
            </a:pPr>
            <a:r>
              <a:rPr lang="en-US" dirty="0"/>
              <a:t>Seeking to be services-led as a competitive </a:t>
            </a:r>
            <a:r>
              <a:rPr lang="en-US" dirty="0" smtClean="0"/>
              <a:t>advantage</a:t>
            </a:r>
          </a:p>
          <a:p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 marR="0" lv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F79646"/>
              </a:buClr>
              <a:buSzTx/>
              <a:tabLst/>
              <a:defRPr/>
            </a:pPr>
            <a:r>
              <a:rPr lang="en-US" sz="2000" b="1" dirty="0" smtClean="0">
                <a:solidFill>
                  <a:srgbClr val="4F81BD"/>
                </a:solidFill>
                <a:latin typeface="Century Gothic"/>
                <a:cs typeface="Century Gothic"/>
              </a:rPr>
              <a:t>QAD </a:t>
            </a:r>
            <a:r>
              <a:rPr lang="en-US" sz="2000" b="1" dirty="0" smtClean="0">
                <a:solidFill>
                  <a:srgbClr val="4F81BD"/>
                </a:solidFill>
                <a:latin typeface="Century Gothic"/>
                <a:cs typeface="Century Gothic"/>
              </a:rPr>
              <a:t>Midwest </a:t>
            </a:r>
            <a:r>
              <a:rPr lang="en-US" sz="2000" b="1" dirty="0" smtClean="0">
                <a:solidFill>
                  <a:srgbClr val="4F81BD"/>
                </a:solidFill>
                <a:latin typeface="Century Gothic"/>
                <a:cs typeface="Century Gothic"/>
              </a:rPr>
              <a:t>User Group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responsive and informative customer service experience</a:t>
            </a:r>
          </a:p>
          <a:p>
            <a:r>
              <a:rPr lang="en-US" dirty="0" smtClean="0"/>
              <a:t>Meet and exceed SLAs</a:t>
            </a:r>
          </a:p>
          <a:p>
            <a:pPr eaLnBrk="1" hangingPunct="1"/>
            <a:r>
              <a:rPr lang="en-US" dirty="0" smtClean="0"/>
              <a:t>Manage services inventory</a:t>
            </a:r>
          </a:p>
          <a:p>
            <a:pPr lvl="1"/>
            <a:r>
              <a:rPr lang="en-US" dirty="0" smtClean="0"/>
              <a:t>Both internal and field</a:t>
            </a:r>
          </a:p>
          <a:p>
            <a:pPr eaLnBrk="1" hangingPunct="1"/>
            <a:r>
              <a:rPr lang="en-US" dirty="0" smtClean="0"/>
              <a:t>Automate field preventative maintenance schedule 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7452"/>
            <a:ext cx="8686800" cy="708730"/>
          </a:xfrm>
        </p:spPr>
        <p:txBody>
          <a:bodyPr/>
          <a:lstStyle/>
          <a:p>
            <a:pPr eaLnBrk="1" hangingPunct="1"/>
            <a:r>
              <a:rPr lang="en-US" dirty="0" smtClean="0"/>
              <a:t>Operational Drivers</a:t>
            </a:r>
          </a:p>
        </p:txBody>
      </p:sp>
      <p:sp>
        <p:nvSpPr>
          <p:cNvPr id="4" name="Subtitl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QAD </a:t>
            </a:r>
            <a:r>
              <a:rPr lang="en-US" dirty="0" smtClean="0"/>
              <a:t>Midwest </a:t>
            </a:r>
            <a:r>
              <a:rPr lang="en-US" dirty="0" smtClean="0"/>
              <a:t>User Group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22640" y="5766551"/>
            <a:ext cx="2133600" cy="365125"/>
          </a:xfrm>
        </p:spPr>
        <p:txBody>
          <a:bodyPr/>
          <a:lstStyle/>
          <a:p>
            <a:fld id="{D295FD85-0E9A-9A4B-AEA4-CF6493BFD0E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a typeface="MS PGothic" pitchFamily="34" charset="-128"/>
                <a:cs typeface="Tahoma" pitchFamily="34" charset="0"/>
              </a:rPr>
              <a:t>Tools that enable outstanding customer service</a:t>
            </a:r>
          </a:p>
          <a:p>
            <a:pPr lvl="1"/>
            <a:r>
              <a:rPr lang="en-US" sz="2000" dirty="0" smtClean="0">
                <a:ea typeface="MS PGothic" pitchFamily="34" charset="-128"/>
                <a:cs typeface="Tahoma" pitchFamily="34" charset="0"/>
              </a:rPr>
              <a:t>Smart user experience:  Role-based interaction</a:t>
            </a:r>
          </a:p>
          <a:p>
            <a:pPr lvl="1"/>
            <a:r>
              <a:rPr lang="en-US" sz="2000" dirty="0" smtClean="0">
                <a:ea typeface="MS PGothic" pitchFamily="34" charset="-128"/>
                <a:cs typeface="Tahoma" pitchFamily="34" charset="0"/>
              </a:rPr>
              <a:t>Integrated business processes</a:t>
            </a:r>
          </a:p>
          <a:p>
            <a:pPr lvl="1"/>
            <a:r>
              <a:rPr lang="en-US" sz="2000" dirty="0" smtClean="0">
                <a:ea typeface="MS PGothic" pitchFamily="34" charset="-128"/>
                <a:cs typeface="Tahoma" pitchFamily="34" charset="0"/>
              </a:rPr>
              <a:t>Multi-channel access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QAD’s Response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QAD Midwest User Group</a:t>
            </a:r>
            <a:endParaRPr lang="en-US" dirty="0" smtClean="0"/>
          </a:p>
        </p:txBody>
      </p:sp>
      <p:pic>
        <p:nvPicPr>
          <p:cNvPr id="8" name="Picture 8" descr="FSS_Ma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9710" y="3153705"/>
            <a:ext cx="3874640" cy="2694862"/>
          </a:xfrm>
          <a:prstGeom prst="rect">
            <a:avLst/>
          </a:prstGeom>
          <a:noFill/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9" name="Picture 9" descr="FSS_GanttChart_noBubbles"/>
          <p:cNvPicPr>
            <a:picLocks noChangeAspect="1" noChangeArrowheads="1"/>
          </p:cNvPicPr>
          <p:nvPr/>
        </p:nvPicPr>
        <p:blipFill>
          <a:blip r:embed="rId4"/>
          <a:srcRect t="15837"/>
          <a:stretch>
            <a:fillRect/>
          </a:stretch>
        </p:blipFill>
        <p:spPr bwMode="auto">
          <a:xfrm>
            <a:off x="1943100" y="3597310"/>
            <a:ext cx="3647803" cy="263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0" name="Picture 10" descr="MFS_P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77056">
            <a:off x="446370" y="3862355"/>
            <a:ext cx="1523539" cy="228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6922640" y="6460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5FD85-0E9A-9A4B-AEA4-CF6493BFD0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08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DF4244-A34C-46CE-B57E-A93DCE7F5636}" type="slidenum">
              <a:rPr lang="en-US"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latin typeface="Century Gothic" pitchFamily="34" charset="0"/>
            </a:endParaRPr>
          </a:p>
        </p:txBody>
      </p:sp>
      <p:sp>
        <p:nvSpPr>
          <p:cNvPr id="17411" name="Title 3"/>
          <p:cNvSpPr>
            <a:spLocks noGrp="1"/>
          </p:cNvSpPr>
          <p:nvPr>
            <p:ph type="title"/>
          </p:nvPr>
        </p:nvSpPr>
        <p:spPr>
          <a:xfrm>
            <a:off x="457200" y="2834640"/>
            <a:ext cx="8229600" cy="708025"/>
          </a:xfrm>
        </p:spPr>
        <p:txBody>
          <a:bodyPr/>
          <a:lstStyle/>
          <a:p>
            <a:r>
              <a:rPr lang="en-US" sz="2800" dirty="0" smtClean="0"/>
              <a:t>Vertical Market Relevance</a:t>
            </a:r>
            <a:endParaRPr lang="en-US" sz="2800" dirty="0" smtClean="0">
              <a:solidFill>
                <a:srgbClr val="4F4F4F"/>
              </a:solidFill>
              <a:latin typeface="Century Gothic" pitchFamily="34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79646"/>
              </a:buClr>
            </a:pP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QAD </a:t>
            </a: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Midwest </a:t>
            </a:r>
            <a:r>
              <a:rPr lang="en-US" sz="2000" b="1" dirty="0" smtClean="0">
                <a:solidFill>
                  <a:srgbClr val="4F81BD"/>
                </a:solidFill>
                <a:latin typeface="Century Gothic" pitchFamily="34" charset="0"/>
                <a:cs typeface="Century Gothic"/>
              </a:rPr>
              <a:t>User Group</a:t>
            </a:r>
            <a:endParaRPr lang="en-US" sz="2000" b="1" dirty="0">
              <a:solidFill>
                <a:srgbClr val="4F81BD"/>
              </a:solidFill>
              <a:latin typeface="Century Gothic" pitchFamily="34" charset="0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Market Relevance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QAD </a:t>
            </a:r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Midwest </a:t>
            </a:r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User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B21BA-0C6E-42AF-BFED-ABF0917EFC3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555474"/>
          <a:ext cx="8229601" cy="4627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634"/>
                <a:gridCol w="3614235"/>
                <a:gridCol w="1054933"/>
                <a:gridCol w="1054933"/>
                <a:gridCol w="1054933"/>
                <a:gridCol w="1054933"/>
              </a:tblGrid>
              <a:tr h="78748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Capabilities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 Tech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Industrial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LS </a:t>
                      </a:r>
                    </a:p>
                    <a:p>
                      <a:pPr algn="ctr"/>
                      <a:r>
                        <a:rPr lang="en-US" sz="1400" dirty="0" smtClean="0"/>
                        <a:t>(Med  Device)</a:t>
                      </a:r>
                      <a:endParaRPr lang="en-US" sz="1400" dirty="0"/>
                    </a:p>
                  </a:txBody>
                  <a:tcPr/>
                </a:tc>
              </a:tr>
              <a:tr h="548640"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Service and Support</a:t>
                      </a:r>
                    </a:p>
                  </a:txBody>
                  <a:tcPr vert="vert27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buFont typeface="Arial" charset="0"/>
                        <a:buNone/>
                        <a:defRPr/>
                      </a:pPr>
                      <a:r>
                        <a:rPr lang="en-US" sz="1800" dirty="0" smtClean="0">
                          <a:ea typeface="+mn-ea"/>
                        </a:rPr>
                        <a:t>Installed base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</a:tr>
              <a:tr h="548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 typeface="Arial" charset="0"/>
                        <a:buNone/>
                        <a:defRPr/>
                      </a:pPr>
                      <a:r>
                        <a:rPr lang="en-US" sz="1800" dirty="0" smtClean="0">
                          <a:ea typeface="+mn-ea"/>
                        </a:rPr>
                        <a:t>Returns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</a:tr>
              <a:tr h="54864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 typeface="Arial" charset="0"/>
                        <a:buNone/>
                        <a:defRPr/>
                      </a:pPr>
                      <a:r>
                        <a:rPr lang="en-US" sz="1800" dirty="0" smtClean="0">
                          <a:ea typeface="+mn-ea"/>
                        </a:rPr>
                        <a:t>Warranty and claims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 typeface="Arial" charset="0"/>
                        <a:buNone/>
                        <a:defRPr/>
                      </a:pPr>
                      <a:r>
                        <a:rPr lang="en-US" sz="1800" dirty="0" smtClean="0">
                          <a:ea typeface="+mn-ea"/>
                        </a:rPr>
                        <a:t>Service 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</a:tr>
              <a:tr h="54864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800" dirty="0" smtClean="0"/>
                        <a:t>Call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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</a:tr>
              <a:tr h="54864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800" dirty="0" smtClean="0"/>
                        <a:t>Services parts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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</a:tr>
              <a:tr h="548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Cost and revenue tracking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 2"/>
                        </a:rPr>
                        <a:t>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UR1DLoKzmIr3IKsDZJb6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eSPzRPLvOm4N0I4ms0o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96z4G7W0ILEiTQPr9Iu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NIlC5gVulMLVVIJ0M8Dz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9HPdx1QFJYdmndsBQ0vm"/>
</p:tagLst>
</file>

<file path=ppt/theme/theme1.xml><?xml version="1.0" encoding="utf-8"?>
<a:theme xmlns:a="http://schemas.openxmlformats.org/drawingml/2006/main" name="OM Status report 101121">
  <a:themeElements>
    <a:clrScheme name="Custom 1">
      <a:dk1>
        <a:srgbClr val="141414"/>
      </a:dk1>
      <a:lt1>
        <a:sysClr val="window" lastClr="FFFFFF"/>
      </a:lt1>
      <a:dk2>
        <a:srgbClr val="141414"/>
      </a:dk2>
      <a:lt2>
        <a:srgbClr val="FFFFFF"/>
      </a:lt2>
      <a:accent1>
        <a:srgbClr val="4F81BD"/>
      </a:accent1>
      <a:accent2>
        <a:srgbClr val="F79646"/>
      </a:accent2>
      <a:accent3>
        <a:srgbClr val="9BBB59"/>
      </a:accent3>
      <a:accent4>
        <a:srgbClr val="A5A5A5"/>
      </a:accent4>
      <a:accent5>
        <a:srgbClr val="2B2B2B"/>
      </a:accent5>
      <a:accent6>
        <a:srgbClr val="F79646"/>
      </a:accent6>
      <a:hlink>
        <a:srgbClr val="4F81BD"/>
      </a:hlink>
      <a:folHlink>
        <a:srgbClr val="366092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>
              <a:lumMod val="75000"/>
              <a:lumOff val="2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8845</TotalTime>
  <Words>1290</Words>
  <Application>Microsoft Office PowerPoint</Application>
  <PresentationFormat>On-screen Show (4:3)</PresentationFormat>
  <Paragraphs>380</Paragraphs>
  <Slides>39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OM Status report 101121</vt:lpstr>
      <vt:lpstr>Excellence in Customer Service For Today &amp; Tomorrow with QAD</vt:lpstr>
      <vt:lpstr>Agenda</vt:lpstr>
      <vt:lpstr>Challenges Facing Service Organizations</vt:lpstr>
      <vt:lpstr>Top 5 Goals For CSOs in 2011   </vt:lpstr>
      <vt:lpstr>Business Drivers – to increase revenue</vt:lpstr>
      <vt:lpstr>Operational Drivers</vt:lpstr>
      <vt:lpstr>QAD’s Response</vt:lpstr>
      <vt:lpstr>Vertical Market Relevance</vt:lpstr>
      <vt:lpstr>Vertical Market Relevance</vt:lpstr>
      <vt:lpstr>Why Select QAD’s Service and Support?</vt:lpstr>
      <vt:lpstr>Overview of QAD’s Service &amp; Support Suite</vt:lpstr>
      <vt:lpstr>What is it?</vt:lpstr>
      <vt:lpstr>QAD Service/Support Management (SSM)</vt:lpstr>
      <vt:lpstr>QAD SSM Benefits</vt:lpstr>
      <vt:lpstr>QAD Mobile Field Service (MFS)</vt:lpstr>
      <vt:lpstr>QAD MFS Benefits</vt:lpstr>
      <vt:lpstr>QAD Field Service Scheduler (FSS)</vt:lpstr>
      <vt:lpstr>QAD FSS Benefits</vt:lpstr>
      <vt:lpstr>Recent Enhancements</vt:lpstr>
      <vt:lpstr>QAD SSM Enhancements</vt:lpstr>
      <vt:lpstr>Role Based User Experience</vt:lpstr>
      <vt:lpstr>Reporting</vt:lpstr>
      <vt:lpstr>Operational Metrics</vt:lpstr>
      <vt:lpstr>Enhanced Reporting and Analysis</vt:lpstr>
      <vt:lpstr>March 2012 Release</vt:lpstr>
      <vt:lpstr>Mobile Field Service Enhancements</vt:lpstr>
      <vt:lpstr>Customer Success Story</vt:lpstr>
      <vt:lpstr>FEI Company</vt:lpstr>
      <vt:lpstr>FEI’s Field Service Challenges</vt:lpstr>
      <vt:lpstr>FEI Global Service Organization </vt:lpstr>
      <vt:lpstr>FEI - Results</vt:lpstr>
      <vt:lpstr>Future Direction of QAD’s Service &amp; Support Suite</vt:lpstr>
      <vt:lpstr>Vision for Service &amp; Support Suite</vt:lpstr>
      <vt:lpstr>Web Warranty for Service and Support</vt:lpstr>
      <vt:lpstr>Service &amp; Support - Future</vt:lpstr>
      <vt:lpstr>Service &amp; Support - Future</vt:lpstr>
      <vt:lpstr>Summary</vt:lpstr>
      <vt:lpstr>Slide 38</vt:lpstr>
      <vt:lpstr>Q &amp; A</vt:lpstr>
    </vt:vector>
  </TitlesOfParts>
  <Company>qad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</dc:title>
  <dc:creator>Frank Feustel</dc:creator>
  <cp:lastModifiedBy>qad</cp:lastModifiedBy>
  <cp:revision>515</cp:revision>
  <dcterms:created xsi:type="dcterms:W3CDTF">2010-11-25T03:59:54Z</dcterms:created>
  <dcterms:modified xsi:type="dcterms:W3CDTF">2012-03-12T20:12:06Z</dcterms:modified>
</cp:coreProperties>
</file>