
<file path=[Content_Types].xml><?xml version="1.0" encoding="utf-8"?>
<Types xmlns="http://schemas.openxmlformats.org/package/2006/content-types">
  <Default Extension="tmp"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5" r:id="rId3"/>
    <p:sldId id="257" r:id="rId4"/>
    <p:sldId id="258" r:id="rId5"/>
    <p:sldId id="260" r:id="rId6"/>
    <p:sldId id="261" r:id="rId7"/>
    <p:sldId id="262" r:id="rId8"/>
    <p:sldId id="263" r:id="rId9"/>
    <p:sldId id="266" r:id="rId10"/>
    <p:sldId id="268" r:id="rId11"/>
    <p:sldId id="264" r:id="rId12"/>
    <p:sldId id="267" r:id="rId13"/>
    <p:sldId id="269" r:id="rId14"/>
    <p:sldId id="270" r:id="rId15"/>
    <p:sldId id="276"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6" autoAdjust="0"/>
    <p:restoredTop sz="94660"/>
  </p:normalViewPr>
  <p:slideViewPr>
    <p:cSldViewPr snapToGrid="0">
      <p:cViewPr varScale="1">
        <p:scale>
          <a:sx n="102" d="100"/>
          <a:sy n="102" d="100"/>
        </p:scale>
        <p:origin x="144"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68F207-C637-47FD-A459-4ED6482C317B}" type="datetimeFigureOut">
              <a:rPr lang="en-US" smtClean="0"/>
              <a:t>9/21/2016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B79EE7-FC85-4BA5-A9D0-CD95136E99EF}" type="slidenum">
              <a:rPr lang="en-US" smtClean="0"/>
              <a:t>‹#›</a:t>
            </a:fld>
            <a:endParaRPr lang="en-US"/>
          </a:p>
        </p:txBody>
      </p:sp>
    </p:spTree>
    <p:extLst>
      <p:ext uri="{BB962C8B-B14F-4D97-AF65-F5344CB8AC3E}">
        <p14:creationId xmlns:p14="http://schemas.microsoft.com/office/powerpoint/2010/main" val="552857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B79EE7-FC85-4BA5-A9D0-CD95136E99EF}" type="slidenum">
              <a:rPr lang="en-US" smtClean="0"/>
              <a:t>12</a:t>
            </a:fld>
            <a:endParaRPr lang="en-US"/>
          </a:p>
        </p:txBody>
      </p:sp>
    </p:spTree>
    <p:extLst>
      <p:ext uri="{BB962C8B-B14F-4D97-AF65-F5344CB8AC3E}">
        <p14:creationId xmlns:p14="http://schemas.microsoft.com/office/powerpoint/2010/main" val="2190005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2B36E7-D87C-498A-A047-49E8939FFB6B}"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2664180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2B36E7-D87C-498A-A047-49E8939FFB6B}"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3808088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2B36E7-D87C-498A-A047-49E8939FFB6B}"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932274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2B36E7-D87C-498A-A047-49E8939FFB6B}"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3036154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2B36E7-D87C-498A-A047-49E8939FFB6B}" type="datetimeFigureOut">
              <a:rPr lang="en-US" smtClean="0"/>
              <a:t>9/21/2016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3184800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2B36E7-D87C-498A-A047-49E8939FFB6B}"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2037570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2B36E7-D87C-498A-A047-49E8939FFB6B}" type="datetimeFigureOut">
              <a:rPr lang="en-US" smtClean="0"/>
              <a:t>9/21/2016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2570780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2B36E7-D87C-498A-A047-49E8939FFB6B}" type="datetimeFigureOut">
              <a:rPr lang="en-US" smtClean="0"/>
              <a:t>9/21/2016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2473151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2B36E7-D87C-498A-A047-49E8939FFB6B}" type="datetimeFigureOut">
              <a:rPr lang="en-US" smtClean="0"/>
              <a:t>9/21/2016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172163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2B36E7-D87C-498A-A047-49E8939FFB6B}"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53003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2B36E7-D87C-498A-A047-49E8939FFB6B}" type="datetimeFigureOut">
              <a:rPr lang="en-US" smtClean="0"/>
              <a:t>9/21/2016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187EE-B3D4-4D64-9AB8-22DD85244EE6}" type="slidenum">
              <a:rPr lang="en-US" smtClean="0"/>
              <a:t>‹#›</a:t>
            </a:fld>
            <a:endParaRPr lang="en-US"/>
          </a:p>
        </p:txBody>
      </p:sp>
    </p:spTree>
    <p:extLst>
      <p:ext uri="{BB962C8B-B14F-4D97-AF65-F5344CB8AC3E}">
        <p14:creationId xmlns:p14="http://schemas.microsoft.com/office/powerpoint/2010/main" val="154209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B36E7-D87C-498A-A047-49E8939FFB6B}" type="datetimeFigureOut">
              <a:rPr lang="en-US" smtClean="0"/>
              <a:t>9/21/2016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3187EE-B3D4-4D64-9AB8-22DD85244EE6}" type="slidenum">
              <a:rPr lang="en-US" smtClean="0"/>
              <a:t>‹#›</a:t>
            </a:fld>
            <a:endParaRPr lang="en-US"/>
          </a:p>
        </p:txBody>
      </p:sp>
    </p:spTree>
    <p:extLst>
      <p:ext uri="{BB962C8B-B14F-4D97-AF65-F5344CB8AC3E}">
        <p14:creationId xmlns:p14="http://schemas.microsoft.com/office/powerpoint/2010/main" val="3380112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tmp"/><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tmp"/><Relationship Id="rId4" Type="http://schemas.openxmlformats.org/officeDocument/2006/relationships/image" Target="../media/image27.tmp"/></Relationships>
</file>

<file path=ppt/slides/_rels/slide18.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tmp"/></Relationships>
</file>

<file path=ppt/slides/_rels/slide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724532"/>
          </a:xfrm>
        </p:spPr>
        <p:txBody>
          <a:bodyPr/>
          <a:lstStyle/>
          <a:p>
            <a:r>
              <a:rPr lang="en-US" dirty="0" smtClean="0"/>
              <a:t>QAD .NET UI Browses</a:t>
            </a:r>
            <a:endParaRPr lang="en-US" dirty="0"/>
          </a:p>
        </p:txBody>
      </p:sp>
      <p:sp>
        <p:nvSpPr>
          <p:cNvPr id="3" name="Subtitle 2"/>
          <p:cNvSpPr>
            <a:spLocks noGrp="1"/>
          </p:cNvSpPr>
          <p:nvPr>
            <p:ph type="subTitle" idx="1"/>
          </p:nvPr>
        </p:nvSpPr>
        <p:spPr>
          <a:xfrm>
            <a:off x="1524000" y="3148553"/>
            <a:ext cx="9144000" cy="2109247"/>
          </a:xfrm>
        </p:spPr>
        <p:txBody>
          <a:bodyPr>
            <a:normAutofit/>
          </a:bodyPr>
          <a:lstStyle/>
          <a:p>
            <a:r>
              <a:rPr lang="en-US" dirty="0" smtClean="0"/>
              <a:t>How To Get The Most From This Tool</a:t>
            </a:r>
          </a:p>
          <a:p>
            <a:endParaRPr lang="en-US" dirty="0"/>
          </a:p>
          <a:p>
            <a:r>
              <a:rPr lang="en-US" dirty="0" smtClean="0"/>
              <a:t>Tris Hopkins</a:t>
            </a:r>
          </a:p>
          <a:p>
            <a:r>
              <a:rPr lang="en-US" dirty="0" smtClean="0"/>
              <a:t>Carlisle Brake &amp; Friction</a:t>
            </a:r>
            <a:endParaRPr lang="en-US" dirty="0"/>
          </a:p>
        </p:txBody>
      </p:sp>
    </p:spTree>
    <p:extLst>
      <p:ext uri="{BB962C8B-B14F-4D97-AF65-F5344CB8AC3E}">
        <p14:creationId xmlns:p14="http://schemas.microsoft.com/office/powerpoint/2010/main" val="11240880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75518"/>
          </a:xfrm>
        </p:spPr>
        <p:txBody>
          <a:bodyPr/>
          <a:lstStyle/>
          <a:p>
            <a:r>
              <a:rPr lang="en-US" dirty="0" smtClean="0"/>
              <a:t>1-to-None, 1-To-1 or 1-To-Many?</a:t>
            </a:r>
            <a:endParaRPr lang="en-US" dirty="0"/>
          </a:p>
        </p:txBody>
      </p:sp>
      <p:sp>
        <p:nvSpPr>
          <p:cNvPr id="3" name="Content Placeholder 2"/>
          <p:cNvSpPr>
            <a:spLocks noGrp="1"/>
          </p:cNvSpPr>
          <p:nvPr>
            <p:ph idx="1"/>
          </p:nvPr>
        </p:nvSpPr>
        <p:spPr>
          <a:xfrm>
            <a:off x="838200" y="1140644"/>
            <a:ext cx="10515600" cy="5036319"/>
          </a:xfrm>
        </p:spPr>
        <p:txBody>
          <a:bodyPr/>
          <a:lstStyle/>
          <a:p>
            <a:r>
              <a:rPr lang="en-US" dirty="0" smtClean="0"/>
              <a:t>Are you certain that a related (child) record will always exist?</a:t>
            </a:r>
          </a:p>
          <a:p>
            <a:r>
              <a:rPr lang="en-US" sz="2400" dirty="0" smtClean="0"/>
              <a:t>First, be certain to drag related fields in the proper direction. For example, drag order header number to order detail number. NOT detail to header.</a:t>
            </a:r>
            <a:endParaRPr lang="en-US" sz="2400" dirty="0"/>
          </a:p>
          <a:p>
            <a:r>
              <a:rPr lang="en-US" sz="2400" dirty="0" smtClean="0"/>
              <a:t>Default is 1-1 (which is always also 1-to-many)</a:t>
            </a:r>
            <a:br>
              <a:rPr lang="en-US" sz="2400" dirty="0" smtClean="0"/>
            </a:br>
            <a:r>
              <a:rPr lang="en-US" sz="2400" dirty="0" smtClean="0"/>
              <a:t>Double-click link line (or right-click </a:t>
            </a:r>
            <a:r>
              <a:rPr lang="en-US" sz="2400" dirty="0" smtClean="0">
                <a:sym typeface="Wingdings" panose="05000000000000000000" pitchFamily="2" charset="2"/>
              </a:rPr>
              <a:t> select “Join Properties”</a:t>
            </a:r>
            <a:br>
              <a:rPr lang="en-US" sz="2400" dirty="0" smtClean="0">
                <a:sym typeface="Wingdings" panose="05000000000000000000" pitchFamily="2" charset="2"/>
              </a:rPr>
            </a:br>
            <a:endParaRPr lang="en-US" sz="2400"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934" y="3346515"/>
            <a:ext cx="5777291" cy="2760830"/>
          </a:xfrm>
          <a:prstGeom prst="rect">
            <a:avLst/>
          </a:prstGeom>
        </p:spPr>
      </p:pic>
      <p:sp>
        <p:nvSpPr>
          <p:cNvPr id="5" name="TextBox 4"/>
          <p:cNvSpPr txBox="1"/>
          <p:nvPr/>
        </p:nvSpPr>
        <p:spPr>
          <a:xfrm>
            <a:off x="7220932" y="3445382"/>
            <a:ext cx="3337088" cy="923330"/>
          </a:xfrm>
          <a:prstGeom prst="rect">
            <a:avLst/>
          </a:prstGeom>
          <a:noFill/>
        </p:spPr>
        <p:txBody>
          <a:bodyPr wrap="square" rtlCol="0">
            <a:spAutoFit/>
          </a:bodyPr>
          <a:lstStyle/>
          <a:p>
            <a:r>
              <a:rPr lang="en-US" dirty="0" smtClean="0"/>
              <a:t>If you do not change this, then you will not see any order headers that have no order lines.</a:t>
            </a:r>
            <a:endParaRPr lang="en-US" dirty="0"/>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0932" y="4481833"/>
            <a:ext cx="4289091" cy="775518"/>
          </a:xfrm>
          <a:prstGeom prst="rect">
            <a:avLst/>
          </a:prstGeom>
        </p:spPr>
      </p:pic>
    </p:spTree>
    <p:extLst>
      <p:ext uri="{BB962C8B-B14F-4D97-AF65-F5344CB8AC3E}">
        <p14:creationId xmlns:p14="http://schemas.microsoft.com/office/powerpoint/2010/main" val="2256507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Advanced: Adding Same Table Twice</a:t>
            </a:r>
            <a:endParaRPr lang="en-US" dirty="0"/>
          </a:p>
        </p:txBody>
      </p:sp>
      <p:sp>
        <p:nvSpPr>
          <p:cNvPr id="3" name="Content Placeholder 2"/>
          <p:cNvSpPr>
            <a:spLocks noGrp="1"/>
          </p:cNvSpPr>
          <p:nvPr>
            <p:ph idx="1"/>
          </p:nvPr>
        </p:nvSpPr>
        <p:spPr/>
        <p:txBody>
          <a:bodyPr>
            <a:normAutofit/>
          </a:bodyPr>
          <a:lstStyle/>
          <a:p>
            <a:r>
              <a:rPr lang="en-US" sz="2000" dirty="0" smtClean="0"/>
              <a:t>User requests that we show the item group &amp; description to our item browse</a:t>
            </a:r>
          </a:p>
          <a:p>
            <a:pPr marL="0" indent="0">
              <a:buNone/>
            </a:pPr>
            <a:r>
              <a:rPr lang="en-US" sz="1200" dirty="0" smtClean="0"/>
              <a:t>Item group (</a:t>
            </a:r>
            <a:r>
              <a:rPr lang="en-US" sz="1200" dirty="0" err="1" smtClean="0"/>
              <a:t>pt_group</a:t>
            </a:r>
            <a:r>
              <a:rPr lang="en-US" sz="1200" dirty="0" smtClean="0"/>
              <a:t>) description is also stored in generalized codes (</a:t>
            </a:r>
            <a:r>
              <a:rPr lang="en-US" sz="1200" dirty="0" err="1" smtClean="0"/>
              <a:t>code_mstr</a:t>
            </a:r>
            <a:r>
              <a:rPr lang="en-US" sz="1200" dirty="0" smtClean="0"/>
              <a:t>). The issue here is that we can only have the </a:t>
            </a:r>
            <a:r>
              <a:rPr lang="en-US" sz="1200" dirty="0" err="1" smtClean="0"/>
              <a:t>code_mstr</a:t>
            </a:r>
            <a:r>
              <a:rPr lang="en-US" sz="1200" dirty="0" smtClean="0"/>
              <a:t> table added once. So how do we do this? Local Variables / procedures.</a:t>
            </a:r>
          </a:p>
          <a:p>
            <a:pPr marL="0" indent="0">
              <a:buNone/>
            </a:pPr>
            <a:r>
              <a:rPr lang="en-US" sz="1200" dirty="0" smtClean="0"/>
              <a:t>[ Right-click to show all tabs ]</a:t>
            </a:r>
            <a:br>
              <a:rPr lang="en-US" sz="1200" dirty="0" smtClean="0"/>
            </a:br>
            <a:r>
              <a:rPr lang="en-US" sz="1200" dirty="0" smtClean="0"/>
              <a:t>First, create the function to find / return the item group description:</a:t>
            </a:r>
          </a:p>
          <a:p>
            <a:pPr marL="0" indent="0">
              <a:buNone/>
            </a:pPr>
            <a:r>
              <a:rPr lang="en-US" sz="1200" dirty="0" smtClean="0"/>
              <a:t>d</a:t>
            </a:r>
          </a:p>
          <a:p>
            <a:pPr marL="0" indent="0">
              <a:buNone/>
            </a:pPr>
            <a:endParaRPr lang="en-US" sz="1200" dirty="0"/>
          </a:p>
          <a:p>
            <a:pPr marL="0" indent="0">
              <a:buNone/>
            </a:pPr>
            <a:endParaRPr lang="en-US" sz="1200" dirty="0" smtClean="0"/>
          </a:p>
          <a:p>
            <a:pPr marL="0" indent="0">
              <a:buNone/>
            </a:pPr>
            <a:endParaRPr lang="en-US" sz="1200" dirty="0"/>
          </a:p>
          <a:p>
            <a:pPr marL="0" indent="0">
              <a:buNone/>
            </a:pPr>
            <a:endParaRPr lang="en-US" sz="1200" dirty="0" smtClean="0"/>
          </a:p>
          <a:p>
            <a:pPr marL="0" indent="0">
              <a:buNone/>
            </a:pPr>
            <a:endParaRPr lang="en-US" sz="1200" dirty="0"/>
          </a:p>
          <a:p>
            <a:pPr marL="0" indent="0">
              <a:buNone/>
            </a:pPr>
            <a:endParaRPr lang="en-US" sz="1200" dirty="0" smtClean="0"/>
          </a:p>
          <a:p>
            <a:pPr marL="0" indent="0">
              <a:buNone/>
            </a:pPr>
            <a:r>
              <a:rPr lang="en-US" sz="1200" dirty="0" smtClean="0"/>
              <a:t/>
            </a:r>
            <a:br>
              <a:rPr lang="en-US" sz="1200" dirty="0" smtClean="0"/>
            </a:br>
            <a:r>
              <a:rPr lang="en-US" sz="1200" dirty="0" smtClean="0"/>
              <a:t>We define a buffer so that we avoid conflicts with </a:t>
            </a:r>
            <a:r>
              <a:rPr lang="en-US" sz="1200" dirty="0" err="1" smtClean="0"/>
              <a:t>code_mstr</a:t>
            </a:r>
            <a:r>
              <a:rPr lang="en-US" sz="1200" dirty="0" smtClean="0"/>
              <a:t> being used for buyer.</a:t>
            </a:r>
            <a:br>
              <a:rPr lang="en-US" sz="1200" dirty="0" smtClean="0"/>
            </a:br>
            <a:r>
              <a:rPr lang="en-US" sz="1200" dirty="0" smtClean="0"/>
              <a:t>Always do proper error checking.</a:t>
            </a: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577" y="3075618"/>
            <a:ext cx="5119968" cy="199889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69061577"/>
              </p:ext>
            </p:extLst>
          </p:nvPr>
        </p:nvGraphicFramePr>
        <p:xfrm>
          <a:off x="6252519" y="2877910"/>
          <a:ext cx="5003113" cy="640080"/>
        </p:xfrm>
        <a:graphic>
          <a:graphicData uri="http://schemas.openxmlformats.org/drawingml/2006/table">
            <a:tbl>
              <a:tblPr firstRow="1" bandRow="1">
                <a:tableStyleId>{5C22544A-7EE6-4342-B048-85BDC9FD1C3A}</a:tableStyleId>
              </a:tblPr>
              <a:tblGrid>
                <a:gridCol w="5003113"/>
              </a:tblGrid>
              <a:tr h="590220">
                <a:tc>
                  <a:txBody>
                    <a:bodyPr/>
                    <a:lstStyle/>
                    <a:p>
                      <a:r>
                        <a:rPr lang="en-US" sz="1200" b="0" dirty="0" smtClean="0">
                          <a:solidFill>
                            <a:schemeClr val="tx1"/>
                          </a:solidFill>
                        </a:rPr>
                        <a:t>Then,</a:t>
                      </a:r>
                      <a:r>
                        <a:rPr lang="en-US" sz="1200" b="0" baseline="0" dirty="0" smtClean="0">
                          <a:solidFill>
                            <a:schemeClr val="tx1"/>
                          </a:solidFill>
                        </a:rPr>
                        <a:t> right-click query header row, select “Create Calculated Field”. Set column heading text, return type and call your function:</a:t>
                      </a:r>
                    </a:p>
                    <a:p>
                      <a:endParaRPr lang="en-US" sz="1200" b="0" dirty="0">
                        <a:solidFill>
                          <a:schemeClr val="tx1"/>
                        </a:solidFill>
                      </a:endParaRPr>
                    </a:p>
                  </a:txBody>
                  <a:tcPr>
                    <a:noFill/>
                  </a:tcPr>
                </a:tc>
              </a:tr>
            </a:tbl>
          </a:graphicData>
        </a:graphic>
      </p:graphicFrame>
      <p:pic>
        <p:nvPicPr>
          <p:cNvPr id="6" name="Picture 5"/>
          <p:cNvPicPr>
            <a:picLocks noChangeAspect="1"/>
          </p:cNvPicPr>
          <p:nvPr/>
        </p:nvPicPr>
        <p:blipFill>
          <a:blip r:embed="rId3"/>
          <a:stretch>
            <a:fillRect/>
          </a:stretch>
        </p:blipFill>
        <p:spPr>
          <a:xfrm>
            <a:off x="6350115" y="3468130"/>
            <a:ext cx="4728947" cy="2158314"/>
          </a:xfrm>
          <a:prstGeom prst="rect">
            <a:avLst/>
          </a:prstGeom>
        </p:spPr>
      </p:pic>
      <p:sp>
        <p:nvSpPr>
          <p:cNvPr id="7" name="TextBox 6"/>
          <p:cNvSpPr txBox="1"/>
          <p:nvPr/>
        </p:nvSpPr>
        <p:spPr>
          <a:xfrm>
            <a:off x="6252519" y="5840811"/>
            <a:ext cx="4826544" cy="461665"/>
          </a:xfrm>
          <a:prstGeom prst="rect">
            <a:avLst/>
          </a:prstGeom>
          <a:noFill/>
        </p:spPr>
        <p:txBody>
          <a:bodyPr wrap="square" rtlCol="0">
            <a:spAutoFit/>
          </a:bodyPr>
          <a:lstStyle/>
          <a:p>
            <a:r>
              <a:rPr lang="en-US" sz="1200" dirty="0" smtClean="0"/>
              <a:t>May be better to remove </a:t>
            </a:r>
            <a:r>
              <a:rPr lang="en-US" sz="1200" dirty="0" err="1" smtClean="0"/>
              <a:t>code_mstr</a:t>
            </a:r>
            <a:r>
              <a:rPr lang="en-US" sz="1200" dirty="0" smtClean="0"/>
              <a:t>, then create a function to get generalized code comments (description)</a:t>
            </a:r>
          </a:p>
        </p:txBody>
      </p:sp>
    </p:spTree>
    <p:extLst>
      <p:ext uri="{BB962C8B-B14F-4D97-AF65-F5344CB8AC3E}">
        <p14:creationId xmlns:p14="http://schemas.microsoft.com/office/powerpoint/2010/main" val="2522413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6665"/>
          </a:xfrm>
        </p:spPr>
        <p:txBody>
          <a:bodyPr/>
          <a:lstStyle/>
          <a:p>
            <a:r>
              <a:rPr lang="en-US" dirty="0" smtClean="0"/>
              <a:t>More Advanced: Kit Quantity On Hand</a:t>
            </a:r>
            <a:endParaRPr lang="en-US" dirty="0"/>
          </a:p>
        </p:txBody>
      </p:sp>
      <p:sp>
        <p:nvSpPr>
          <p:cNvPr id="3" name="Content Placeholder 2"/>
          <p:cNvSpPr>
            <a:spLocks noGrp="1"/>
          </p:cNvSpPr>
          <p:nvPr>
            <p:ph idx="1"/>
          </p:nvPr>
        </p:nvSpPr>
        <p:spPr>
          <a:xfrm>
            <a:off x="838200" y="1206631"/>
            <a:ext cx="10515600" cy="4970332"/>
          </a:xfrm>
        </p:spPr>
        <p:txBody>
          <a:bodyPr>
            <a:normAutofit/>
          </a:bodyPr>
          <a:lstStyle/>
          <a:p>
            <a:r>
              <a:rPr lang="en-US" sz="2000" dirty="0" smtClean="0"/>
              <a:t>Request: Show the quantity on hand for a kit that has not yet been assembled. Huh? Yeah, that. We can pick the components of the kit and assemble for shipment same day. We don’t want to tie up the kit component inventory since they can be sold separately.</a:t>
            </a:r>
          </a:p>
          <a:p>
            <a:r>
              <a:rPr lang="en-US" sz="2000" dirty="0" smtClean="0"/>
              <a:t>Add item master as table</a:t>
            </a:r>
          </a:p>
          <a:p>
            <a:r>
              <a:rPr lang="en-US" sz="2000" dirty="0" smtClean="0"/>
              <a:t>Use local variable functions to find and calculate inventory</a:t>
            </a:r>
          </a:p>
        </p:txBody>
      </p:sp>
    </p:spTree>
    <p:extLst>
      <p:ext uri="{BB962C8B-B14F-4D97-AF65-F5344CB8AC3E}">
        <p14:creationId xmlns:p14="http://schemas.microsoft.com/office/powerpoint/2010/main" val="4114487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16683" y="231351"/>
            <a:ext cx="3417454" cy="1419692"/>
          </a:xfrm>
          <a:prstGeom prst="rect">
            <a:avLst/>
          </a:prstGeom>
        </p:spPr>
      </p:pic>
      <p:pic>
        <p:nvPicPr>
          <p:cNvPr id="5" name="Picture 4"/>
          <p:cNvPicPr>
            <a:picLocks noChangeAspect="1"/>
          </p:cNvPicPr>
          <p:nvPr/>
        </p:nvPicPr>
        <p:blipFill>
          <a:blip r:embed="rId3"/>
          <a:stretch>
            <a:fillRect/>
          </a:stretch>
        </p:blipFill>
        <p:spPr>
          <a:xfrm>
            <a:off x="4095425" y="231351"/>
            <a:ext cx="3427166" cy="1423727"/>
          </a:xfrm>
          <a:prstGeom prst="rect">
            <a:avLst/>
          </a:prstGeom>
        </p:spPr>
      </p:pic>
      <p:pic>
        <p:nvPicPr>
          <p:cNvPr id="6" name="Picture 5"/>
          <p:cNvPicPr>
            <a:picLocks noChangeAspect="1"/>
          </p:cNvPicPr>
          <p:nvPr/>
        </p:nvPicPr>
        <p:blipFill>
          <a:blip r:embed="rId4"/>
          <a:stretch>
            <a:fillRect/>
          </a:stretch>
        </p:blipFill>
        <p:spPr>
          <a:xfrm>
            <a:off x="7583880" y="231351"/>
            <a:ext cx="3398348" cy="1419692"/>
          </a:xfrm>
          <a:prstGeom prst="rect">
            <a:avLst/>
          </a:prstGeom>
        </p:spPr>
      </p:pic>
      <p:sp>
        <p:nvSpPr>
          <p:cNvPr id="7" name="TextBox 6"/>
          <p:cNvSpPr txBox="1"/>
          <p:nvPr/>
        </p:nvSpPr>
        <p:spPr>
          <a:xfrm>
            <a:off x="616683" y="1791093"/>
            <a:ext cx="3389974" cy="1938992"/>
          </a:xfrm>
          <a:prstGeom prst="rect">
            <a:avLst/>
          </a:prstGeom>
          <a:noFill/>
        </p:spPr>
        <p:txBody>
          <a:bodyPr wrap="square" rtlCol="0">
            <a:spAutoFit/>
          </a:bodyPr>
          <a:lstStyle/>
          <a:p>
            <a:r>
              <a:rPr lang="en-US" sz="1000" dirty="0"/>
              <a:t>FUNCTION </a:t>
            </a:r>
            <a:r>
              <a:rPr lang="en-US" sz="1000" dirty="0" err="1"/>
              <a:t>GetQtyOnHand</a:t>
            </a:r>
            <a:r>
              <a:rPr lang="en-US" sz="1000" dirty="0"/>
              <a:t> RETURNS DECIMAL (INPUT </a:t>
            </a:r>
            <a:r>
              <a:rPr lang="en-US" sz="1000" dirty="0" err="1"/>
              <a:t>iPartNum</a:t>
            </a:r>
            <a:r>
              <a:rPr lang="en-US" sz="1000" dirty="0"/>
              <a:t> AS CHARACTER):</a:t>
            </a:r>
          </a:p>
          <a:p>
            <a:r>
              <a:rPr lang="en-US" sz="1000" dirty="0"/>
              <a:t>    /* Only pull </a:t>
            </a:r>
            <a:r>
              <a:rPr lang="en-US" sz="1000" dirty="0" err="1"/>
              <a:t>Qty</a:t>
            </a:r>
            <a:r>
              <a:rPr lang="en-US" sz="1000" dirty="0"/>
              <a:t> OH from inventory with AVAIL status */</a:t>
            </a:r>
          </a:p>
          <a:p>
            <a:r>
              <a:rPr lang="en-US" sz="1000" dirty="0"/>
              <a:t>    FOR EACH </a:t>
            </a:r>
            <a:r>
              <a:rPr lang="en-US" sz="1000" dirty="0" err="1"/>
              <a:t>in_mstr</a:t>
            </a:r>
            <a:r>
              <a:rPr lang="en-US" sz="1000" dirty="0"/>
              <a:t> NO-LOCK</a:t>
            </a:r>
          </a:p>
          <a:p>
            <a:r>
              <a:rPr lang="en-US" sz="1000" dirty="0"/>
              <a:t>      WHERE </a:t>
            </a:r>
            <a:r>
              <a:rPr lang="en-US" sz="1000" dirty="0" err="1"/>
              <a:t>in_domain</a:t>
            </a:r>
            <a:r>
              <a:rPr lang="en-US" sz="1000" dirty="0"/>
              <a:t> EQ </a:t>
            </a:r>
            <a:r>
              <a:rPr lang="en-US" sz="1000" dirty="0" err="1"/>
              <a:t>global_domain</a:t>
            </a:r>
            <a:endParaRPr lang="en-US" sz="1000" dirty="0"/>
          </a:p>
          <a:p>
            <a:r>
              <a:rPr lang="en-US" sz="1000" dirty="0" smtClean="0"/>
              <a:t>        AND </a:t>
            </a:r>
            <a:r>
              <a:rPr lang="en-US" sz="1000" dirty="0" err="1" smtClean="0"/>
              <a:t>in_part</a:t>
            </a:r>
            <a:r>
              <a:rPr lang="en-US" sz="1000" dirty="0" smtClean="0"/>
              <a:t>   EQ </a:t>
            </a:r>
            <a:r>
              <a:rPr lang="en-US" sz="1000" dirty="0" err="1" smtClean="0"/>
              <a:t>iPartNum</a:t>
            </a:r>
            <a:endParaRPr lang="en-US" sz="1000" dirty="0" smtClean="0"/>
          </a:p>
          <a:p>
            <a:r>
              <a:rPr lang="en-US" sz="1000" dirty="0" smtClean="0"/>
              <a:t>    </a:t>
            </a:r>
            <a:r>
              <a:rPr lang="en-US" sz="1000" dirty="0"/>
              <a:t>:</a:t>
            </a:r>
          </a:p>
          <a:p>
            <a:r>
              <a:rPr lang="en-US" sz="1000" dirty="0"/>
              <a:t>      ACCUMULATE </a:t>
            </a:r>
            <a:r>
              <a:rPr lang="en-US" sz="1000" dirty="0" err="1"/>
              <a:t>in_qty_avail</a:t>
            </a:r>
            <a:r>
              <a:rPr lang="en-US" sz="1000" dirty="0"/>
              <a:t> - </a:t>
            </a:r>
            <a:r>
              <a:rPr lang="en-US" sz="1000" dirty="0" err="1"/>
              <a:t>in_qty_all</a:t>
            </a:r>
            <a:r>
              <a:rPr lang="en-US" sz="1000" dirty="0"/>
              <a:t> (TOTAL).</a:t>
            </a:r>
          </a:p>
          <a:p>
            <a:r>
              <a:rPr lang="en-US" sz="1000" dirty="0"/>
              <a:t>    END.</a:t>
            </a:r>
          </a:p>
          <a:p>
            <a:r>
              <a:rPr lang="en-US" sz="1000" dirty="0"/>
              <a:t>    RETURN MAX(ACCUM TOTAL </a:t>
            </a:r>
            <a:r>
              <a:rPr lang="en-US" sz="1000" dirty="0" err="1"/>
              <a:t>in_qty_avail</a:t>
            </a:r>
            <a:r>
              <a:rPr lang="en-US" sz="1000" dirty="0"/>
              <a:t> - </a:t>
            </a:r>
            <a:r>
              <a:rPr lang="en-US" sz="1000" dirty="0" err="1"/>
              <a:t>in_qty_all</a:t>
            </a:r>
            <a:r>
              <a:rPr lang="en-US" sz="1000" dirty="0"/>
              <a:t>, 0).</a:t>
            </a:r>
          </a:p>
          <a:p>
            <a:r>
              <a:rPr lang="en-US" sz="1000" dirty="0"/>
              <a:t>END FUNCTION.</a:t>
            </a:r>
          </a:p>
          <a:p>
            <a:endParaRPr lang="en-US" sz="1000" dirty="0"/>
          </a:p>
        </p:txBody>
      </p:sp>
      <p:sp>
        <p:nvSpPr>
          <p:cNvPr id="8" name="TextBox 7"/>
          <p:cNvSpPr txBox="1"/>
          <p:nvPr/>
        </p:nvSpPr>
        <p:spPr>
          <a:xfrm>
            <a:off x="4006657" y="1791093"/>
            <a:ext cx="3389974" cy="5447645"/>
          </a:xfrm>
          <a:prstGeom prst="rect">
            <a:avLst/>
          </a:prstGeom>
          <a:noFill/>
        </p:spPr>
        <p:txBody>
          <a:bodyPr wrap="square" rtlCol="0">
            <a:spAutoFit/>
          </a:bodyPr>
          <a:lstStyle/>
          <a:p>
            <a:r>
              <a:rPr lang="en-US" sz="1000" dirty="0"/>
              <a:t>/* Function to return the </a:t>
            </a:r>
            <a:r>
              <a:rPr lang="en-US" sz="1000" dirty="0" err="1"/>
              <a:t>qty</a:t>
            </a:r>
            <a:r>
              <a:rPr lang="en-US" sz="1000" dirty="0"/>
              <a:t> on hand of kits that can be built with</a:t>
            </a:r>
          </a:p>
          <a:p>
            <a:r>
              <a:rPr lang="en-US" sz="1000" dirty="0"/>
              <a:t> * existing component inventory</a:t>
            </a:r>
          </a:p>
          <a:p>
            <a:r>
              <a:rPr lang="en-US" sz="1000" dirty="0"/>
              <a:t> */</a:t>
            </a:r>
          </a:p>
          <a:p>
            <a:r>
              <a:rPr lang="en-US" sz="1000" dirty="0"/>
              <a:t>FUNCTION </a:t>
            </a:r>
            <a:r>
              <a:rPr lang="en-US" sz="1000" dirty="0" err="1"/>
              <a:t>GetKitQtyOH</a:t>
            </a:r>
            <a:r>
              <a:rPr lang="en-US" sz="1000" dirty="0"/>
              <a:t> RETURNS DECIMAL (INPUT </a:t>
            </a:r>
            <a:r>
              <a:rPr lang="en-US" sz="1000" dirty="0" err="1"/>
              <a:t>iPartNum</a:t>
            </a:r>
            <a:r>
              <a:rPr lang="en-US" sz="1000" dirty="0"/>
              <a:t> AS CHARACTER):</a:t>
            </a:r>
          </a:p>
          <a:p>
            <a:r>
              <a:rPr lang="en-US" sz="1000" dirty="0"/>
              <a:t>  DEF VAR </a:t>
            </a:r>
            <a:r>
              <a:rPr lang="en-US" sz="1000" dirty="0" err="1"/>
              <a:t>comp_qoh</a:t>
            </a:r>
            <a:r>
              <a:rPr lang="en-US" sz="1000" dirty="0"/>
              <a:t> LIKE </a:t>
            </a:r>
            <a:r>
              <a:rPr lang="en-US" sz="1000" dirty="0" err="1"/>
              <a:t>ld_qty_oh</a:t>
            </a:r>
            <a:r>
              <a:rPr lang="en-US" sz="1000" dirty="0"/>
              <a:t> NO-UNDO.</a:t>
            </a:r>
          </a:p>
          <a:p>
            <a:r>
              <a:rPr lang="en-US" sz="1000" dirty="0"/>
              <a:t>  DEF VAR </a:t>
            </a:r>
            <a:r>
              <a:rPr lang="en-US" sz="1000" dirty="0" err="1"/>
              <a:t>kit_qoh</a:t>
            </a:r>
            <a:r>
              <a:rPr lang="en-US" sz="1000" dirty="0"/>
              <a:t>  LIKE </a:t>
            </a:r>
            <a:r>
              <a:rPr lang="en-US" sz="1000" dirty="0" err="1"/>
              <a:t>ld_qty_oh</a:t>
            </a:r>
            <a:r>
              <a:rPr lang="en-US" sz="1000" dirty="0"/>
              <a:t> NO-UNDO.</a:t>
            </a:r>
          </a:p>
          <a:p>
            <a:endParaRPr lang="en-US" sz="1000" dirty="0"/>
          </a:p>
          <a:p>
            <a:r>
              <a:rPr lang="en-US" sz="1000" dirty="0"/>
              <a:t>  </a:t>
            </a:r>
            <a:r>
              <a:rPr lang="en-US" sz="1000" dirty="0" err="1"/>
              <a:t>kit_qoh</a:t>
            </a:r>
            <a:r>
              <a:rPr lang="en-US" sz="1000" dirty="0"/>
              <a:t>  = 999999.</a:t>
            </a:r>
          </a:p>
          <a:p>
            <a:r>
              <a:rPr lang="en-US" sz="1000" dirty="0"/>
              <a:t>  FOR EACH </a:t>
            </a:r>
            <a:r>
              <a:rPr lang="en-US" sz="1000" dirty="0" err="1"/>
              <a:t>ps_mstr</a:t>
            </a:r>
            <a:r>
              <a:rPr lang="en-US" sz="1000" dirty="0"/>
              <a:t> NO-LOCK</a:t>
            </a:r>
          </a:p>
          <a:p>
            <a:r>
              <a:rPr lang="en-US" sz="1000" dirty="0"/>
              <a:t>    WHERE </a:t>
            </a:r>
            <a:r>
              <a:rPr lang="en-US" sz="1000" dirty="0" err="1"/>
              <a:t>ps_domain</a:t>
            </a:r>
            <a:r>
              <a:rPr lang="en-US" sz="1000" dirty="0"/>
              <a:t> EQ </a:t>
            </a:r>
            <a:r>
              <a:rPr lang="en-US" sz="1000" dirty="0" err="1"/>
              <a:t>global_domain</a:t>
            </a:r>
            <a:endParaRPr lang="en-US" sz="1000" dirty="0"/>
          </a:p>
          <a:p>
            <a:r>
              <a:rPr lang="en-US" sz="1000" dirty="0"/>
              <a:t>      AND </a:t>
            </a:r>
            <a:r>
              <a:rPr lang="en-US" sz="1000" dirty="0" err="1"/>
              <a:t>ps_par</a:t>
            </a:r>
            <a:r>
              <a:rPr lang="en-US" sz="1000" dirty="0"/>
              <a:t>    EQ </a:t>
            </a:r>
            <a:r>
              <a:rPr lang="en-US" sz="1000" dirty="0" err="1"/>
              <a:t>iPartNum</a:t>
            </a:r>
            <a:endParaRPr lang="en-US" sz="1000" dirty="0"/>
          </a:p>
          <a:p>
            <a:r>
              <a:rPr lang="en-US" sz="1000" dirty="0"/>
              <a:t>  :</a:t>
            </a:r>
          </a:p>
          <a:p>
            <a:r>
              <a:rPr lang="en-US" sz="1000" dirty="0"/>
              <a:t>    /* Only pull </a:t>
            </a:r>
            <a:r>
              <a:rPr lang="en-US" sz="1000" dirty="0" err="1"/>
              <a:t>Qty</a:t>
            </a:r>
            <a:r>
              <a:rPr lang="en-US" sz="1000" dirty="0"/>
              <a:t> OH from inventory with AVAIL status */</a:t>
            </a:r>
          </a:p>
          <a:p>
            <a:r>
              <a:rPr lang="en-US" sz="1000" dirty="0"/>
              <a:t>    FOR EACH </a:t>
            </a:r>
            <a:r>
              <a:rPr lang="en-US" sz="1000" dirty="0" err="1"/>
              <a:t>in_mstr</a:t>
            </a:r>
            <a:r>
              <a:rPr lang="en-US" sz="1000" dirty="0"/>
              <a:t> NO-LOCK</a:t>
            </a:r>
          </a:p>
          <a:p>
            <a:r>
              <a:rPr lang="en-US" sz="1000" dirty="0"/>
              <a:t>      WHERE </a:t>
            </a:r>
            <a:r>
              <a:rPr lang="en-US" sz="1000" dirty="0" err="1"/>
              <a:t>in_domain</a:t>
            </a:r>
            <a:r>
              <a:rPr lang="en-US" sz="1000" dirty="0"/>
              <a:t> EQ </a:t>
            </a:r>
            <a:r>
              <a:rPr lang="en-US" sz="1000" dirty="0" err="1"/>
              <a:t>ps_domain</a:t>
            </a:r>
            <a:endParaRPr lang="en-US" sz="1000" dirty="0"/>
          </a:p>
          <a:p>
            <a:r>
              <a:rPr lang="en-US" sz="1000" dirty="0"/>
              <a:t>        AND </a:t>
            </a:r>
            <a:r>
              <a:rPr lang="en-US" sz="1000" dirty="0" err="1"/>
              <a:t>in_part</a:t>
            </a:r>
            <a:r>
              <a:rPr lang="en-US" sz="1000" dirty="0"/>
              <a:t>   EQ </a:t>
            </a:r>
            <a:r>
              <a:rPr lang="en-US" sz="1000" dirty="0" err="1"/>
              <a:t>ps_comp</a:t>
            </a:r>
            <a:endParaRPr lang="en-US" sz="1000" dirty="0"/>
          </a:p>
          <a:p>
            <a:r>
              <a:rPr lang="en-US" sz="1000" dirty="0"/>
              <a:t>    :</a:t>
            </a:r>
          </a:p>
          <a:p>
            <a:r>
              <a:rPr lang="en-US" sz="1000" dirty="0"/>
              <a:t>      ACCUMULATE </a:t>
            </a:r>
            <a:r>
              <a:rPr lang="en-US" sz="1000" dirty="0" err="1"/>
              <a:t>in_qty_avail</a:t>
            </a:r>
            <a:r>
              <a:rPr lang="en-US" sz="1000" dirty="0"/>
              <a:t> - </a:t>
            </a:r>
            <a:r>
              <a:rPr lang="en-US" sz="1000" dirty="0" err="1"/>
              <a:t>in_qty_all</a:t>
            </a:r>
            <a:r>
              <a:rPr lang="en-US" sz="1000" dirty="0"/>
              <a:t> (TOTAL).</a:t>
            </a:r>
          </a:p>
          <a:p>
            <a:r>
              <a:rPr lang="en-US" sz="1000" dirty="0"/>
              <a:t>    END.</a:t>
            </a:r>
          </a:p>
          <a:p>
            <a:r>
              <a:rPr lang="en-US" sz="1000" dirty="0"/>
              <a:t>    </a:t>
            </a:r>
            <a:r>
              <a:rPr lang="en-US" sz="1000" dirty="0" err="1"/>
              <a:t>comp_qoh</a:t>
            </a:r>
            <a:r>
              <a:rPr lang="en-US" sz="1000" dirty="0"/>
              <a:t> = MAX(</a:t>
            </a:r>
            <a:r>
              <a:rPr lang="en-US" sz="1000" dirty="0" err="1"/>
              <a:t>accum</a:t>
            </a:r>
            <a:r>
              <a:rPr lang="en-US" sz="1000" dirty="0"/>
              <a:t> TOTAL </a:t>
            </a:r>
            <a:r>
              <a:rPr lang="en-US" sz="1000" dirty="0" err="1"/>
              <a:t>in_qty_avail</a:t>
            </a:r>
            <a:r>
              <a:rPr lang="en-US" sz="1000" dirty="0"/>
              <a:t> - </a:t>
            </a:r>
            <a:r>
              <a:rPr lang="en-US" sz="1000" dirty="0" err="1"/>
              <a:t>in_qty_all</a:t>
            </a:r>
            <a:r>
              <a:rPr lang="en-US" sz="1000" dirty="0"/>
              <a:t>, 0).</a:t>
            </a:r>
          </a:p>
          <a:p>
            <a:r>
              <a:rPr lang="en-US" sz="1000" dirty="0"/>
              <a:t>    /* Kit </a:t>
            </a:r>
            <a:r>
              <a:rPr lang="en-US" sz="1000" dirty="0" err="1"/>
              <a:t>Qty</a:t>
            </a:r>
            <a:r>
              <a:rPr lang="en-US" sz="1000" dirty="0"/>
              <a:t>-on-hand is always lowest </a:t>
            </a:r>
            <a:r>
              <a:rPr lang="en-US" sz="1000" dirty="0" err="1"/>
              <a:t>QoH</a:t>
            </a:r>
            <a:r>
              <a:rPr lang="en-US" sz="1000" dirty="0"/>
              <a:t> for all first-level components */</a:t>
            </a:r>
          </a:p>
          <a:p>
            <a:r>
              <a:rPr lang="en-US" sz="1000" dirty="0"/>
              <a:t>    IF </a:t>
            </a:r>
            <a:r>
              <a:rPr lang="en-US" sz="1000" dirty="0" err="1"/>
              <a:t>comp_qoh</a:t>
            </a:r>
            <a:r>
              <a:rPr lang="en-US" sz="1000" dirty="0"/>
              <a:t> LT </a:t>
            </a:r>
            <a:r>
              <a:rPr lang="en-US" sz="1000" dirty="0" err="1"/>
              <a:t>kit_qoh</a:t>
            </a:r>
            <a:r>
              <a:rPr lang="en-US" sz="1000" dirty="0"/>
              <a:t> THEN</a:t>
            </a:r>
          </a:p>
          <a:p>
            <a:r>
              <a:rPr lang="en-US" sz="1000" dirty="0"/>
              <a:t>      </a:t>
            </a:r>
            <a:r>
              <a:rPr lang="en-US" sz="1000" dirty="0" err="1"/>
              <a:t>kit_qoh</a:t>
            </a:r>
            <a:r>
              <a:rPr lang="en-US" sz="1000" dirty="0"/>
              <a:t> = </a:t>
            </a:r>
            <a:r>
              <a:rPr lang="en-US" sz="1000" dirty="0" err="1"/>
              <a:t>comp_qoh</a:t>
            </a:r>
            <a:r>
              <a:rPr lang="en-US" sz="1000" dirty="0"/>
              <a:t>.</a:t>
            </a:r>
          </a:p>
          <a:p>
            <a:r>
              <a:rPr lang="en-US" sz="1000" dirty="0"/>
              <a:t>  END.</a:t>
            </a:r>
          </a:p>
          <a:p>
            <a:r>
              <a:rPr lang="en-US" sz="1000" dirty="0"/>
              <a:t>  IF </a:t>
            </a:r>
            <a:r>
              <a:rPr lang="en-US" sz="1000" dirty="0" err="1"/>
              <a:t>kit_qoh</a:t>
            </a:r>
            <a:r>
              <a:rPr lang="en-US" sz="1000" dirty="0"/>
              <a:t> EQ 999999 THEN </a:t>
            </a:r>
            <a:r>
              <a:rPr lang="en-US" sz="1000" dirty="0" err="1"/>
              <a:t>kit_qoh</a:t>
            </a:r>
            <a:r>
              <a:rPr lang="en-US" sz="1000" dirty="0"/>
              <a:t> = 0. /* this only happens when BoM is missing */</a:t>
            </a:r>
          </a:p>
          <a:p>
            <a:r>
              <a:rPr lang="en-US" sz="1000" dirty="0"/>
              <a:t>  RETURN </a:t>
            </a:r>
            <a:r>
              <a:rPr lang="en-US" sz="1000" dirty="0" err="1"/>
              <a:t>kit_qoh</a:t>
            </a:r>
            <a:r>
              <a:rPr lang="en-US" sz="1000" dirty="0"/>
              <a:t>.</a:t>
            </a:r>
          </a:p>
          <a:p>
            <a:r>
              <a:rPr lang="en-US" sz="1000" dirty="0"/>
              <a:t>END FUNCTION.</a:t>
            </a:r>
          </a:p>
          <a:p>
            <a:endParaRPr lang="en-US" sz="1000" dirty="0"/>
          </a:p>
          <a:p>
            <a:endParaRPr lang="en-US" sz="1000" dirty="0"/>
          </a:p>
        </p:txBody>
      </p:sp>
      <p:sp>
        <p:nvSpPr>
          <p:cNvPr id="9" name="TextBox 8"/>
          <p:cNvSpPr txBox="1"/>
          <p:nvPr/>
        </p:nvSpPr>
        <p:spPr>
          <a:xfrm>
            <a:off x="7583880" y="1836837"/>
            <a:ext cx="3389974" cy="2246769"/>
          </a:xfrm>
          <a:prstGeom prst="rect">
            <a:avLst/>
          </a:prstGeom>
          <a:noFill/>
        </p:spPr>
        <p:txBody>
          <a:bodyPr wrap="square" rtlCol="0">
            <a:spAutoFit/>
          </a:bodyPr>
          <a:lstStyle/>
          <a:p>
            <a:r>
              <a:rPr lang="en-US" sz="1000" dirty="0"/>
              <a:t>/* Function to get the </a:t>
            </a:r>
            <a:r>
              <a:rPr lang="en-US" sz="1000" dirty="0" err="1"/>
              <a:t>qty</a:t>
            </a:r>
            <a:r>
              <a:rPr lang="en-US" sz="1000" dirty="0"/>
              <a:t> avail on hand of the FG item */</a:t>
            </a:r>
          </a:p>
          <a:p>
            <a:r>
              <a:rPr lang="en-US" sz="1000" dirty="0"/>
              <a:t>FUNCTION </a:t>
            </a:r>
            <a:r>
              <a:rPr lang="en-US" sz="1000" dirty="0" err="1"/>
              <a:t>GetComponents</a:t>
            </a:r>
            <a:r>
              <a:rPr lang="en-US" sz="1000" dirty="0"/>
              <a:t> RETURNS CHARACTER (INPUT </a:t>
            </a:r>
            <a:r>
              <a:rPr lang="en-US" sz="1000" dirty="0" err="1"/>
              <a:t>iPartNum</a:t>
            </a:r>
            <a:r>
              <a:rPr lang="en-US" sz="1000" dirty="0"/>
              <a:t> AS CHARACTER):</a:t>
            </a:r>
          </a:p>
          <a:p>
            <a:r>
              <a:rPr lang="en-US" sz="1000" dirty="0"/>
              <a:t>  DEF VAR </a:t>
            </a:r>
            <a:r>
              <a:rPr lang="en-US" sz="1000" dirty="0" err="1"/>
              <a:t>comp_list</a:t>
            </a:r>
            <a:r>
              <a:rPr lang="en-US" sz="1000" dirty="0"/>
              <a:t> AS CHAR INIT "".</a:t>
            </a:r>
          </a:p>
          <a:p>
            <a:r>
              <a:rPr lang="en-US" sz="1000" dirty="0"/>
              <a:t>  FOR EACH </a:t>
            </a:r>
            <a:r>
              <a:rPr lang="en-US" sz="1000" dirty="0" err="1"/>
              <a:t>ps_mstr</a:t>
            </a:r>
            <a:r>
              <a:rPr lang="en-US" sz="1000" dirty="0"/>
              <a:t> NO-LOCK</a:t>
            </a:r>
          </a:p>
          <a:p>
            <a:r>
              <a:rPr lang="en-US" sz="1000" dirty="0"/>
              <a:t>    WHERE </a:t>
            </a:r>
            <a:r>
              <a:rPr lang="en-US" sz="1000" dirty="0" err="1"/>
              <a:t>ps_domain</a:t>
            </a:r>
            <a:r>
              <a:rPr lang="en-US" sz="1000" dirty="0"/>
              <a:t> EQ </a:t>
            </a:r>
            <a:r>
              <a:rPr lang="en-US" sz="1000" dirty="0" err="1"/>
              <a:t>global_domain</a:t>
            </a:r>
            <a:endParaRPr lang="en-US" sz="1000" dirty="0"/>
          </a:p>
          <a:p>
            <a:r>
              <a:rPr lang="en-US" sz="1000" dirty="0"/>
              <a:t>      AND </a:t>
            </a:r>
            <a:r>
              <a:rPr lang="en-US" sz="1000" dirty="0" err="1"/>
              <a:t>ps_par</a:t>
            </a:r>
            <a:r>
              <a:rPr lang="en-US" sz="1000" dirty="0"/>
              <a:t>    EQ </a:t>
            </a:r>
            <a:r>
              <a:rPr lang="en-US" sz="1000" dirty="0" err="1"/>
              <a:t>iPartNum</a:t>
            </a:r>
            <a:endParaRPr lang="en-US" sz="1000" dirty="0"/>
          </a:p>
          <a:p>
            <a:r>
              <a:rPr lang="en-US" sz="1000" dirty="0"/>
              <a:t>  :</a:t>
            </a:r>
          </a:p>
          <a:p>
            <a:r>
              <a:rPr lang="en-US" sz="1000" dirty="0"/>
              <a:t>    </a:t>
            </a:r>
            <a:r>
              <a:rPr lang="en-US" sz="1000" dirty="0" err="1"/>
              <a:t>comp_list</a:t>
            </a:r>
            <a:r>
              <a:rPr lang="en-US" sz="1000" dirty="0"/>
              <a:t> = </a:t>
            </a:r>
            <a:r>
              <a:rPr lang="en-US" sz="1000" dirty="0" err="1"/>
              <a:t>comp_list</a:t>
            </a:r>
            <a:r>
              <a:rPr lang="en-US" sz="1000" dirty="0"/>
              <a:t> + (IF </a:t>
            </a:r>
            <a:r>
              <a:rPr lang="en-US" sz="1000" dirty="0" err="1"/>
              <a:t>comp_list</a:t>
            </a:r>
            <a:r>
              <a:rPr lang="en-US" sz="1000" dirty="0"/>
              <a:t> EQ "" THEN "" ELSE ", ") + </a:t>
            </a:r>
            <a:r>
              <a:rPr lang="en-US" sz="1000" dirty="0" err="1"/>
              <a:t>ps_comp</a:t>
            </a:r>
            <a:r>
              <a:rPr lang="en-US" sz="1000" dirty="0"/>
              <a:t>.</a:t>
            </a:r>
          </a:p>
          <a:p>
            <a:r>
              <a:rPr lang="en-US" sz="1000" dirty="0"/>
              <a:t>  END.</a:t>
            </a:r>
          </a:p>
          <a:p>
            <a:r>
              <a:rPr lang="en-US" sz="1000" dirty="0"/>
              <a:t>  RETURN </a:t>
            </a:r>
            <a:r>
              <a:rPr lang="en-US" sz="1000" dirty="0" err="1"/>
              <a:t>comp_list</a:t>
            </a:r>
            <a:r>
              <a:rPr lang="en-US" sz="1000" dirty="0"/>
              <a:t>.</a:t>
            </a:r>
          </a:p>
          <a:p>
            <a:r>
              <a:rPr lang="en-US" sz="1000" dirty="0"/>
              <a:t>END FUNCTION.</a:t>
            </a:r>
          </a:p>
          <a:p>
            <a:endParaRPr lang="en-US" sz="1000" dirty="0"/>
          </a:p>
        </p:txBody>
      </p:sp>
    </p:spTree>
    <p:extLst>
      <p:ext uri="{BB962C8B-B14F-4D97-AF65-F5344CB8AC3E}">
        <p14:creationId xmlns:p14="http://schemas.microsoft.com/office/powerpoint/2010/main" val="31433269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4116"/>
          </a:xfrm>
        </p:spPr>
        <p:txBody>
          <a:bodyPr>
            <a:normAutofit fontScale="90000"/>
          </a:bodyPr>
          <a:lstStyle/>
          <a:p>
            <a:r>
              <a:rPr lang="en-US" dirty="0" smtClean="0"/>
              <a:t>Even More Advanced: Convert Inquiry To Browse</a:t>
            </a:r>
            <a:endParaRPr lang="en-US" dirty="0"/>
          </a:p>
        </p:txBody>
      </p:sp>
      <p:sp>
        <p:nvSpPr>
          <p:cNvPr id="3" name="Content Placeholder 2"/>
          <p:cNvSpPr>
            <a:spLocks noGrp="1"/>
          </p:cNvSpPr>
          <p:nvPr>
            <p:ph idx="1"/>
          </p:nvPr>
        </p:nvSpPr>
        <p:spPr>
          <a:xfrm>
            <a:off x="838200" y="999242"/>
            <a:ext cx="10515600" cy="5177721"/>
          </a:xfrm>
        </p:spPr>
        <p:txBody>
          <a:bodyPr>
            <a:normAutofit/>
          </a:bodyPr>
          <a:lstStyle/>
          <a:p>
            <a:r>
              <a:rPr lang="en-US" sz="2400" dirty="0" smtClean="0"/>
              <a:t>Work Center Load </a:t>
            </a:r>
            <a:r>
              <a:rPr lang="en-US" sz="2400" dirty="0"/>
              <a:t>Detail Inquiry (24.16, crwciq02.p</a:t>
            </a:r>
            <a:r>
              <a:rPr lang="en-US" sz="2400" dirty="0" smtClean="0"/>
              <a:t>)</a:t>
            </a:r>
          </a:p>
          <a:p>
            <a:r>
              <a:rPr lang="en-US" sz="2400" dirty="0" smtClean="0"/>
              <a:t>Review source (should have source to all reports / inquiries)</a:t>
            </a:r>
          </a:p>
          <a:p>
            <a:r>
              <a:rPr lang="en-US" sz="2400" dirty="0" smtClean="0"/>
              <a:t>Replicate as close as possible in browse</a:t>
            </a:r>
            <a:endParaRPr lang="en-US" sz="2400"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337847"/>
            <a:ext cx="5832580" cy="3544907"/>
          </a:xfrm>
          <a:prstGeom prst="rect">
            <a:avLst/>
          </a:prstGeom>
        </p:spPr>
      </p:pic>
      <p:pic>
        <p:nvPicPr>
          <p:cNvPr id="5" name="Picture 4"/>
          <p:cNvPicPr>
            <a:picLocks noChangeAspect="1"/>
          </p:cNvPicPr>
          <p:nvPr/>
        </p:nvPicPr>
        <p:blipFill>
          <a:blip r:embed="rId3"/>
          <a:stretch>
            <a:fillRect/>
          </a:stretch>
        </p:blipFill>
        <p:spPr>
          <a:xfrm>
            <a:off x="6670780" y="2043638"/>
            <a:ext cx="4462276" cy="2036604"/>
          </a:xfrm>
          <a:prstGeom prst="rect">
            <a:avLst/>
          </a:prstGeom>
        </p:spPr>
      </p:pic>
      <p:pic>
        <p:nvPicPr>
          <p:cNvPr id="6" name="Picture 5"/>
          <p:cNvPicPr>
            <a:picLocks noChangeAspect="1"/>
          </p:cNvPicPr>
          <p:nvPr/>
        </p:nvPicPr>
        <p:blipFill>
          <a:blip r:embed="rId4"/>
          <a:stretch>
            <a:fillRect/>
          </a:stretch>
        </p:blipFill>
        <p:spPr>
          <a:xfrm>
            <a:off x="6670780" y="3748253"/>
            <a:ext cx="4462276" cy="2036604"/>
          </a:xfrm>
          <a:prstGeom prst="rect">
            <a:avLst/>
          </a:prstGeom>
        </p:spPr>
      </p:pic>
    </p:spTree>
    <p:extLst>
      <p:ext uri="{BB962C8B-B14F-4D97-AF65-F5344CB8AC3E}">
        <p14:creationId xmlns:p14="http://schemas.microsoft.com/office/powerpoint/2010/main" val="3226329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9531"/>
          </a:xfrm>
        </p:spPr>
        <p:txBody>
          <a:bodyPr/>
          <a:lstStyle/>
          <a:p>
            <a:r>
              <a:rPr lang="en-US" dirty="0" smtClean="0"/>
              <a:t>Using Recursion To Display BOM Components</a:t>
            </a:r>
            <a:endParaRPr lang="en-US" dirty="0"/>
          </a:p>
        </p:txBody>
      </p:sp>
      <p:sp>
        <p:nvSpPr>
          <p:cNvPr id="3" name="Content Placeholder 2"/>
          <p:cNvSpPr>
            <a:spLocks noGrp="1"/>
          </p:cNvSpPr>
          <p:nvPr>
            <p:ph idx="1"/>
          </p:nvPr>
        </p:nvSpPr>
        <p:spPr>
          <a:xfrm>
            <a:off x="838200" y="1348033"/>
            <a:ext cx="10515600" cy="4828930"/>
          </a:xfrm>
        </p:spPr>
        <p:txBody>
          <a:bodyPr>
            <a:normAutofit/>
          </a:bodyPr>
          <a:lstStyle/>
          <a:p>
            <a:r>
              <a:rPr lang="en-US" sz="1800" dirty="0" smtClean="0"/>
              <a:t>Be very careful with recursive functions. Step 1 is always to identify the return condition. </a:t>
            </a:r>
            <a:r>
              <a:rPr lang="en-US" sz="1800" dirty="0" err="1" smtClean="0"/>
              <a:t>Eg</a:t>
            </a:r>
            <a:r>
              <a:rPr lang="en-US" sz="1800" dirty="0" smtClean="0"/>
              <a:t>, the condition at which you simply return a value rather than calling the function again.</a:t>
            </a:r>
          </a:p>
          <a:p>
            <a:r>
              <a:rPr lang="en-US" sz="1800" dirty="0" smtClean="0"/>
              <a:t>Simple browse to show all components of a finished good as a comma-separated list.</a:t>
            </a:r>
            <a:br>
              <a:rPr lang="en-US" sz="1800" dirty="0" smtClean="0"/>
            </a:br>
            <a:r>
              <a:rPr lang="en-US" sz="1800" dirty="0" smtClean="0"/>
              <a:t>Add </a:t>
            </a:r>
            <a:r>
              <a:rPr lang="en-US" sz="1800" dirty="0" err="1" smtClean="0"/>
              <a:t>pt_mstr</a:t>
            </a:r>
            <a:r>
              <a:rPr lang="en-US" sz="1800" dirty="0" smtClean="0"/>
              <a:t> table, then a few fields as columns to display.</a:t>
            </a:r>
          </a:p>
          <a:p>
            <a:r>
              <a:rPr lang="en-US" sz="1800" dirty="0" smtClean="0"/>
              <a:t>Create a calculated field setup as shown:</a:t>
            </a:r>
          </a:p>
          <a:p>
            <a:r>
              <a:rPr lang="en-US" sz="1800" dirty="0" smtClean="0"/>
              <a:t>In the “Local Variables” tab, add this function:</a:t>
            </a:r>
            <a:br>
              <a:rPr lang="en-US" sz="1800" dirty="0" smtClean="0"/>
            </a:br>
            <a:r>
              <a:rPr lang="en-US" sz="1800" dirty="0" smtClean="0"/>
              <a:t/>
            </a:r>
            <a:br>
              <a:rPr lang="en-US" sz="1800" dirty="0" smtClean="0"/>
            </a:br>
            <a:r>
              <a:rPr lang="en-US" sz="1800" dirty="0" smtClean="0"/>
              <a:t/>
            </a:r>
            <a:br>
              <a:rPr lang="en-US" sz="1800" dirty="0" smtClean="0"/>
            </a:br>
            <a:endParaRPr lang="en-US" sz="1800" dirty="0"/>
          </a:p>
        </p:txBody>
      </p:sp>
      <p:pic>
        <p:nvPicPr>
          <p:cNvPr id="4" name="Picture 3"/>
          <p:cNvPicPr>
            <a:picLocks noChangeAspect="1"/>
          </p:cNvPicPr>
          <p:nvPr/>
        </p:nvPicPr>
        <p:blipFill>
          <a:blip r:embed="rId2"/>
          <a:stretch>
            <a:fillRect/>
          </a:stretch>
        </p:blipFill>
        <p:spPr>
          <a:xfrm>
            <a:off x="6004088" y="2535810"/>
            <a:ext cx="5183411" cy="2365733"/>
          </a:xfrm>
          <a:prstGeom prst="rect">
            <a:avLst/>
          </a:prstGeom>
        </p:spPr>
      </p:pic>
      <p:sp>
        <p:nvSpPr>
          <p:cNvPr id="5" name="TextBox 4"/>
          <p:cNvSpPr txBox="1"/>
          <p:nvPr/>
        </p:nvSpPr>
        <p:spPr>
          <a:xfrm>
            <a:off x="744718" y="3525625"/>
            <a:ext cx="6127422" cy="2400657"/>
          </a:xfrm>
          <a:prstGeom prst="rect">
            <a:avLst/>
          </a:prstGeom>
          <a:noFill/>
        </p:spPr>
        <p:txBody>
          <a:bodyPr wrap="square" rtlCol="0">
            <a:spAutoFit/>
          </a:bodyPr>
          <a:lstStyle/>
          <a:p>
            <a:r>
              <a:rPr lang="en-US" sz="1000" dirty="0">
                <a:latin typeface="Courier New" panose="02070309020205020404" pitchFamily="49" charset="0"/>
                <a:cs typeface="Courier New" panose="02070309020205020404" pitchFamily="49" charset="0"/>
              </a:rPr>
              <a:t>FUNCTION </a:t>
            </a:r>
            <a:r>
              <a:rPr lang="en-US" sz="1000" dirty="0" err="1">
                <a:latin typeface="Courier New" panose="02070309020205020404" pitchFamily="49" charset="0"/>
                <a:cs typeface="Courier New" panose="02070309020205020404" pitchFamily="49" charset="0"/>
              </a:rPr>
              <a:t>GetComponents</a:t>
            </a:r>
            <a:r>
              <a:rPr lang="en-US" sz="1000" dirty="0">
                <a:latin typeface="Courier New" panose="02070309020205020404" pitchFamily="49" charset="0"/>
                <a:cs typeface="Courier New" panose="02070309020205020404" pitchFamily="49" charset="0"/>
              </a:rPr>
              <a:t> RETURNS CHARACTER</a:t>
            </a:r>
          </a:p>
          <a:p>
            <a:r>
              <a:rPr lang="en-US" sz="1000" dirty="0">
                <a:latin typeface="Courier New" panose="02070309020205020404" pitchFamily="49" charset="0"/>
                <a:cs typeface="Courier New" panose="02070309020205020404" pitchFamily="49" charset="0"/>
              </a:rPr>
              <a:t>  (INPUT </a:t>
            </a:r>
            <a:r>
              <a:rPr lang="en-US" sz="1000" dirty="0" err="1">
                <a:latin typeface="Courier New" panose="02070309020205020404" pitchFamily="49" charset="0"/>
                <a:cs typeface="Courier New" panose="02070309020205020404" pitchFamily="49" charset="0"/>
              </a:rPr>
              <a:t>iPart</a:t>
            </a:r>
            <a:r>
              <a:rPr lang="en-US" sz="1000" dirty="0">
                <a:latin typeface="Courier New" panose="02070309020205020404" pitchFamily="49" charset="0"/>
                <a:cs typeface="Courier New" panose="02070309020205020404" pitchFamily="49" charset="0"/>
              </a:rPr>
              <a:t> AS CHARACTER):</a:t>
            </a:r>
          </a:p>
          <a:p>
            <a:r>
              <a:rPr lang="en-US" sz="1000" dirty="0">
                <a:latin typeface="Courier New" panose="02070309020205020404" pitchFamily="49" charset="0"/>
                <a:cs typeface="Courier New" panose="02070309020205020404" pitchFamily="49" charset="0"/>
              </a:rPr>
              <a:t>  </a:t>
            </a:r>
            <a:r>
              <a:rPr lang="en-US" sz="1000" dirty="0" err="1">
                <a:latin typeface="Courier New" panose="02070309020205020404" pitchFamily="49" charset="0"/>
                <a:cs typeface="Courier New" panose="02070309020205020404" pitchFamily="49" charset="0"/>
              </a:rPr>
              <a:t>def</a:t>
            </a:r>
            <a:r>
              <a:rPr lang="en-US" sz="1000" dirty="0">
                <a:latin typeface="Courier New" panose="02070309020205020404" pitchFamily="49" charset="0"/>
                <a:cs typeface="Courier New" panose="02070309020205020404" pitchFamily="49" charset="0"/>
              </a:rPr>
              <a:t> </a:t>
            </a:r>
            <a:r>
              <a:rPr lang="en-US" sz="1000" dirty="0" err="1">
                <a:latin typeface="Courier New" panose="02070309020205020404" pitchFamily="49" charset="0"/>
                <a:cs typeface="Courier New" panose="02070309020205020404" pitchFamily="49" charset="0"/>
              </a:rPr>
              <a:t>var</a:t>
            </a:r>
            <a:r>
              <a:rPr lang="en-US" sz="1000" dirty="0">
                <a:latin typeface="Courier New" panose="02070309020205020404" pitchFamily="49" charset="0"/>
                <a:cs typeface="Courier New" panose="02070309020205020404" pitchFamily="49" charset="0"/>
              </a:rPr>
              <a:t> </a:t>
            </a:r>
            <a:r>
              <a:rPr lang="en-US" sz="1000" dirty="0" err="1">
                <a:latin typeface="Courier New" panose="02070309020205020404" pitchFamily="49" charset="0"/>
                <a:cs typeface="Courier New" panose="02070309020205020404" pitchFamily="49" charset="0"/>
              </a:rPr>
              <a:t>comp_list</a:t>
            </a:r>
            <a:r>
              <a:rPr lang="en-US" sz="1000" dirty="0">
                <a:latin typeface="Courier New" panose="02070309020205020404" pitchFamily="49" charset="0"/>
                <a:cs typeface="Courier New" panose="02070309020205020404" pitchFamily="49" charset="0"/>
              </a:rPr>
              <a:t> as char no-undo.</a:t>
            </a:r>
          </a:p>
          <a:p>
            <a:endParaRPr lang="en-US" sz="1000" dirty="0">
              <a:latin typeface="Courier New" panose="02070309020205020404" pitchFamily="49" charset="0"/>
              <a:cs typeface="Courier New" panose="02070309020205020404" pitchFamily="49" charset="0"/>
            </a:endParaRPr>
          </a:p>
          <a:p>
            <a:r>
              <a:rPr lang="en-US" sz="1000" dirty="0">
                <a:latin typeface="Courier New" panose="02070309020205020404" pitchFamily="49" charset="0"/>
                <a:cs typeface="Courier New" panose="02070309020205020404" pitchFamily="49" charset="0"/>
              </a:rPr>
              <a:t>  FOR EACH </a:t>
            </a:r>
            <a:r>
              <a:rPr lang="en-US" sz="1000" dirty="0" err="1">
                <a:latin typeface="Courier New" panose="02070309020205020404" pitchFamily="49" charset="0"/>
                <a:cs typeface="Courier New" panose="02070309020205020404" pitchFamily="49" charset="0"/>
              </a:rPr>
              <a:t>ps_mstr</a:t>
            </a:r>
            <a:r>
              <a:rPr lang="en-US" sz="1000" dirty="0">
                <a:latin typeface="Courier New" panose="02070309020205020404" pitchFamily="49" charset="0"/>
                <a:cs typeface="Courier New" panose="02070309020205020404" pitchFamily="49" charset="0"/>
              </a:rPr>
              <a:t> NO-LOCK</a:t>
            </a:r>
          </a:p>
          <a:p>
            <a:r>
              <a:rPr lang="en-US" sz="1000" dirty="0">
                <a:latin typeface="Courier New" panose="02070309020205020404" pitchFamily="49" charset="0"/>
                <a:cs typeface="Courier New" panose="02070309020205020404" pitchFamily="49" charset="0"/>
              </a:rPr>
              <a:t>    WHERE </a:t>
            </a:r>
            <a:r>
              <a:rPr lang="en-US" sz="1000" dirty="0" err="1">
                <a:latin typeface="Courier New" panose="02070309020205020404" pitchFamily="49" charset="0"/>
                <a:cs typeface="Courier New" panose="02070309020205020404" pitchFamily="49" charset="0"/>
              </a:rPr>
              <a:t>ps_domain</a:t>
            </a:r>
            <a:r>
              <a:rPr lang="en-US" sz="1000" dirty="0">
                <a:latin typeface="Courier New" panose="02070309020205020404" pitchFamily="49" charset="0"/>
                <a:cs typeface="Courier New" panose="02070309020205020404" pitchFamily="49" charset="0"/>
              </a:rPr>
              <a:t> EQ </a:t>
            </a:r>
            <a:r>
              <a:rPr lang="en-US" sz="1000" dirty="0" err="1">
                <a:latin typeface="Courier New" panose="02070309020205020404" pitchFamily="49" charset="0"/>
                <a:cs typeface="Courier New" panose="02070309020205020404" pitchFamily="49" charset="0"/>
              </a:rPr>
              <a:t>global_domain</a:t>
            </a:r>
            <a:endParaRPr lang="en-US" sz="1000" dirty="0">
              <a:latin typeface="Courier New" panose="02070309020205020404" pitchFamily="49" charset="0"/>
              <a:cs typeface="Courier New" panose="02070309020205020404" pitchFamily="49" charset="0"/>
            </a:endParaRPr>
          </a:p>
          <a:p>
            <a:r>
              <a:rPr lang="en-US" sz="1000" dirty="0">
                <a:latin typeface="Courier New" panose="02070309020205020404" pitchFamily="49" charset="0"/>
                <a:cs typeface="Courier New" panose="02070309020205020404" pitchFamily="49" charset="0"/>
              </a:rPr>
              <a:t>      AND </a:t>
            </a:r>
            <a:r>
              <a:rPr lang="en-US" sz="1000" dirty="0" err="1">
                <a:latin typeface="Courier New" panose="02070309020205020404" pitchFamily="49" charset="0"/>
                <a:cs typeface="Courier New" panose="02070309020205020404" pitchFamily="49" charset="0"/>
              </a:rPr>
              <a:t>ps_par</a:t>
            </a:r>
            <a:r>
              <a:rPr lang="en-US" sz="1000" dirty="0">
                <a:latin typeface="Courier New" panose="02070309020205020404" pitchFamily="49" charset="0"/>
                <a:cs typeface="Courier New" panose="02070309020205020404" pitchFamily="49" charset="0"/>
              </a:rPr>
              <a:t>    EQ </a:t>
            </a:r>
            <a:r>
              <a:rPr lang="en-US" sz="1000" dirty="0" err="1">
                <a:latin typeface="Courier New" panose="02070309020205020404" pitchFamily="49" charset="0"/>
                <a:cs typeface="Courier New" panose="02070309020205020404" pitchFamily="49" charset="0"/>
              </a:rPr>
              <a:t>iPart</a:t>
            </a:r>
            <a:endParaRPr lang="en-US" sz="1000" dirty="0">
              <a:latin typeface="Courier New" panose="02070309020205020404" pitchFamily="49" charset="0"/>
              <a:cs typeface="Courier New" panose="02070309020205020404" pitchFamily="49" charset="0"/>
            </a:endParaRPr>
          </a:p>
          <a:p>
            <a:r>
              <a:rPr lang="en-US" sz="1000" dirty="0">
                <a:latin typeface="Courier New" panose="02070309020205020404" pitchFamily="49" charset="0"/>
                <a:cs typeface="Courier New" panose="02070309020205020404" pitchFamily="49" charset="0"/>
              </a:rPr>
              <a:t>      AND (</a:t>
            </a:r>
            <a:r>
              <a:rPr lang="en-US" sz="1000" dirty="0" err="1">
                <a:latin typeface="Courier New" panose="02070309020205020404" pitchFamily="49" charset="0"/>
                <a:cs typeface="Courier New" panose="02070309020205020404" pitchFamily="49" charset="0"/>
              </a:rPr>
              <a:t>ps_start</a:t>
            </a:r>
            <a:r>
              <a:rPr lang="en-US" sz="1000" dirty="0">
                <a:latin typeface="Courier New" panose="02070309020205020404" pitchFamily="49" charset="0"/>
                <a:cs typeface="Courier New" panose="02070309020205020404" pitchFamily="49" charset="0"/>
              </a:rPr>
              <a:t>  LE TODAY OR </a:t>
            </a:r>
            <a:r>
              <a:rPr lang="en-US" sz="1000" dirty="0" err="1">
                <a:latin typeface="Courier New" panose="02070309020205020404" pitchFamily="49" charset="0"/>
                <a:cs typeface="Courier New" panose="02070309020205020404" pitchFamily="49" charset="0"/>
              </a:rPr>
              <a:t>ps_start</a:t>
            </a:r>
            <a:r>
              <a:rPr lang="en-US" sz="1000" dirty="0">
                <a:latin typeface="Courier New" panose="02070309020205020404" pitchFamily="49" charset="0"/>
                <a:cs typeface="Courier New" panose="02070309020205020404" pitchFamily="49" charset="0"/>
              </a:rPr>
              <a:t> EQ ?)</a:t>
            </a:r>
          </a:p>
          <a:p>
            <a:r>
              <a:rPr lang="en-US" sz="1000" dirty="0">
                <a:latin typeface="Courier New" panose="02070309020205020404" pitchFamily="49" charset="0"/>
                <a:cs typeface="Courier New" panose="02070309020205020404" pitchFamily="49" charset="0"/>
              </a:rPr>
              <a:t>      AND (</a:t>
            </a:r>
            <a:r>
              <a:rPr lang="en-US" sz="1000" dirty="0" err="1">
                <a:latin typeface="Courier New" panose="02070309020205020404" pitchFamily="49" charset="0"/>
                <a:cs typeface="Courier New" panose="02070309020205020404" pitchFamily="49" charset="0"/>
              </a:rPr>
              <a:t>ps_end</a:t>
            </a:r>
            <a:r>
              <a:rPr lang="en-US" sz="1000" dirty="0">
                <a:latin typeface="Courier New" panose="02070309020205020404" pitchFamily="49" charset="0"/>
                <a:cs typeface="Courier New" panose="02070309020205020404" pitchFamily="49" charset="0"/>
              </a:rPr>
              <a:t>    GE TODAY OR </a:t>
            </a:r>
            <a:r>
              <a:rPr lang="en-US" sz="1000" dirty="0" err="1">
                <a:latin typeface="Courier New" panose="02070309020205020404" pitchFamily="49" charset="0"/>
                <a:cs typeface="Courier New" panose="02070309020205020404" pitchFamily="49" charset="0"/>
              </a:rPr>
              <a:t>ps_end</a:t>
            </a:r>
            <a:r>
              <a:rPr lang="en-US" sz="1000" dirty="0">
                <a:latin typeface="Courier New" panose="02070309020205020404" pitchFamily="49" charset="0"/>
                <a:cs typeface="Courier New" panose="02070309020205020404" pitchFamily="49" charset="0"/>
              </a:rPr>
              <a:t> EQ ?)</a:t>
            </a:r>
          </a:p>
          <a:p>
            <a:r>
              <a:rPr lang="en-US" sz="1000" dirty="0">
                <a:latin typeface="Courier New" panose="02070309020205020404" pitchFamily="49" charset="0"/>
                <a:cs typeface="Courier New" panose="02070309020205020404" pitchFamily="49" charset="0"/>
              </a:rPr>
              <a:t>  :</a:t>
            </a:r>
          </a:p>
          <a:p>
            <a:r>
              <a:rPr lang="en-US" sz="1000" dirty="0">
                <a:latin typeface="Courier New" panose="02070309020205020404" pitchFamily="49" charset="0"/>
                <a:cs typeface="Courier New" panose="02070309020205020404" pitchFamily="49" charset="0"/>
              </a:rPr>
              <a:t>    </a:t>
            </a:r>
            <a:r>
              <a:rPr lang="en-US" sz="1000" dirty="0" err="1">
                <a:latin typeface="Courier New" panose="02070309020205020404" pitchFamily="49" charset="0"/>
                <a:cs typeface="Courier New" panose="02070309020205020404" pitchFamily="49" charset="0"/>
              </a:rPr>
              <a:t>comp_list</a:t>
            </a:r>
            <a:r>
              <a:rPr lang="en-US" sz="1000" dirty="0">
                <a:latin typeface="Courier New" panose="02070309020205020404" pitchFamily="49" charset="0"/>
                <a:cs typeface="Courier New" panose="02070309020205020404" pitchFamily="49" charset="0"/>
              </a:rPr>
              <a:t> = </a:t>
            </a:r>
            <a:r>
              <a:rPr lang="en-US" sz="1000" dirty="0" err="1">
                <a:latin typeface="Courier New" panose="02070309020205020404" pitchFamily="49" charset="0"/>
                <a:cs typeface="Courier New" panose="02070309020205020404" pitchFamily="49" charset="0"/>
              </a:rPr>
              <a:t>comp_list</a:t>
            </a:r>
            <a:r>
              <a:rPr lang="en-US" sz="1000" dirty="0">
                <a:latin typeface="Courier New" panose="02070309020205020404" pitchFamily="49" charset="0"/>
                <a:cs typeface="Courier New" panose="02070309020205020404" pitchFamily="49" charset="0"/>
              </a:rPr>
              <a:t> + ", " + </a:t>
            </a:r>
            <a:r>
              <a:rPr lang="en-US" sz="1000" dirty="0" err="1">
                <a:latin typeface="Courier New" panose="02070309020205020404" pitchFamily="49" charset="0"/>
                <a:cs typeface="Courier New" panose="02070309020205020404" pitchFamily="49" charset="0"/>
              </a:rPr>
              <a:t>ps_comp</a:t>
            </a:r>
            <a:r>
              <a:rPr lang="en-US" sz="1000" dirty="0">
                <a:latin typeface="Courier New" panose="02070309020205020404" pitchFamily="49" charset="0"/>
                <a:cs typeface="Courier New" panose="02070309020205020404" pitchFamily="49" charset="0"/>
              </a:rPr>
              <a:t> + </a:t>
            </a:r>
            <a:r>
              <a:rPr lang="en-US" sz="1000" dirty="0" err="1">
                <a:latin typeface="Courier New" panose="02070309020205020404" pitchFamily="49" charset="0"/>
                <a:cs typeface="Courier New" panose="02070309020205020404" pitchFamily="49" charset="0"/>
              </a:rPr>
              <a:t>GetComponents</a:t>
            </a:r>
            <a:r>
              <a:rPr lang="en-US" sz="1000" dirty="0">
                <a:latin typeface="Courier New" panose="02070309020205020404" pitchFamily="49" charset="0"/>
                <a:cs typeface="Courier New" panose="02070309020205020404" pitchFamily="49" charset="0"/>
              </a:rPr>
              <a:t>(INPUT </a:t>
            </a:r>
            <a:r>
              <a:rPr lang="en-US" sz="1000" dirty="0" err="1">
                <a:latin typeface="Courier New" panose="02070309020205020404" pitchFamily="49" charset="0"/>
                <a:cs typeface="Courier New" panose="02070309020205020404" pitchFamily="49" charset="0"/>
              </a:rPr>
              <a:t>ps_comp</a:t>
            </a:r>
            <a:r>
              <a:rPr lang="en-US" sz="1000" dirty="0">
                <a:latin typeface="Courier New" panose="02070309020205020404" pitchFamily="49" charset="0"/>
                <a:cs typeface="Courier New" panose="02070309020205020404" pitchFamily="49" charset="0"/>
              </a:rPr>
              <a:t>).</a:t>
            </a:r>
          </a:p>
          <a:p>
            <a:r>
              <a:rPr lang="en-US" sz="1000" dirty="0">
                <a:latin typeface="Courier New" panose="02070309020205020404" pitchFamily="49" charset="0"/>
                <a:cs typeface="Courier New" panose="02070309020205020404" pitchFamily="49" charset="0"/>
              </a:rPr>
              <a:t>  END.</a:t>
            </a:r>
          </a:p>
          <a:p>
            <a:r>
              <a:rPr lang="en-US" sz="1000" dirty="0">
                <a:latin typeface="Courier New" panose="02070309020205020404" pitchFamily="49" charset="0"/>
                <a:cs typeface="Courier New" panose="02070309020205020404" pitchFamily="49" charset="0"/>
              </a:rPr>
              <a:t>  RETURN </a:t>
            </a:r>
            <a:r>
              <a:rPr lang="en-US" sz="1000" dirty="0" err="1">
                <a:latin typeface="Courier New" panose="02070309020205020404" pitchFamily="49" charset="0"/>
                <a:cs typeface="Courier New" panose="02070309020205020404" pitchFamily="49" charset="0"/>
              </a:rPr>
              <a:t>comp_list</a:t>
            </a:r>
            <a:r>
              <a:rPr lang="en-US" sz="1000" dirty="0">
                <a:latin typeface="Courier New" panose="02070309020205020404" pitchFamily="49" charset="0"/>
                <a:cs typeface="Courier New" panose="02070309020205020404" pitchFamily="49" charset="0"/>
              </a:rPr>
              <a:t>.</a:t>
            </a:r>
          </a:p>
          <a:p>
            <a:r>
              <a:rPr lang="en-US" sz="1000" dirty="0">
                <a:latin typeface="Courier New" panose="02070309020205020404" pitchFamily="49" charset="0"/>
                <a:cs typeface="Courier New" panose="02070309020205020404" pitchFamily="49" charset="0"/>
              </a:rPr>
              <a:t>END FUNCTION.</a:t>
            </a:r>
          </a:p>
          <a:p>
            <a:endParaRPr lang="en-US" sz="10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009514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1250"/>
          </a:xfrm>
        </p:spPr>
        <p:txBody>
          <a:bodyPr>
            <a:normAutofit fontScale="90000"/>
          </a:bodyPr>
          <a:lstStyle/>
          <a:p>
            <a:r>
              <a:rPr lang="en-US" dirty="0" smtClean="0"/>
              <a:t>Tips &amp; Tricks</a:t>
            </a:r>
            <a:endParaRPr lang="en-US" dirty="0"/>
          </a:p>
        </p:txBody>
      </p:sp>
      <p:sp>
        <p:nvSpPr>
          <p:cNvPr id="3" name="Content Placeholder 2"/>
          <p:cNvSpPr>
            <a:spLocks noGrp="1"/>
          </p:cNvSpPr>
          <p:nvPr>
            <p:ph idx="1"/>
          </p:nvPr>
        </p:nvSpPr>
        <p:spPr>
          <a:xfrm>
            <a:off x="838200" y="1046376"/>
            <a:ext cx="10515600" cy="5130587"/>
          </a:xfrm>
        </p:spPr>
        <p:txBody>
          <a:bodyPr>
            <a:normAutofit/>
          </a:bodyPr>
          <a:lstStyle/>
          <a:p>
            <a:r>
              <a:rPr lang="en-US" sz="2000" dirty="0" smtClean="0"/>
              <a:t>Encourage usage of favorites with soft-search filters to allow browses to open more quickly</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1400" dirty="0" smtClean="0"/>
              <a:t>Especially useful for ever-growing tables like invoices, inventory transactions, shippers</a:t>
            </a:r>
          </a:p>
          <a:p>
            <a:r>
              <a:rPr lang="en-US" sz="2000" dirty="0" smtClean="0"/>
              <a:t>Freeze left columns</a:t>
            </a:r>
            <a:br>
              <a:rPr lang="en-US" sz="2000" dirty="0" smtClean="0"/>
            </a:br>
            <a:r>
              <a:rPr lang="en-US" sz="1200" dirty="0" smtClean="0"/>
              <a:t>Move cursor to just immediately left of scroll-left arrow at bottom-left of browse window. When it changes to a splitter icon, drag right.</a:t>
            </a:r>
            <a:endParaRPr lang="en-US" sz="2000"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255" y="1468396"/>
            <a:ext cx="4292024" cy="1420492"/>
          </a:xfrm>
          <a:prstGeom prst="rect">
            <a:avLst/>
          </a:prstGeom>
        </p:spPr>
      </p:pic>
      <p:pic>
        <p:nvPicPr>
          <p:cNvPr id="7" name="Picture 6"/>
          <p:cNvPicPr>
            <a:picLocks noChangeAspect="1"/>
          </p:cNvPicPr>
          <p:nvPr/>
        </p:nvPicPr>
        <p:blipFill>
          <a:blip r:embed="rId3"/>
          <a:stretch>
            <a:fillRect/>
          </a:stretch>
        </p:blipFill>
        <p:spPr>
          <a:xfrm>
            <a:off x="1081255" y="3845031"/>
            <a:ext cx="4475129" cy="2331932"/>
          </a:xfrm>
          <a:prstGeom prst="rect">
            <a:avLst/>
          </a:prstGeom>
        </p:spPr>
      </p:pic>
    </p:spTree>
    <p:extLst>
      <p:ext uri="{BB962C8B-B14F-4D97-AF65-F5344CB8AC3E}">
        <p14:creationId xmlns:p14="http://schemas.microsoft.com/office/powerpoint/2010/main" val="21688345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4689"/>
          </a:xfrm>
        </p:spPr>
        <p:txBody>
          <a:bodyPr>
            <a:normAutofit fontScale="90000"/>
          </a:bodyPr>
          <a:lstStyle/>
          <a:p>
            <a:r>
              <a:rPr lang="en-US" dirty="0" smtClean="0"/>
              <a:t>In-Browse Filtering, Aggregates, Grouping</a:t>
            </a:r>
            <a:endParaRPr lang="en-US" dirty="0"/>
          </a:p>
        </p:txBody>
      </p:sp>
      <p:sp>
        <p:nvSpPr>
          <p:cNvPr id="3" name="Content Placeholder 2"/>
          <p:cNvSpPr>
            <a:spLocks noGrp="1"/>
          </p:cNvSpPr>
          <p:nvPr>
            <p:ph idx="1"/>
          </p:nvPr>
        </p:nvSpPr>
        <p:spPr>
          <a:xfrm>
            <a:off x="838200" y="989814"/>
            <a:ext cx="10515600" cy="5187149"/>
          </a:xfrm>
        </p:spPr>
        <p:txBody>
          <a:bodyPr>
            <a:normAutofit/>
          </a:bodyPr>
          <a:lstStyle/>
          <a:p>
            <a:r>
              <a:rPr lang="en-US" sz="1800" dirty="0" smtClean="0"/>
              <a:t>To enable column filters, grouping and aggregates, you must retrieve all records.</a:t>
            </a:r>
            <a:br>
              <a:rPr lang="en-US" sz="1800" dirty="0" smtClean="0"/>
            </a:br>
            <a:r>
              <a:rPr lang="en-US" sz="1800" dirty="0" smtClean="0"/>
              <a:t>! Careful not to bring your system to its knees with a HUGE dataset !</a:t>
            </a:r>
          </a:p>
          <a:p>
            <a:r>
              <a:rPr lang="en-US" sz="1800" dirty="0" smtClean="0"/>
              <a:t>Can now use filter icon at top of each column</a:t>
            </a:r>
            <a:br>
              <a:rPr lang="en-US" sz="1800" dirty="0" smtClean="0"/>
            </a:br>
            <a:endParaRPr lang="en-US" sz="1800" dirty="0"/>
          </a:p>
          <a:p>
            <a:r>
              <a:rPr lang="en-US" sz="1800" dirty="0" smtClean="0"/>
              <a:t>Aggregates also enabled. Count any column,</a:t>
            </a:r>
            <a:br>
              <a:rPr lang="en-US" sz="1800" dirty="0" smtClean="0"/>
            </a:br>
            <a:r>
              <a:rPr lang="en-US" sz="1800" dirty="0" smtClean="0"/>
              <a:t>Only numeric data can be summed, averaged,</a:t>
            </a:r>
            <a:br>
              <a:rPr lang="en-US" sz="1800" dirty="0" smtClean="0"/>
            </a:br>
            <a:r>
              <a:rPr lang="en-US" sz="1800" dirty="0" smtClean="0"/>
              <a:t>minimum and/or maximum</a:t>
            </a:r>
            <a:br>
              <a:rPr lang="en-US" sz="1800" dirty="0" smtClean="0"/>
            </a:br>
            <a:endParaRPr lang="en-US" sz="1800" dirty="0" smtClean="0"/>
          </a:p>
        </p:txBody>
      </p:sp>
      <p:pic>
        <p:nvPicPr>
          <p:cNvPr id="4" name="Picture 3"/>
          <p:cNvPicPr>
            <a:picLocks noChangeAspect="1"/>
          </p:cNvPicPr>
          <p:nvPr/>
        </p:nvPicPr>
        <p:blipFill>
          <a:blip r:embed="rId2"/>
          <a:stretch>
            <a:fillRect/>
          </a:stretch>
        </p:blipFill>
        <p:spPr>
          <a:xfrm>
            <a:off x="8820150" y="1104139"/>
            <a:ext cx="2533650" cy="1952625"/>
          </a:xfrm>
          <a:prstGeom prst="rect">
            <a:avLst/>
          </a:prstGeom>
        </p:spPr>
      </p:pic>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3986" y="1754774"/>
            <a:ext cx="3051540" cy="1301990"/>
          </a:xfrm>
          <a:prstGeom prst="rect">
            <a:avLst/>
          </a:prstGeom>
        </p:spPr>
      </p:pic>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0643" y="3056764"/>
            <a:ext cx="4238719" cy="2047076"/>
          </a:xfrm>
          <a:prstGeom prst="rect">
            <a:avLst/>
          </a:prstGeom>
        </p:spPr>
      </p:pic>
      <p:pic>
        <p:nvPicPr>
          <p:cNvPr id="7" name="Picture 6"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6791" y="3151032"/>
            <a:ext cx="1517983" cy="2632452"/>
          </a:xfrm>
          <a:prstGeom prst="rect">
            <a:avLst/>
          </a:prstGeom>
        </p:spPr>
      </p:pic>
    </p:spTree>
    <p:extLst>
      <p:ext uri="{BB962C8B-B14F-4D97-AF65-F5344CB8AC3E}">
        <p14:creationId xmlns:p14="http://schemas.microsoft.com/office/powerpoint/2010/main" val="1623922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0677"/>
          </a:xfrm>
        </p:spPr>
        <p:txBody>
          <a:bodyPr>
            <a:normAutofit fontScale="90000"/>
          </a:bodyPr>
          <a:lstStyle/>
          <a:p>
            <a:r>
              <a:rPr lang="en-US" dirty="0" smtClean="0"/>
              <a:t>Continued …</a:t>
            </a:r>
            <a:endParaRPr lang="en-US" dirty="0"/>
          </a:p>
        </p:txBody>
      </p:sp>
      <p:sp>
        <p:nvSpPr>
          <p:cNvPr id="3" name="Content Placeholder 2"/>
          <p:cNvSpPr>
            <a:spLocks noGrp="1"/>
          </p:cNvSpPr>
          <p:nvPr>
            <p:ph idx="1"/>
          </p:nvPr>
        </p:nvSpPr>
        <p:spPr>
          <a:xfrm>
            <a:off x="838200" y="1055802"/>
            <a:ext cx="10515600" cy="5121161"/>
          </a:xfrm>
        </p:spPr>
        <p:txBody>
          <a:bodyPr>
            <a:normAutofit/>
          </a:bodyPr>
          <a:lstStyle/>
          <a:p>
            <a:r>
              <a:rPr lang="en-US" sz="2400" dirty="0" smtClean="0"/>
              <a:t>Grouping. Right click over column, choose “Group by …”. Or choose “Show group-by box”. You can then drag column headings into the group-by box and get sub-totals for each grouping.</a:t>
            </a:r>
          </a:p>
          <a:p>
            <a:r>
              <a:rPr lang="en-US" sz="2400" dirty="0" smtClean="0"/>
              <a:t>Invoice total example</a:t>
            </a:r>
            <a:endParaRPr lang="en-US" sz="2400"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789" y="2559130"/>
            <a:ext cx="6947263" cy="3800260"/>
          </a:xfrm>
          <a:prstGeom prst="rect">
            <a:avLst/>
          </a:prstGeom>
        </p:spPr>
      </p:pic>
    </p:spTree>
    <p:extLst>
      <p:ext uri="{BB962C8B-B14F-4D97-AF65-F5344CB8AC3E}">
        <p14:creationId xmlns:p14="http://schemas.microsoft.com/office/powerpoint/2010/main" val="27314939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Can get as complicated as you want with Aggregates</a:t>
            </a:r>
            <a:endParaRPr lang="en-US" sz="3600" dirty="0"/>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72619" y="1451621"/>
            <a:ext cx="8907190" cy="4800757"/>
          </a:xfrm>
        </p:spPr>
      </p:pic>
    </p:spTree>
    <p:extLst>
      <p:ext uri="{BB962C8B-B14F-4D97-AF65-F5344CB8AC3E}">
        <p14:creationId xmlns:p14="http://schemas.microsoft.com/office/powerpoint/2010/main" val="3378813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Basics</a:t>
            </a:r>
            <a:br>
              <a:rPr lang="en-US" dirty="0" smtClean="0"/>
            </a:br>
            <a:endParaRPr lang="en-US" dirty="0" smtClean="0"/>
          </a:p>
          <a:p>
            <a:r>
              <a:rPr lang="en-US" dirty="0" smtClean="0"/>
              <a:t>Intermediate</a:t>
            </a:r>
            <a:br>
              <a:rPr lang="en-US" dirty="0" smtClean="0"/>
            </a:br>
            <a:endParaRPr lang="en-US" dirty="0" smtClean="0"/>
          </a:p>
          <a:p>
            <a:r>
              <a:rPr lang="en-US" dirty="0" smtClean="0"/>
              <a:t>Advanced</a:t>
            </a:r>
            <a:endParaRPr lang="en-US" dirty="0"/>
          </a:p>
        </p:txBody>
      </p:sp>
    </p:spTree>
    <p:extLst>
      <p:ext uri="{BB962C8B-B14F-4D97-AF65-F5344CB8AC3E}">
        <p14:creationId xmlns:p14="http://schemas.microsoft.com/office/powerpoint/2010/main" val="4042038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 &amp; A</a:t>
            </a:r>
            <a:endParaRPr lang="en-US" dirty="0"/>
          </a:p>
        </p:txBody>
      </p:sp>
      <p:sp>
        <p:nvSpPr>
          <p:cNvPr id="3" name="Content Placeholder 2"/>
          <p:cNvSpPr>
            <a:spLocks noGrp="1"/>
          </p:cNvSpPr>
          <p:nvPr>
            <p:ph idx="1"/>
          </p:nvPr>
        </p:nvSpPr>
        <p:spPr/>
        <p:txBody>
          <a:bodyPr/>
          <a:lstStyle/>
          <a:p>
            <a:r>
              <a:rPr lang="en-US" dirty="0" smtClean="0"/>
              <a:t>Use dev/test environment to create browse.</a:t>
            </a:r>
            <a:br>
              <a:rPr lang="en-US" dirty="0" smtClean="0"/>
            </a:br>
            <a:r>
              <a:rPr lang="en-US" dirty="0" smtClean="0"/>
              <a:t>Actions </a:t>
            </a:r>
            <a:r>
              <a:rPr lang="en-US" dirty="0" smtClean="0">
                <a:sym typeface="Wingdings" panose="05000000000000000000" pitchFamily="2" charset="2"/>
              </a:rPr>
              <a:t> Export</a:t>
            </a:r>
            <a:br>
              <a:rPr lang="en-US" dirty="0" smtClean="0">
                <a:sym typeface="Wingdings" panose="05000000000000000000" pitchFamily="2" charset="2"/>
              </a:rPr>
            </a:br>
            <a:r>
              <a:rPr lang="en-US" dirty="0" smtClean="0">
                <a:sym typeface="Wingdings" panose="05000000000000000000" pitchFamily="2" charset="2"/>
              </a:rPr>
              <a:t>Then, in production, Actions  Import</a:t>
            </a:r>
            <a:br>
              <a:rPr lang="en-US" dirty="0" smtClean="0">
                <a:sym typeface="Wingdings" panose="05000000000000000000" pitchFamily="2" charset="2"/>
              </a:rPr>
            </a:br>
            <a:r>
              <a:rPr lang="en-US" dirty="0" smtClean="0">
                <a:sym typeface="Wingdings" panose="05000000000000000000" pitchFamily="2" charset="2"/>
              </a:rPr>
              <a:t>to migrate browse to production </a:t>
            </a:r>
            <a:r>
              <a:rPr lang="en-US" dirty="0" err="1" smtClean="0">
                <a:sym typeface="Wingdings" panose="05000000000000000000" pitchFamily="2" charset="2"/>
              </a:rPr>
              <a:t>env</a:t>
            </a:r>
            <a:r>
              <a:rPr lang="en-US" dirty="0" smtClean="0">
                <a:sym typeface="Wingdings" panose="05000000000000000000" pitchFamily="2" charset="2"/>
              </a:rPr>
              <a:t>.</a:t>
            </a:r>
            <a:endParaRPr lang="en-US" dirty="0" smtClean="0"/>
          </a:p>
          <a:p>
            <a:r>
              <a:rPr lang="en-US" dirty="0" smtClean="0"/>
              <a:t>Use “History” tab for documentation</a:t>
            </a:r>
          </a:p>
          <a:p>
            <a:r>
              <a:rPr lang="en-US" smtClean="0"/>
              <a:t>Recursion anyone?</a:t>
            </a:r>
            <a:r>
              <a:rPr lang="en-US" dirty="0" smtClean="0"/>
              <a:t/>
            </a:r>
            <a:br>
              <a:rPr lang="en-US" dirty="0" smtClean="0"/>
            </a:br>
            <a:endParaRPr lang="en-US" dirty="0"/>
          </a:p>
          <a:p>
            <a:r>
              <a:rPr lang="en-US" dirty="0" smtClean="0"/>
              <a:t>Any other questions?</a:t>
            </a:r>
            <a:endParaRPr lang="en-US" dirty="0"/>
          </a:p>
        </p:txBody>
      </p:sp>
    </p:spTree>
    <p:extLst>
      <p:ext uri="{BB962C8B-B14F-4D97-AF65-F5344CB8AC3E}">
        <p14:creationId xmlns:p14="http://schemas.microsoft.com/office/powerpoint/2010/main" val="1711606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3680"/>
          </a:xfrm>
        </p:spPr>
        <p:txBody>
          <a:bodyPr/>
          <a:lstStyle/>
          <a:p>
            <a:r>
              <a:rPr lang="en-US" dirty="0" smtClean="0"/>
              <a:t>Basics</a:t>
            </a:r>
            <a:endParaRPr lang="en-US" dirty="0"/>
          </a:p>
        </p:txBody>
      </p:sp>
      <p:sp>
        <p:nvSpPr>
          <p:cNvPr id="3" name="Content Placeholder 2"/>
          <p:cNvSpPr>
            <a:spLocks noGrp="1"/>
          </p:cNvSpPr>
          <p:nvPr>
            <p:ph idx="1"/>
          </p:nvPr>
        </p:nvSpPr>
        <p:spPr>
          <a:xfrm>
            <a:off x="838200" y="1178806"/>
            <a:ext cx="10515600" cy="4998157"/>
          </a:xfrm>
        </p:spPr>
        <p:txBody>
          <a:bodyPr/>
          <a:lstStyle/>
          <a:p>
            <a:r>
              <a:rPr lang="en-US" dirty="0" smtClean="0"/>
              <a:t>Add tables</a:t>
            </a:r>
          </a:p>
          <a:p>
            <a:r>
              <a:rPr lang="en-US" dirty="0" smtClean="0"/>
              <a:t>Add fields (or columns)</a:t>
            </a:r>
          </a:p>
          <a:p>
            <a:r>
              <a:rPr lang="en-US" dirty="0" smtClean="0"/>
              <a:t>Understand relationship between tables</a:t>
            </a:r>
          </a:p>
          <a:p>
            <a:pPr lvl="1">
              <a:buFont typeface="Wingdings" panose="05000000000000000000" pitchFamily="2" charset="2"/>
              <a:buChar char="ü"/>
            </a:pPr>
            <a:r>
              <a:rPr lang="en-US" sz="1600" dirty="0" smtClean="0"/>
              <a:t>Entity Diagrams (how tables relate to each other)</a:t>
            </a:r>
          </a:p>
          <a:p>
            <a:pPr lvl="1">
              <a:buFont typeface="Wingdings" panose="05000000000000000000" pitchFamily="2" charset="2"/>
              <a:buChar char="ü"/>
            </a:pPr>
            <a:r>
              <a:rPr lang="en-US" sz="1600" dirty="0" smtClean="0"/>
              <a:t>DB Definitions (what data is in each table)</a:t>
            </a:r>
          </a:p>
          <a:p>
            <a:r>
              <a:rPr lang="en-US" dirty="0" smtClean="0"/>
              <a:t>Know the “big” tables (</a:t>
            </a:r>
            <a:r>
              <a:rPr lang="en-US" dirty="0" err="1" smtClean="0"/>
              <a:t>tr_hist</a:t>
            </a:r>
            <a:r>
              <a:rPr lang="en-US" dirty="0" smtClean="0"/>
              <a:t>, </a:t>
            </a:r>
            <a:r>
              <a:rPr lang="en-US" dirty="0" err="1" smtClean="0"/>
              <a:t>gltr_hist</a:t>
            </a:r>
            <a:r>
              <a:rPr lang="en-US" dirty="0" smtClean="0"/>
              <a:t>, </a:t>
            </a:r>
            <a:r>
              <a:rPr lang="en-US" dirty="0" err="1" smtClean="0"/>
              <a:t>abs_mstr</a:t>
            </a:r>
            <a:r>
              <a:rPr lang="en-US" dirty="0" smtClean="0"/>
              <a:t>, </a:t>
            </a:r>
            <a:r>
              <a:rPr lang="en-US" dirty="0" err="1" smtClean="0"/>
              <a:t>ih_hist</a:t>
            </a:r>
            <a:r>
              <a:rPr lang="en-US" dirty="0" smtClean="0"/>
              <a:t>, </a:t>
            </a:r>
            <a:r>
              <a:rPr lang="en-US" dirty="0" err="1" smtClean="0"/>
              <a:t>idh_hist</a:t>
            </a:r>
            <a:r>
              <a:rPr lang="en-US" dirty="0" smtClean="0"/>
              <a:t>)</a:t>
            </a:r>
          </a:p>
          <a:p>
            <a:r>
              <a:rPr lang="en-US" dirty="0" smtClean="0"/>
              <a:t>Use for custom exports</a:t>
            </a:r>
          </a:p>
          <a:p>
            <a:r>
              <a:rPr lang="en-US" dirty="0" smtClean="0"/>
              <a:t>Filtering (hard v. soft criteria)</a:t>
            </a:r>
          </a:p>
          <a:p>
            <a:r>
              <a:rPr lang="en-US" dirty="0" smtClean="0"/>
              <a:t>Add to favorites</a:t>
            </a:r>
            <a:endParaRPr lang="en-US" dirty="0"/>
          </a:p>
        </p:txBody>
      </p:sp>
    </p:spTree>
    <p:extLst>
      <p:ext uri="{BB962C8B-B14F-4D97-AF65-F5344CB8AC3E}">
        <p14:creationId xmlns:p14="http://schemas.microsoft.com/office/powerpoint/2010/main" val="12585599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 Table(s)</a:t>
            </a:r>
            <a:endParaRPr lang="en-US" dirty="0"/>
          </a:p>
        </p:txBody>
      </p:sp>
      <p:sp>
        <p:nvSpPr>
          <p:cNvPr id="3" name="Content Placeholder 2"/>
          <p:cNvSpPr>
            <a:spLocks noGrp="1"/>
          </p:cNvSpPr>
          <p:nvPr>
            <p:ph idx="1"/>
          </p:nvPr>
        </p:nvSpPr>
        <p:spPr/>
        <p:txBody>
          <a:bodyPr/>
          <a:lstStyle/>
          <a:p>
            <a:r>
              <a:rPr lang="en-US" dirty="0" smtClean="0"/>
              <a:t>Item Master</a:t>
            </a:r>
          </a:p>
          <a:p>
            <a:pPr marL="0" indent="0">
              <a:buNone/>
            </a:pPr>
            <a:endParaRPr lang="en-US"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617989"/>
            <a:ext cx="9734058" cy="4226630"/>
          </a:xfrm>
          <a:prstGeom prst="rect">
            <a:avLst/>
          </a:prstGeom>
        </p:spPr>
      </p:pic>
    </p:spTree>
    <p:extLst>
      <p:ext uri="{BB962C8B-B14F-4D97-AF65-F5344CB8AC3E}">
        <p14:creationId xmlns:p14="http://schemas.microsoft.com/office/powerpoint/2010/main" val="3709720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Fields</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Item Number</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r>
              <a:rPr lang="en-US" sz="1500" dirty="0" smtClean="0"/>
              <a:t>Drag &amp; drop into available column</a:t>
            </a:r>
          </a:p>
          <a:p>
            <a:pPr marL="0" indent="0">
              <a:buNone/>
            </a:pPr>
            <a:r>
              <a:rPr lang="en-US" sz="1400" dirty="0" smtClean="0"/>
              <a:t>Tip: Right-Click on table header, choose “Show Field Name” if you are more familiar with the schema</a:t>
            </a:r>
          </a:p>
        </p:txBody>
      </p:sp>
      <p:sp>
        <p:nvSpPr>
          <p:cNvPr id="4" name="Content Placeholder 3"/>
          <p:cNvSpPr>
            <a:spLocks noGrp="1"/>
          </p:cNvSpPr>
          <p:nvPr>
            <p:ph sz="half" idx="2"/>
          </p:nvPr>
        </p:nvSpPr>
        <p:spPr/>
        <p:txBody>
          <a:bodyPr>
            <a:normAutofit lnSpcReduction="10000"/>
          </a:bodyPr>
          <a:lstStyle/>
          <a:p>
            <a:r>
              <a:rPr lang="en-US" dirty="0" smtClean="0"/>
              <a:t>Item Description</a:t>
            </a:r>
          </a:p>
          <a:p>
            <a:pPr marL="0" indent="0">
              <a:buNone/>
            </a:pPr>
            <a:r>
              <a:rPr lang="en-US" sz="1400" dirty="0" smtClean="0"/>
              <a:t>You can also click into the “Field” row and type in the field name</a:t>
            </a:r>
          </a:p>
          <a:p>
            <a:pPr marL="0" indent="0">
              <a:buNone/>
            </a:pPr>
            <a:endParaRPr lang="en-US" sz="1400" dirty="0"/>
          </a:p>
          <a:p>
            <a:pPr marL="0" indent="0">
              <a:buNone/>
            </a:pPr>
            <a:endParaRPr lang="en-US" sz="1400" dirty="0" smtClean="0"/>
          </a:p>
          <a:p>
            <a:pPr marL="0" indent="0">
              <a:buNone/>
            </a:pPr>
            <a:endParaRPr lang="en-US" sz="1400" dirty="0"/>
          </a:p>
          <a:p>
            <a:pPr marL="0" indent="0">
              <a:buNone/>
            </a:pPr>
            <a:endParaRPr lang="en-US" sz="1400" dirty="0" smtClean="0"/>
          </a:p>
          <a:p>
            <a:pPr marL="0" indent="0">
              <a:buNone/>
            </a:pPr>
            <a:endParaRPr lang="en-US" sz="1400" dirty="0"/>
          </a:p>
          <a:p>
            <a:pPr marL="0" indent="0">
              <a:buNone/>
            </a:pPr>
            <a:r>
              <a:rPr lang="en-US" sz="1400" dirty="0" smtClean="0"/>
              <a:t>The browse builder will auto-fill info when you tab or click out</a:t>
            </a:r>
          </a:p>
          <a:p>
            <a:pPr marL="0" indent="0">
              <a:buNone/>
            </a:pPr>
            <a:endParaRPr lang="en-US" sz="1400" dirty="0" smtClean="0"/>
          </a:p>
          <a:p>
            <a:pPr marL="0" indent="0">
              <a:buNone/>
            </a:pPr>
            <a:endParaRPr lang="en-US" sz="1400" dirty="0"/>
          </a:p>
        </p:txBody>
      </p:sp>
      <p:pic>
        <p:nvPicPr>
          <p:cNvPr id="5" name="Picture 4"/>
          <p:cNvPicPr>
            <a:picLocks noChangeAspect="1"/>
          </p:cNvPicPr>
          <p:nvPr/>
        </p:nvPicPr>
        <p:blipFill>
          <a:blip r:embed="rId2"/>
          <a:stretch>
            <a:fillRect/>
          </a:stretch>
        </p:blipFill>
        <p:spPr>
          <a:xfrm>
            <a:off x="988799" y="2315862"/>
            <a:ext cx="3566725" cy="2749621"/>
          </a:xfrm>
          <a:prstGeom prst="rect">
            <a:avLst/>
          </a:prstGeom>
        </p:spPr>
      </p:pic>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2033" y="2545492"/>
            <a:ext cx="3977916" cy="1455521"/>
          </a:xfrm>
          <a:prstGeom prst="rect">
            <a:avLst/>
          </a:prstGeom>
        </p:spPr>
      </p:pic>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2951" y="4278434"/>
            <a:ext cx="3937871" cy="1564668"/>
          </a:xfrm>
          <a:prstGeom prst="rect">
            <a:avLst/>
          </a:prstGeom>
        </p:spPr>
      </p:pic>
    </p:spTree>
    <p:extLst>
      <p:ext uri="{BB962C8B-B14F-4D97-AF65-F5344CB8AC3E}">
        <p14:creationId xmlns:p14="http://schemas.microsoft.com/office/powerpoint/2010/main" val="161922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Intermediate: A Bit More Advanced</a:t>
            </a:r>
            <a:endParaRPr lang="en-US" dirty="0"/>
          </a:p>
        </p:txBody>
      </p:sp>
      <p:sp>
        <p:nvSpPr>
          <p:cNvPr id="6" name="Content Placeholder 5"/>
          <p:cNvSpPr>
            <a:spLocks noGrp="1"/>
          </p:cNvSpPr>
          <p:nvPr>
            <p:ph sz="half" idx="1"/>
          </p:nvPr>
        </p:nvSpPr>
        <p:spPr/>
        <p:txBody>
          <a:bodyPr/>
          <a:lstStyle/>
          <a:p>
            <a:r>
              <a:rPr lang="en-US" dirty="0" smtClean="0"/>
              <a:t>Linking Tables (Relationship)</a:t>
            </a:r>
          </a:p>
          <a:p>
            <a:pPr marL="0" indent="0">
              <a:buNone/>
            </a:pPr>
            <a:r>
              <a:rPr lang="en-US" sz="1200" dirty="0" smtClean="0"/>
              <a:t>You can add </a:t>
            </a:r>
            <a:r>
              <a:rPr lang="en-US" sz="1200" dirty="0" err="1" smtClean="0"/>
              <a:t>pt_buyer</a:t>
            </a:r>
            <a:r>
              <a:rPr lang="en-US" sz="1200" dirty="0" smtClean="0"/>
              <a:t> (Buyer) to your Item Master browse. But the buyer code is probably not enough. Users would like to see the description that goes with that buyer code. How to find that?</a:t>
            </a:r>
          </a:p>
          <a:p>
            <a:pPr marL="0" indent="0">
              <a:buNone/>
            </a:pPr>
            <a:r>
              <a:rPr lang="en-US" sz="1200" dirty="0" smtClean="0"/>
              <a:t>Ctrl-F on Buyer field:</a:t>
            </a:r>
          </a:p>
          <a:p>
            <a:pPr marL="0" indent="0">
              <a:buNone/>
            </a:pPr>
            <a:endParaRPr lang="en-US" sz="1200" dirty="0"/>
          </a:p>
        </p:txBody>
      </p:sp>
      <p:pic>
        <p:nvPicPr>
          <p:cNvPr id="8" name="Content Placeholder 7" descr="Screen Clipping"/>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28583" y="3254331"/>
            <a:ext cx="3037808" cy="3342762"/>
          </a:xfrm>
        </p:spPr>
      </p:pic>
      <p:graphicFrame>
        <p:nvGraphicFramePr>
          <p:cNvPr id="9" name="Table 8"/>
          <p:cNvGraphicFramePr>
            <a:graphicFrameLocks noGrp="1"/>
          </p:cNvGraphicFramePr>
          <p:nvPr>
            <p:extLst>
              <p:ext uri="{D42A27DB-BD31-4B8C-83A1-F6EECF244321}">
                <p14:modId xmlns:p14="http://schemas.microsoft.com/office/powerpoint/2010/main" val="213480062"/>
              </p:ext>
            </p:extLst>
          </p:nvPr>
        </p:nvGraphicFramePr>
        <p:xfrm>
          <a:off x="4456773" y="3362794"/>
          <a:ext cx="6128849" cy="1217444"/>
        </p:xfrm>
        <a:graphic>
          <a:graphicData uri="http://schemas.openxmlformats.org/drawingml/2006/table">
            <a:tbl>
              <a:tblPr firstRow="1" bandRow="1">
                <a:tableStyleId>{5C22544A-7EE6-4342-B048-85BDC9FD1C3A}</a:tableStyleId>
              </a:tblPr>
              <a:tblGrid>
                <a:gridCol w="5258342"/>
                <a:gridCol w="870507"/>
              </a:tblGrid>
              <a:tr h="1217444">
                <a:tc>
                  <a:txBody>
                    <a:bodyPr/>
                    <a:lstStyle/>
                    <a:p>
                      <a:r>
                        <a:rPr lang="en-US" sz="1200" b="0" dirty="0" smtClean="0">
                          <a:solidFill>
                            <a:schemeClr val="tx1"/>
                          </a:solidFill>
                        </a:rPr>
                        <a:t>This</a:t>
                      </a:r>
                      <a:r>
                        <a:rPr lang="en-US" sz="1200" b="0" baseline="0" dirty="0" smtClean="0">
                          <a:solidFill>
                            <a:schemeClr val="tx1"/>
                          </a:solidFill>
                        </a:rPr>
                        <a:t> tells us the name of the field (</a:t>
                      </a:r>
                      <a:r>
                        <a:rPr lang="en-US" sz="1200" b="0" baseline="0" dirty="0" err="1" smtClean="0">
                          <a:solidFill>
                            <a:schemeClr val="tx1"/>
                          </a:solidFill>
                        </a:rPr>
                        <a:t>pt_buyer</a:t>
                      </a:r>
                      <a:r>
                        <a:rPr lang="en-US" sz="1200" b="0" baseline="0" dirty="0" smtClean="0">
                          <a:solidFill>
                            <a:schemeClr val="tx1"/>
                          </a:solidFill>
                        </a:rPr>
                        <a:t>) and that </a:t>
                      </a:r>
                      <a:r>
                        <a:rPr lang="en-US" sz="1200" b="0" baseline="0" dirty="0" err="1" smtClean="0">
                          <a:solidFill>
                            <a:schemeClr val="tx1"/>
                          </a:solidFill>
                        </a:rPr>
                        <a:t>Generlized</a:t>
                      </a:r>
                      <a:r>
                        <a:rPr lang="en-US" sz="1200" b="0" baseline="0" dirty="0" smtClean="0">
                          <a:solidFill>
                            <a:schemeClr val="tx1"/>
                          </a:solidFill>
                        </a:rPr>
                        <a:t> Code Validation is active. Therefore, we know that the description is in </a:t>
                      </a:r>
                      <a:r>
                        <a:rPr lang="en-US" sz="1200" b="0" baseline="0" dirty="0" err="1" smtClean="0">
                          <a:solidFill>
                            <a:schemeClr val="tx1"/>
                          </a:solidFill>
                        </a:rPr>
                        <a:t>code_mstr</a:t>
                      </a:r>
                      <a:r>
                        <a:rPr lang="en-US" sz="1200" b="0" baseline="0" dirty="0" smtClean="0">
                          <a:solidFill>
                            <a:schemeClr val="tx1"/>
                          </a:solidFill>
                        </a:rPr>
                        <a:t>. </a:t>
                      </a:r>
                    </a:p>
                    <a:p>
                      <a:r>
                        <a:rPr lang="en-US" sz="1200" b="0" baseline="0" dirty="0" err="1" smtClean="0">
                          <a:solidFill>
                            <a:schemeClr val="tx1"/>
                          </a:solidFill>
                        </a:rPr>
                        <a:t>code_fldname</a:t>
                      </a:r>
                      <a:r>
                        <a:rPr lang="en-US" sz="1200" b="0" baseline="0" dirty="0" smtClean="0">
                          <a:solidFill>
                            <a:schemeClr val="tx1"/>
                          </a:solidFill>
                        </a:rPr>
                        <a:t> = ‘</a:t>
                      </a:r>
                      <a:r>
                        <a:rPr lang="en-US" sz="1200" b="0" baseline="0" dirty="0" err="1" smtClean="0">
                          <a:solidFill>
                            <a:schemeClr val="tx1"/>
                          </a:solidFill>
                        </a:rPr>
                        <a:t>pt_buyer</a:t>
                      </a:r>
                      <a:r>
                        <a:rPr lang="en-US" sz="1200" b="0" baseline="0" dirty="0" smtClean="0">
                          <a:solidFill>
                            <a:schemeClr val="tx1"/>
                          </a:solidFill>
                        </a:rPr>
                        <a:t>’</a:t>
                      </a:r>
                    </a:p>
                    <a:p>
                      <a:r>
                        <a:rPr lang="en-US" sz="1200" b="0" baseline="0" dirty="0" err="1" smtClean="0">
                          <a:solidFill>
                            <a:schemeClr val="tx1"/>
                          </a:solidFill>
                        </a:rPr>
                        <a:t>code_value</a:t>
                      </a:r>
                      <a:r>
                        <a:rPr lang="en-US" sz="1200" b="0" baseline="0" dirty="0" smtClean="0">
                          <a:solidFill>
                            <a:schemeClr val="tx1"/>
                          </a:solidFill>
                        </a:rPr>
                        <a:t> = [</a:t>
                      </a:r>
                      <a:r>
                        <a:rPr lang="en-US" sz="1200" b="0" baseline="0" smtClean="0">
                          <a:solidFill>
                            <a:schemeClr val="tx1"/>
                          </a:solidFill>
                        </a:rPr>
                        <a:t>Buyer Code]</a:t>
                      </a:r>
                      <a:endParaRPr lang="en-US" sz="1200" b="0" baseline="0" dirty="0" smtClean="0">
                        <a:solidFill>
                          <a:schemeClr val="tx1"/>
                        </a:solidFill>
                      </a:endParaRPr>
                    </a:p>
                    <a:p>
                      <a:r>
                        <a:rPr lang="en-US" sz="1200" b="0" baseline="0" dirty="0" err="1" smtClean="0">
                          <a:solidFill>
                            <a:schemeClr val="tx1"/>
                          </a:solidFill>
                        </a:rPr>
                        <a:t>code_cmmt</a:t>
                      </a:r>
                      <a:r>
                        <a:rPr lang="en-US" sz="1200" b="0" baseline="0" dirty="0" smtClean="0">
                          <a:solidFill>
                            <a:schemeClr val="tx1"/>
                          </a:solidFill>
                        </a:rPr>
                        <a:t> = [Description]</a:t>
                      </a:r>
                    </a:p>
                    <a:p>
                      <a:endParaRPr lang="en-US" sz="1200" b="0" dirty="0">
                        <a:solidFill>
                          <a:schemeClr val="tx1"/>
                        </a:solidFill>
                      </a:endParaRPr>
                    </a:p>
                  </a:txBody>
                  <a:tcPr>
                    <a:noFill/>
                  </a:tcPr>
                </a:tc>
                <a:tc>
                  <a:txBody>
                    <a:bodyPr/>
                    <a:lstStyle/>
                    <a:p>
                      <a:endParaRPr lang="en-US" sz="1200" b="0" dirty="0"/>
                    </a:p>
                  </a:txBody>
                  <a:tcPr>
                    <a:noFill/>
                  </a:tcPr>
                </a:tc>
              </a:tr>
            </a:tbl>
          </a:graphicData>
        </a:graphic>
      </p:graphicFrame>
    </p:spTree>
    <p:extLst>
      <p:ext uri="{BB962C8B-B14F-4D97-AF65-F5344CB8AC3E}">
        <p14:creationId xmlns:p14="http://schemas.microsoft.com/office/powerpoint/2010/main" val="3446548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Related Tables</a:t>
            </a:r>
            <a:endParaRPr lang="en-US" dirty="0"/>
          </a:p>
        </p:txBody>
      </p:sp>
      <p:sp>
        <p:nvSpPr>
          <p:cNvPr id="3" name="Content Placeholder 2"/>
          <p:cNvSpPr>
            <a:spLocks noGrp="1"/>
          </p:cNvSpPr>
          <p:nvPr>
            <p:ph idx="1"/>
          </p:nvPr>
        </p:nvSpPr>
        <p:spPr/>
        <p:txBody>
          <a:bodyPr/>
          <a:lstStyle/>
          <a:p>
            <a:r>
              <a:rPr lang="en-US" dirty="0" smtClean="0"/>
              <a:t>Generalized Codes</a:t>
            </a:r>
          </a:p>
          <a:p>
            <a:pPr marL="0" indent="0">
              <a:buNone/>
            </a:pPr>
            <a:r>
              <a:rPr lang="en-US" sz="1200" dirty="0" smtClean="0"/>
              <a:t>Must specify the name of the field name in the browse by entering the criteria into the “Filter” of the browse:</a:t>
            </a:r>
          </a:p>
          <a:p>
            <a:pPr marL="0" indent="0">
              <a:buNone/>
            </a:pPr>
            <a:endParaRPr lang="en-US" sz="1200" dirty="0"/>
          </a:p>
          <a:p>
            <a:pPr marL="0" indent="0">
              <a:buNone/>
            </a:pPr>
            <a:endParaRPr lang="en-US" sz="1200" dirty="0" smtClean="0"/>
          </a:p>
          <a:p>
            <a:pPr marL="0" indent="0">
              <a:buNone/>
            </a:pPr>
            <a:r>
              <a:rPr lang="en-US" sz="1200" dirty="0" smtClean="0"/>
              <a:t>This insures that records from </a:t>
            </a:r>
            <a:r>
              <a:rPr lang="en-US" sz="1200" dirty="0" err="1" smtClean="0"/>
              <a:t>code_mstr</a:t>
            </a:r>
            <a:r>
              <a:rPr lang="en-US" sz="1200" dirty="0" smtClean="0"/>
              <a:t> are only for buyer data.</a:t>
            </a:r>
          </a:p>
          <a:p>
            <a:pPr marL="0" indent="0">
              <a:buNone/>
            </a:pPr>
            <a:r>
              <a:rPr lang="en-US" sz="1200" dirty="0" smtClean="0"/>
              <a:t>Then link the tables using the value of </a:t>
            </a:r>
            <a:r>
              <a:rPr lang="en-US" sz="1200" dirty="0" err="1" smtClean="0"/>
              <a:t>pt_buyer</a:t>
            </a:r>
            <a:r>
              <a:rPr lang="en-US" sz="1200" dirty="0" smtClean="0"/>
              <a:t> = </a:t>
            </a:r>
            <a:r>
              <a:rPr lang="en-US" sz="1200" dirty="0" err="1" smtClean="0"/>
              <a:t>code_value</a:t>
            </a:r>
            <a:r>
              <a:rPr lang="en-US" sz="1200" dirty="0" smtClean="0"/>
              <a:t>. Click buyer, drag over to Value in </a:t>
            </a:r>
            <a:r>
              <a:rPr lang="en-US" sz="1200" dirty="0" err="1" smtClean="0"/>
              <a:t>code_mstr</a:t>
            </a:r>
            <a:r>
              <a:rPr lang="en-US" sz="1200" dirty="0" smtClean="0"/>
              <a:t>.</a:t>
            </a:r>
          </a:p>
          <a:p>
            <a:pPr marL="0" indent="0">
              <a:buNone/>
            </a:pPr>
            <a:endParaRPr lang="en-US" sz="1200" dirty="0"/>
          </a:p>
          <a:p>
            <a:pPr marL="0" indent="0">
              <a:buNone/>
            </a:pPr>
            <a:endParaRPr lang="en-US" sz="1200" dirty="0" smtClean="0"/>
          </a:p>
          <a:p>
            <a:pPr marL="0" indent="0">
              <a:buNone/>
            </a:pPr>
            <a:endParaRPr lang="en-US" sz="1200"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335" y="2545829"/>
            <a:ext cx="3343742" cy="695422"/>
          </a:xfrm>
          <a:prstGeom prst="rect">
            <a:avLst/>
          </a:prstGeom>
        </p:spPr>
      </p:pic>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335" y="3749470"/>
            <a:ext cx="4539050" cy="2213625"/>
          </a:xfrm>
          <a:prstGeom prst="rect">
            <a:avLst/>
          </a:prstGeom>
        </p:spPr>
      </p:pic>
    </p:spTree>
    <p:extLst>
      <p:ext uri="{BB962C8B-B14F-4D97-AF65-F5344CB8AC3E}">
        <p14:creationId xmlns:p14="http://schemas.microsoft.com/office/powerpoint/2010/main" val="26091943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98702"/>
          </a:xfrm>
        </p:spPr>
        <p:txBody>
          <a:bodyPr>
            <a:normAutofit fontScale="90000"/>
          </a:bodyPr>
          <a:lstStyle/>
          <a:p>
            <a:r>
              <a:rPr lang="en-US" dirty="0" smtClean="0"/>
              <a:t>Adding Related Tables (cont.)</a:t>
            </a:r>
            <a:endParaRPr lang="en-US" dirty="0"/>
          </a:p>
        </p:txBody>
      </p:sp>
      <p:sp>
        <p:nvSpPr>
          <p:cNvPr id="3" name="Content Placeholder 2"/>
          <p:cNvSpPr>
            <a:spLocks noGrp="1"/>
          </p:cNvSpPr>
          <p:nvPr>
            <p:ph idx="1"/>
          </p:nvPr>
        </p:nvSpPr>
        <p:spPr>
          <a:xfrm>
            <a:off x="838200" y="1309816"/>
            <a:ext cx="10515600" cy="4867147"/>
          </a:xfrm>
        </p:spPr>
        <p:txBody>
          <a:bodyPr>
            <a:normAutofit/>
          </a:bodyPr>
          <a:lstStyle/>
          <a:p>
            <a:pPr marL="0" indent="0">
              <a:buNone/>
            </a:pPr>
            <a:r>
              <a:rPr lang="en-US" sz="1200" dirty="0" smtClean="0"/>
              <a:t>Add “</a:t>
            </a:r>
            <a:r>
              <a:rPr lang="en-US" sz="1200" dirty="0" err="1" smtClean="0"/>
              <a:t>code_cmmt</a:t>
            </a:r>
            <a:r>
              <a:rPr lang="en-US" sz="1200" dirty="0" smtClean="0"/>
              <a:t>” as a column of the browse.</a:t>
            </a:r>
          </a:p>
          <a:p>
            <a:pPr marL="0" indent="0">
              <a:buNone/>
            </a:pPr>
            <a:endParaRPr lang="en-US" sz="1200" dirty="0"/>
          </a:p>
          <a:p>
            <a:pPr marL="0" indent="0">
              <a:buNone/>
            </a:pPr>
            <a:endParaRPr lang="en-US" sz="1200" dirty="0" smtClean="0"/>
          </a:p>
          <a:p>
            <a:pPr marL="0" indent="0">
              <a:buNone/>
            </a:pPr>
            <a:endParaRPr lang="en-US" sz="1200" dirty="0"/>
          </a:p>
          <a:p>
            <a:pPr marL="0" indent="0">
              <a:buNone/>
            </a:pPr>
            <a:endParaRPr lang="en-US" sz="1200" dirty="0" smtClean="0"/>
          </a:p>
          <a:p>
            <a:pPr marL="0" indent="0">
              <a:buNone/>
            </a:pPr>
            <a:endParaRPr lang="en-US" sz="1200" dirty="0"/>
          </a:p>
          <a:p>
            <a:pPr marL="0" indent="0">
              <a:buNone/>
            </a:pPr>
            <a:endParaRPr lang="en-US" sz="1200" dirty="0" smtClean="0"/>
          </a:p>
          <a:p>
            <a:pPr marL="0" indent="0">
              <a:buNone/>
            </a:pPr>
            <a:r>
              <a:rPr lang="en-US" sz="1200" dirty="0" smtClean="0"/>
              <a:t>However, when you save/run this browse, you will see that the buyer description column is labeled as “Comments”. User the “Properties” button of the ‘</a:t>
            </a:r>
            <a:r>
              <a:rPr lang="en-US" sz="1200" dirty="0" err="1" smtClean="0"/>
              <a:t>code_cmmt</a:t>
            </a:r>
            <a:r>
              <a:rPr lang="en-US" sz="1200" dirty="0" smtClean="0"/>
              <a:t>’ field to change this (and other column attributes):</a:t>
            </a:r>
          </a:p>
          <a:p>
            <a:pPr marL="0" indent="0">
              <a:buNone/>
            </a:pPr>
            <a:endParaRPr lang="en-US" sz="1200"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807" y="1549199"/>
            <a:ext cx="4306744" cy="1649538"/>
          </a:xfrm>
          <a:prstGeom prst="rect">
            <a:avLst/>
          </a:prstGeom>
        </p:spPr>
      </p:pic>
      <p:pic>
        <p:nvPicPr>
          <p:cNvPr id="5" name="Picture 4"/>
          <p:cNvPicPr>
            <a:picLocks noChangeAspect="1"/>
          </p:cNvPicPr>
          <p:nvPr/>
        </p:nvPicPr>
        <p:blipFill>
          <a:blip r:embed="rId3"/>
          <a:stretch>
            <a:fillRect/>
          </a:stretch>
        </p:blipFill>
        <p:spPr>
          <a:xfrm>
            <a:off x="907807" y="3743389"/>
            <a:ext cx="5089339" cy="2322799"/>
          </a:xfrm>
          <a:prstGeom prst="rect">
            <a:avLst/>
          </a:prstGeom>
        </p:spPr>
      </p:pic>
    </p:spTree>
    <p:extLst>
      <p:ext uri="{BB962C8B-B14F-4D97-AF65-F5344CB8AC3E}">
        <p14:creationId xmlns:p14="http://schemas.microsoft.com/office/powerpoint/2010/main" val="4040472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Calculated Fields</a:t>
            </a:r>
            <a:endParaRPr lang="en-US" dirty="0"/>
          </a:p>
        </p:txBody>
      </p:sp>
      <p:sp>
        <p:nvSpPr>
          <p:cNvPr id="3" name="Content Placeholder 2"/>
          <p:cNvSpPr>
            <a:spLocks noGrp="1"/>
          </p:cNvSpPr>
          <p:nvPr>
            <p:ph idx="1"/>
          </p:nvPr>
        </p:nvSpPr>
        <p:spPr/>
        <p:txBody>
          <a:bodyPr>
            <a:normAutofit/>
          </a:bodyPr>
          <a:lstStyle/>
          <a:p>
            <a:r>
              <a:rPr lang="en-US" sz="2400" dirty="0" smtClean="0"/>
              <a:t>Some data is not stored, but rather calculated. For example, quantity open, extended invoice amount.</a:t>
            </a:r>
            <a:br>
              <a:rPr lang="en-US" sz="2400" dirty="0" smtClean="0"/>
            </a:br>
            <a:endParaRPr lang="en-US" sz="2400" dirty="0" smtClean="0"/>
          </a:p>
          <a:p>
            <a:r>
              <a:rPr lang="en-US" sz="2400" dirty="0" smtClean="0"/>
              <a:t>In Query tab, mouse-over column header, right-click, select “Create Calculated Field”</a:t>
            </a:r>
            <a:br>
              <a:rPr lang="en-US" sz="2400" dirty="0" smtClean="0"/>
            </a:br>
            <a:endParaRPr lang="en-US" sz="2400" dirty="0"/>
          </a:p>
        </p:txBody>
      </p:sp>
      <p:pic>
        <p:nvPicPr>
          <p:cNvPr id="4" name="Picture 3"/>
          <p:cNvPicPr>
            <a:picLocks noChangeAspect="1"/>
          </p:cNvPicPr>
          <p:nvPr/>
        </p:nvPicPr>
        <p:blipFill>
          <a:blip r:embed="rId2"/>
          <a:stretch>
            <a:fillRect/>
          </a:stretch>
        </p:blipFill>
        <p:spPr>
          <a:xfrm>
            <a:off x="6096000" y="3785844"/>
            <a:ext cx="5401608" cy="2465319"/>
          </a:xfrm>
          <a:prstGeom prst="rect">
            <a:avLst/>
          </a:prstGeom>
        </p:spPr>
      </p:pic>
      <p:pic>
        <p:nvPicPr>
          <p:cNvPr id="5" name="Picture 4"/>
          <p:cNvPicPr>
            <a:picLocks noChangeAspect="1"/>
          </p:cNvPicPr>
          <p:nvPr/>
        </p:nvPicPr>
        <p:blipFill>
          <a:blip r:embed="rId3"/>
          <a:stretch>
            <a:fillRect/>
          </a:stretch>
        </p:blipFill>
        <p:spPr>
          <a:xfrm>
            <a:off x="621589" y="3785843"/>
            <a:ext cx="5401607" cy="2465319"/>
          </a:xfrm>
          <a:prstGeom prst="rect">
            <a:avLst/>
          </a:prstGeom>
        </p:spPr>
      </p:pic>
    </p:spTree>
    <p:extLst>
      <p:ext uri="{BB962C8B-B14F-4D97-AF65-F5344CB8AC3E}">
        <p14:creationId xmlns:p14="http://schemas.microsoft.com/office/powerpoint/2010/main" val="1817835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2815</TotalTime>
  <Words>1255</Words>
  <Application>Microsoft Office PowerPoint</Application>
  <PresentationFormat>Widescreen</PresentationFormat>
  <Paragraphs>178</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Courier New</vt:lpstr>
      <vt:lpstr>Wingdings</vt:lpstr>
      <vt:lpstr>Office Theme</vt:lpstr>
      <vt:lpstr>QAD .NET UI Browses</vt:lpstr>
      <vt:lpstr>Outline</vt:lpstr>
      <vt:lpstr>Basics</vt:lpstr>
      <vt:lpstr>Add Table(s)</vt:lpstr>
      <vt:lpstr>Adding Fields</vt:lpstr>
      <vt:lpstr>Intermediate: A Bit More Advanced</vt:lpstr>
      <vt:lpstr>Adding Related Tables</vt:lpstr>
      <vt:lpstr>Adding Related Tables (cont.)</vt:lpstr>
      <vt:lpstr>Calculated Fields</vt:lpstr>
      <vt:lpstr>1-to-None, 1-To-1 or 1-To-Many?</vt:lpstr>
      <vt:lpstr>Advanced: Adding Same Table Twice</vt:lpstr>
      <vt:lpstr>More Advanced: Kit Quantity On Hand</vt:lpstr>
      <vt:lpstr>PowerPoint Presentation</vt:lpstr>
      <vt:lpstr>Even More Advanced: Convert Inquiry To Browse</vt:lpstr>
      <vt:lpstr>Using Recursion To Display BOM Components</vt:lpstr>
      <vt:lpstr>Tips &amp; Tricks</vt:lpstr>
      <vt:lpstr>In-Browse Filtering, Aggregates, Grouping</vt:lpstr>
      <vt:lpstr>Continued …</vt:lpstr>
      <vt:lpstr>Can get as complicated as you want with Aggregates</vt:lpstr>
      <vt:lpstr>Q &amp; 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QAD .NET UI Browses</dc:title>
  <dc:creator>Hopkins, Tris</dc:creator>
  <cp:lastModifiedBy>Hopkins, Tris</cp:lastModifiedBy>
  <cp:revision>38</cp:revision>
  <dcterms:created xsi:type="dcterms:W3CDTF">2016-09-12T18:04:13Z</dcterms:created>
  <dcterms:modified xsi:type="dcterms:W3CDTF">2016-09-21T16:09:59Z</dcterms:modified>
</cp:coreProperties>
</file>